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1_A1FDE3EF.xml" ContentType="application/vnd.ms-powerpoint.comments+xml"/>
  <Override PartName="/ppt/notesSlides/notesSlide2.xml" ContentType="application/vnd.openxmlformats-officedocument.presentationml.notesSlide+xml"/>
  <Override PartName="/ppt/comments/modernComment_103_E11DA93C.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4_31B3ABFA.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96_DDFB2ACE.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modernComment_115_A7D4EFAC.xml" ContentType="application/vnd.ms-powerpoint.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modernComment_116_66174DE1.xml" ContentType="application/vnd.ms-powerpoint.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modernComment_190_12471A1E.xml" ContentType="application/vnd.ms-powerpoint.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comments/modernComment_109_5D762E26.xml" ContentType="application/vnd.ms-powerpoint.comments+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9"/>
  </p:notesMasterIdLst>
  <p:handoutMasterIdLst>
    <p:handoutMasterId r:id="rId240"/>
  </p:handoutMasterIdLst>
  <p:sldIdLst>
    <p:sldId id="256" r:id="rId5"/>
    <p:sldId id="257" r:id="rId6"/>
    <p:sldId id="393" r:id="rId7"/>
    <p:sldId id="419" r:id="rId8"/>
    <p:sldId id="392" r:id="rId9"/>
    <p:sldId id="346" r:id="rId10"/>
    <p:sldId id="259" r:id="rId11"/>
    <p:sldId id="349" r:id="rId12"/>
    <p:sldId id="420" r:id="rId13"/>
    <p:sldId id="365" r:id="rId14"/>
    <p:sldId id="410" r:id="rId15"/>
    <p:sldId id="413" r:id="rId16"/>
    <p:sldId id="414" r:id="rId17"/>
    <p:sldId id="412" r:id="rId18"/>
    <p:sldId id="482" r:id="rId19"/>
    <p:sldId id="415" r:id="rId20"/>
    <p:sldId id="348" r:id="rId21"/>
    <p:sldId id="489" r:id="rId22"/>
    <p:sldId id="416" r:id="rId23"/>
    <p:sldId id="481" r:id="rId24"/>
    <p:sldId id="367" r:id="rId25"/>
    <p:sldId id="345" r:id="rId26"/>
    <p:sldId id="368" r:id="rId27"/>
    <p:sldId id="350" r:id="rId28"/>
    <p:sldId id="260" r:id="rId29"/>
    <p:sldId id="381" r:id="rId30"/>
    <p:sldId id="502" r:id="rId31"/>
    <p:sldId id="262" r:id="rId32"/>
    <p:sldId id="485" r:id="rId33"/>
    <p:sldId id="483" r:id="rId34"/>
    <p:sldId id="486" r:id="rId35"/>
    <p:sldId id="487" r:id="rId36"/>
    <p:sldId id="488" r:id="rId37"/>
    <p:sldId id="282" r:id="rId38"/>
    <p:sldId id="264" r:id="rId39"/>
    <p:sldId id="269" r:id="rId40"/>
    <p:sldId id="404" r:id="rId41"/>
    <p:sldId id="270" r:id="rId42"/>
    <p:sldId id="336" r:id="rId43"/>
    <p:sldId id="405" r:id="rId44"/>
    <p:sldId id="406" r:id="rId45"/>
    <p:sldId id="407" r:id="rId46"/>
    <p:sldId id="408" r:id="rId47"/>
    <p:sldId id="409" r:id="rId48"/>
    <p:sldId id="427" r:id="rId49"/>
    <p:sldId id="352" r:id="rId50"/>
    <p:sldId id="417" r:id="rId51"/>
    <p:sldId id="422" r:id="rId52"/>
    <p:sldId id="423" r:id="rId53"/>
    <p:sldId id="424" r:id="rId54"/>
    <p:sldId id="425" r:id="rId55"/>
    <p:sldId id="426" r:id="rId56"/>
    <p:sldId id="421" r:id="rId57"/>
    <p:sldId id="373" r:id="rId58"/>
    <p:sldId id="374" r:id="rId59"/>
    <p:sldId id="353" r:id="rId60"/>
    <p:sldId id="399" r:id="rId61"/>
    <p:sldId id="354" r:id="rId62"/>
    <p:sldId id="418" r:id="rId63"/>
    <p:sldId id="266" r:id="rId64"/>
    <p:sldId id="277" r:id="rId65"/>
    <p:sldId id="263" r:id="rId66"/>
    <p:sldId id="268" r:id="rId67"/>
    <p:sldId id="507" r:id="rId68"/>
    <p:sldId id="272" r:id="rId69"/>
    <p:sldId id="490" r:id="rId70"/>
    <p:sldId id="273" r:id="rId71"/>
    <p:sldId id="484" r:id="rId72"/>
    <p:sldId id="274" r:id="rId73"/>
    <p:sldId id="275" r:id="rId74"/>
    <p:sldId id="276" r:id="rId75"/>
    <p:sldId id="428" r:id="rId76"/>
    <p:sldId id="429" r:id="rId77"/>
    <p:sldId id="278" r:id="rId78"/>
    <p:sldId id="281" r:id="rId79"/>
    <p:sldId id="280" r:id="rId80"/>
    <p:sldId id="355" r:id="rId81"/>
    <p:sldId id="432" r:id="rId82"/>
    <p:sldId id="431" r:id="rId83"/>
    <p:sldId id="435" r:id="rId84"/>
    <p:sldId id="436" r:id="rId85"/>
    <p:sldId id="437" r:id="rId86"/>
    <p:sldId id="438" r:id="rId87"/>
    <p:sldId id="439" r:id="rId88"/>
    <p:sldId id="440" r:id="rId89"/>
    <p:sldId id="441" r:id="rId90"/>
    <p:sldId id="379" r:id="rId91"/>
    <p:sldId id="288" r:id="rId92"/>
    <p:sldId id="380" r:id="rId93"/>
    <p:sldId id="357" r:id="rId94"/>
    <p:sldId id="400" r:id="rId95"/>
    <p:sldId id="514" r:id="rId96"/>
    <p:sldId id="401" r:id="rId97"/>
    <p:sldId id="356" r:id="rId98"/>
    <p:sldId id="267" r:id="rId99"/>
    <p:sldId id="447" r:id="rId100"/>
    <p:sldId id="449" r:id="rId101"/>
    <p:sldId id="448" r:id="rId102"/>
    <p:sldId id="443" r:id="rId103"/>
    <p:sldId id="300" r:id="rId104"/>
    <p:sldId id="451" r:id="rId105"/>
    <p:sldId id="452" r:id="rId106"/>
    <p:sldId id="453" r:id="rId107"/>
    <p:sldId id="454" r:id="rId108"/>
    <p:sldId id="455" r:id="rId109"/>
    <p:sldId id="471" r:id="rId110"/>
    <p:sldId id="470" r:id="rId111"/>
    <p:sldId id="456" r:id="rId112"/>
    <p:sldId id="459" r:id="rId113"/>
    <p:sldId id="457" r:id="rId114"/>
    <p:sldId id="515" r:id="rId115"/>
    <p:sldId id="460" r:id="rId116"/>
    <p:sldId id="458" r:id="rId117"/>
    <p:sldId id="472" r:id="rId118"/>
    <p:sldId id="327" r:id="rId119"/>
    <p:sldId id="461" r:id="rId120"/>
    <p:sldId id="462" r:id="rId121"/>
    <p:sldId id="463" r:id="rId122"/>
    <p:sldId id="464" r:id="rId123"/>
    <p:sldId id="358" r:id="rId124"/>
    <p:sldId id="491" r:id="rId125"/>
    <p:sldId id="434" r:id="rId126"/>
    <p:sldId id="469" r:id="rId127"/>
    <p:sldId id="468" r:id="rId128"/>
    <p:sldId id="467" r:id="rId129"/>
    <p:sldId id="433" r:id="rId130"/>
    <p:sldId id="382" r:id="rId131"/>
    <p:sldId id="383" r:id="rId132"/>
    <p:sldId id="359" r:id="rId133"/>
    <p:sldId id="402" r:id="rId134"/>
    <p:sldId id="360" r:id="rId135"/>
    <p:sldId id="495" r:id="rId136"/>
    <p:sldId id="492" r:id="rId137"/>
    <p:sldId id="493" r:id="rId138"/>
    <p:sldId id="500" r:id="rId139"/>
    <p:sldId id="337" r:id="rId140"/>
    <p:sldId id="319" r:id="rId141"/>
    <p:sldId id="496" r:id="rId142"/>
    <p:sldId id="497" r:id="rId143"/>
    <p:sldId id="498" r:id="rId144"/>
    <p:sldId id="499" r:id="rId145"/>
    <p:sldId id="361" r:id="rId146"/>
    <p:sldId id="384" r:id="rId147"/>
    <p:sldId id="385" r:id="rId148"/>
    <p:sldId id="362" r:id="rId149"/>
    <p:sldId id="403" r:id="rId150"/>
    <p:sldId id="363" r:id="rId151"/>
    <p:sldId id="494" r:id="rId152"/>
    <p:sldId id="324" r:id="rId153"/>
    <p:sldId id="501" r:id="rId154"/>
    <p:sldId id="390" r:id="rId155"/>
    <p:sldId id="329" r:id="rId156"/>
    <p:sldId id="391" r:id="rId157"/>
    <p:sldId id="508" r:id="rId158"/>
    <p:sldId id="330" r:id="rId159"/>
    <p:sldId id="331" r:id="rId160"/>
    <p:sldId id="442" r:id="rId161"/>
    <p:sldId id="475" r:id="rId162"/>
    <p:sldId id="476" r:id="rId163"/>
    <p:sldId id="510" r:id="rId164"/>
    <p:sldId id="477" r:id="rId165"/>
    <p:sldId id="511" r:id="rId166"/>
    <p:sldId id="509" r:id="rId167"/>
    <p:sldId id="504" r:id="rId168"/>
    <p:sldId id="480" r:id="rId169"/>
    <p:sldId id="320" r:id="rId170"/>
    <p:sldId id="474" r:id="rId171"/>
    <p:sldId id="478" r:id="rId172"/>
    <p:sldId id="512" r:id="rId173"/>
    <p:sldId id="513" r:id="rId174"/>
    <p:sldId id="473" r:id="rId175"/>
    <p:sldId id="323" r:id="rId176"/>
    <p:sldId id="364" r:id="rId177"/>
    <p:sldId id="342" r:id="rId178"/>
    <p:sldId id="289" r:id="rId179"/>
    <p:sldId id="387" r:id="rId180"/>
    <p:sldId id="369" r:id="rId181"/>
    <p:sldId id="370" r:id="rId182"/>
    <p:sldId id="375" r:id="rId183"/>
    <p:sldId id="388" r:id="rId184"/>
    <p:sldId id="389" r:id="rId185"/>
    <p:sldId id="372" r:id="rId186"/>
    <p:sldId id="376" r:id="rId187"/>
    <p:sldId id="265" r:id="rId188"/>
    <p:sldId id="296" r:id="rId189"/>
    <p:sldId id="377" r:id="rId190"/>
    <p:sldId id="279" r:id="rId191"/>
    <p:sldId id="335" r:id="rId192"/>
    <p:sldId id="338" r:id="rId193"/>
    <p:sldId id="271" r:id="rId194"/>
    <p:sldId id="284" r:id="rId195"/>
    <p:sldId id="339" r:id="rId196"/>
    <p:sldId id="287" r:id="rId197"/>
    <p:sldId id="341" r:id="rId198"/>
    <p:sldId id="343" r:id="rId199"/>
    <p:sldId id="290" r:id="rId200"/>
    <p:sldId id="291" r:id="rId201"/>
    <p:sldId id="292" r:id="rId202"/>
    <p:sldId id="293" r:id="rId203"/>
    <p:sldId id="294" r:id="rId204"/>
    <p:sldId id="295" r:id="rId205"/>
    <p:sldId id="332" r:id="rId206"/>
    <p:sldId id="334" r:id="rId207"/>
    <p:sldId id="465" r:id="rId208"/>
    <p:sldId id="298" r:id="rId209"/>
    <p:sldId id="450" r:id="rId210"/>
    <p:sldId id="299" r:id="rId211"/>
    <p:sldId id="446" r:id="rId212"/>
    <p:sldId id="301" r:id="rId213"/>
    <p:sldId id="445" r:id="rId214"/>
    <p:sldId id="444" r:id="rId215"/>
    <p:sldId id="283" r:id="rId216"/>
    <p:sldId id="285" r:id="rId217"/>
    <p:sldId id="297" r:id="rId218"/>
    <p:sldId id="308" r:id="rId219"/>
    <p:sldId id="311" r:id="rId220"/>
    <p:sldId id="310" r:id="rId221"/>
    <p:sldId id="312" r:id="rId222"/>
    <p:sldId id="313" r:id="rId223"/>
    <p:sldId id="316" r:id="rId224"/>
    <p:sldId id="315" r:id="rId225"/>
    <p:sldId id="317" r:id="rId226"/>
    <p:sldId id="318" r:id="rId227"/>
    <p:sldId id="314" r:id="rId228"/>
    <p:sldId id="325" r:id="rId229"/>
    <p:sldId id="326" r:id="rId230"/>
    <p:sldId id="466" r:id="rId231"/>
    <p:sldId id="397" r:id="rId232"/>
    <p:sldId id="411" r:id="rId233"/>
    <p:sldId id="366" r:id="rId234"/>
    <p:sldId id="396" r:id="rId235"/>
    <p:sldId id="344" r:id="rId236"/>
    <p:sldId id="505" r:id="rId237"/>
    <p:sldId id="506" r:id="rId238"/>
  </p:sldIdLst>
  <p:sldSz cx="10113963" cy="5688013"/>
  <p:notesSz cx="6858000" cy="9144000"/>
  <p:defaultTex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p:defaultTextStyle>
  <p:extLst>
    <p:ext uri="{521415D9-36F7-43E2-AB2F-B90AF26B5E84}">
      <p14:sectionLst xmlns:p14="http://schemas.microsoft.com/office/powerpoint/2010/main">
        <p14:section name="Course Introduction" id="{9B6F6AC3-D953-4E52-86C8-F22B6D981A59}">
          <p14:sldIdLst>
            <p14:sldId id="256"/>
            <p14:sldId id="257"/>
            <p14:sldId id="393"/>
            <p14:sldId id="419"/>
            <p14:sldId id="392"/>
            <p14:sldId id="346"/>
            <p14:sldId id="259"/>
          </p14:sldIdLst>
        </p14:section>
        <p14:section name="Hardware Setup" id="{710C2F2F-86ED-466F-A499-847A0702C1B5}">
          <p14:sldIdLst>
            <p14:sldId id="349"/>
            <p14:sldId id="420"/>
            <p14:sldId id="365"/>
            <p14:sldId id="410"/>
            <p14:sldId id="413"/>
            <p14:sldId id="414"/>
            <p14:sldId id="412"/>
            <p14:sldId id="482"/>
            <p14:sldId id="415"/>
            <p14:sldId id="348"/>
            <p14:sldId id="489"/>
            <p14:sldId id="416"/>
            <p14:sldId id="481"/>
            <p14:sldId id="367"/>
            <p14:sldId id="345"/>
            <p14:sldId id="368"/>
          </p14:sldIdLst>
        </p14:section>
        <p14:section name="Computer Vision Intro/Applications" id="{3EF5B303-2C0A-4591-975F-C3386587307F}">
          <p14:sldIdLst>
            <p14:sldId id="350"/>
            <p14:sldId id="260"/>
            <p14:sldId id="381"/>
            <p14:sldId id="502"/>
            <p14:sldId id="262"/>
            <p14:sldId id="485"/>
            <p14:sldId id="483"/>
            <p14:sldId id="486"/>
            <p14:sldId id="487"/>
            <p14:sldId id="488"/>
            <p14:sldId id="282"/>
            <p14:sldId id="264"/>
            <p14:sldId id="269"/>
            <p14:sldId id="404"/>
            <p14:sldId id="270"/>
            <p14:sldId id="336"/>
            <p14:sldId id="405"/>
            <p14:sldId id="406"/>
            <p14:sldId id="407"/>
            <p14:sldId id="408"/>
            <p14:sldId id="409"/>
            <p14:sldId id="427"/>
            <p14:sldId id="352"/>
            <p14:sldId id="417"/>
            <p14:sldId id="422"/>
            <p14:sldId id="423"/>
            <p14:sldId id="424"/>
            <p14:sldId id="425"/>
            <p14:sldId id="426"/>
            <p14:sldId id="421"/>
            <p14:sldId id="373"/>
            <p14:sldId id="374"/>
          </p14:sldIdLst>
        </p14:section>
        <p14:section name="Computer Images" id="{EF5BF2D1-C6D3-4E3B-91AB-EF916C45984E}">
          <p14:sldIdLst>
            <p14:sldId id="353"/>
            <p14:sldId id="399"/>
            <p14:sldId id="354"/>
            <p14:sldId id="418"/>
            <p14:sldId id="266"/>
            <p14:sldId id="277"/>
            <p14:sldId id="263"/>
            <p14:sldId id="268"/>
            <p14:sldId id="507"/>
            <p14:sldId id="272"/>
            <p14:sldId id="490"/>
            <p14:sldId id="273"/>
            <p14:sldId id="484"/>
            <p14:sldId id="274"/>
            <p14:sldId id="275"/>
            <p14:sldId id="276"/>
            <p14:sldId id="428"/>
            <p14:sldId id="429"/>
            <p14:sldId id="278"/>
            <p14:sldId id="281"/>
            <p14:sldId id="280"/>
            <p14:sldId id="355"/>
            <p14:sldId id="432"/>
            <p14:sldId id="431"/>
            <p14:sldId id="435"/>
            <p14:sldId id="436"/>
            <p14:sldId id="437"/>
            <p14:sldId id="438"/>
            <p14:sldId id="439"/>
            <p14:sldId id="440"/>
            <p14:sldId id="441"/>
            <p14:sldId id="379"/>
            <p14:sldId id="288"/>
            <p14:sldId id="380"/>
          </p14:sldIdLst>
        </p14:section>
        <p14:section name="Neural Networks for Computer Vision" id="{5A7FE477-D17F-4F4E-ABD3-059CA661E18C}">
          <p14:sldIdLst>
            <p14:sldId id="357"/>
            <p14:sldId id="400"/>
            <p14:sldId id="514"/>
            <p14:sldId id="401"/>
            <p14:sldId id="356"/>
            <p14:sldId id="267"/>
            <p14:sldId id="447"/>
            <p14:sldId id="449"/>
            <p14:sldId id="448"/>
            <p14:sldId id="443"/>
            <p14:sldId id="300"/>
            <p14:sldId id="451"/>
            <p14:sldId id="452"/>
            <p14:sldId id="453"/>
            <p14:sldId id="454"/>
            <p14:sldId id="455"/>
            <p14:sldId id="471"/>
            <p14:sldId id="470"/>
            <p14:sldId id="456"/>
            <p14:sldId id="459"/>
            <p14:sldId id="457"/>
            <p14:sldId id="515"/>
            <p14:sldId id="460"/>
            <p14:sldId id="458"/>
            <p14:sldId id="472"/>
            <p14:sldId id="327"/>
            <p14:sldId id="461"/>
            <p14:sldId id="462"/>
            <p14:sldId id="463"/>
            <p14:sldId id="464"/>
            <p14:sldId id="358"/>
            <p14:sldId id="491"/>
            <p14:sldId id="434"/>
            <p14:sldId id="469"/>
            <p14:sldId id="468"/>
            <p14:sldId id="467"/>
            <p14:sldId id="433"/>
            <p14:sldId id="382"/>
            <p14:sldId id="383"/>
          </p14:sldIdLst>
        </p14:section>
        <p14:section name="Object Detection" id="{A749B231-103E-4671-A546-B51E005CF651}">
          <p14:sldIdLst>
            <p14:sldId id="359"/>
            <p14:sldId id="402"/>
            <p14:sldId id="360"/>
            <p14:sldId id="495"/>
            <p14:sldId id="492"/>
            <p14:sldId id="493"/>
            <p14:sldId id="500"/>
            <p14:sldId id="337"/>
            <p14:sldId id="319"/>
            <p14:sldId id="496"/>
            <p14:sldId id="497"/>
            <p14:sldId id="498"/>
            <p14:sldId id="499"/>
            <p14:sldId id="361"/>
            <p14:sldId id="384"/>
            <p14:sldId id="385"/>
          </p14:sldIdLst>
        </p14:section>
        <p14:section name="YOLO" id="{1CD0F7F6-8689-4EF1-AF01-EC4D2E387E9D}">
          <p14:sldIdLst>
            <p14:sldId id="362"/>
            <p14:sldId id="403"/>
            <p14:sldId id="363"/>
            <p14:sldId id="494"/>
            <p14:sldId id="324"/>
            <p14:sldId id="501"/>
            <p14:sldId id="390"/>
            <p14:sldId id="329"/>
            <p14:sldId id="391"/>
            <p14:sldId id="508"/>
            <p14:sldId id="330"/>
            <p14:sldId id="331"/>
            <p14:sldId id="442"/>
            <p14:sldId id="475"/>
            <p14:sldId id="476"/>
            <p14:sldId id="510"/>
            <p14:sldId id="477"/>
            <p14:sldId id="511"/>
            <p14:sldId id="509"/>
            <p14:sldId id="504"/>
            <p14:sldId id="480"/>
            <p14:sldId id="320"/>
            <p14:sldId id="474"/>
            <p14:sldId id="478"/>
            <p14:sldId id="512"/>
            <p14:sldId id="513"/>
            <p14:sldId id="473"/>
            <p14:sldId id="323"/>
            <p14:sldId id="364"/>
            <p14:sldId id="342"/>
            <p14:sldId id="289"/>
            <p14:sldId id="387"/>
          </p14:sldIdLst>
        </p14:section>
        <p14:section name="Inference" id="{2572AA25-3104-416B-AEC4-47C9F89C12FC}">
          <p14:sldIdLst>
            <p14:sldId id="369"/>
            <p14:sldId id="370"/>
            <p14:sldId id="375"/>
            <p14:sldId id="388"/>
            <p14:sldId id="389"/>
          </p14:sldIdLst>
        </p14:section>
        <p14:section name="Conclusion" id="{C0007350-50D6-4944-AA29-7B2BC1BB4C0B}">
          <p14:sldIdLst/>
        </p14:section>
        <p14:section name="Backup Slides" id="{2BCB8B57-C8C1-45BB-BE7A-7345A361D952}">
          <p14:sldIdLst>
            <p14:sldId id="372"/>
            <p14:sldId id="376"/>
            <p14:sldId id="265"/>
            <p14:sldId id="296"/>
            <p14:sldId id="377"/>
            <p14:sldId id="279"/>
            <p14:sldId id="335"/>
            <p14:sldId id="338"/>
            <p14:sldId id="271"/>
            <p14:sldId id="284"/>
            <p14:sldId id="339"/>
            <p14:sldId id="287"/>
            <p14:sldId id="341"/>
            <p14:sldId id="343"/>
            <p14:sldId id="290"/>
            <p14:sldId id="291"/>
            <p14:sldId id="292"/>
            <p14:sldId id="293"/>
            <p14:sldId id="294"/>
            <p14:sldId id="295"/>
            <p14:sldId id="332"/>
            <p14:sldId id="334"/>
            <p14:sldId id="465"/>
            <p14:sldId id="298"/>
            <p14:sldId id="450"/>
            <p14:sldId id="299"/>
            <p14:sldId id="446"/>
            <p14:sldId id="301"/>
            <p14:sldId id="445"/>
            <p14:sldId id="444"/>
            <p14:sldId id="283"/>
            <p14:sldId id="285"/>
            <p14:sldId id="297"/>
            <p14:sldId id="308"/>
            <p14:sldId id="311"/>
            <p14:sldId id="310"/>
            <p14:sldId id="312"/>
            <p14:sldId id="313"/>
            <p14:sldId id="316"/>
            <p14:sldId id="315"/>
            <p14:sldId id="317"/>
            <p14:sldId id="318"/>
            <p14:sldId id="314"/>
            <p14:sldId id="325"/>
            <p14:sldId id="326"/>
            <p14:sldId id="466"/>
            <p14:sldId id="397"/>
            <p14:sldId id="411"/>
            <p14:sldId id="366"/>
            <p14:sldId id="396"/>
            <p14:sldId id="344"/>
            <p14:sldId id="505"/>
            <p14:sldId id="50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BE5B09-2771-BC9B-3C11-EDB61F0AA281}" name="Cole Frank" initials="" userId="S::cfrank@sei.cmu.edu::384f8d23-00e0-4c79-a48a-b02273d7bf7f" providerId="AD"/>
  <p188:author id="{E3D8F01A-3978-EB18-76E9-FAE1714CC612}" name="Sandy Shrum and Barbara White" initials="ss and bw" userId="Sandy Shrum and Barbara White" providerId="None"/>
  <p188:author id="{6AFA3542-E5CC-1B33-E6F1-1C4F0FCAFC5B}" name="Scott McMillan" initials="SM" userId="S::smcmillan@sei.cmu.edu::c408207b-c62b-495d-8bb9-b2c862a2f58e" providerId="AD"/>
  <p188:author id="{D2E347EA-A84B-CDED-6449-3FE99C02C68D}" name="Eric Keylor" initials="EK" userId="S::ekeylor@sei.cmu.edu::99738d52-3b0b-464e-bd93-7ab484c4d6f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3] [3] [2]" lastIdx="1" clrIdx="6"/>
  <p:cmAuthor id="1" name="Microsoft Office User" initials="Office [3]" lastIdx="1" clrIdx="0"/>
  <p:cmAuthor id="8" name="Microsoft Office User" initials="Office [3] [3] [2] [2]" lastIdx="1" clrIdx="7"/>
  <p:cmAuthor id="2" name="Microsoft Office User" initials="Office [3] [2]" lastIdx="1" clrIdx="1"/>
  <p:cmAuthor id="9" name="Microsoft Office User" initials="Office [3] [3] [2] [2] [2]" lastIdx="1" clrIdx="8"/>
  <p:cmAuthor id="3" name="Microsoft Office User" initials="Office [3] [2] [2]" lastIdx="1" clrIdx="2"/>
  <p:cmAuthor id="10" name="Microsoft Office User" initials="Office [3] [3] [2] [2] [2] [2]" lastIdx="1" clrIdx="9"/>
  <p:cmAuthor id="4" name="Microsoft Office User" initials="Office [3] [2] [2] [2]" lastIdx="1" clrIdx="3"/>
  <p:cmAuthor id="11" name="Microsoft Office User" initials="Office [3] [3] [2] [2] [2] [2] [2]" lastIdx="1" clrIdx="10"/>
  <p:cmAuthor id="5" name="Microsoft Office User" initials="Office [3] [2] [2] [2] [2]" lastIdx="1" clrIdx="4"/>
  <p:cmAuthor id="12" name="Microsoft Office User" initials="MOU" lastIdx="1" clrIdx="11">
    <p:extLst>
      <p:ext uri="{19B8F6BF-5375-455C-9EA6-DF929625EA0E}">
        <p15:presenceInfo xmlns:p15="http://schemas.microsoft.com/office/powerpoint/2012/main" userId="Microsoft Office User" providerId="None"/>
      </p:ext>
    </p:extLst>
  </p:cmAuthor>
  <p:cmAuthor id="6" name="Microsoft Office User" initials="Office [3] [3]"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F7F7F"/>
    <a:srgbClr val="B3A8A0"/>
    <a:srgbClr val="254A7C"/>
    <a:srgbClr val="2F473F"/>
    <a:srgbClr val="323A39"/>
    <a:srgbClr val="0000FF"/>
    <a:srgbClr val="00FF00"/>
    <a:srgbClr val="FF000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A2400-439E-E609-4741-FB3569889497}" v="173" dt="2024-06-21T01:33:29.608"/>
    <p1510:client id="{6A9A93F7-E219-DBA2-F3F3-5AE4A187AF76}" v="1" dt="2024-06-20T19:01:27.582"/>
    <p1510:client id="{89B293B8-15BE-A9F1-CBA8-62C1EA28CF0A}" v="13" dt="2024-06-20T14:05:29.608"/>
    <p1510:client id="{A138E0B9-3130-BA49-BD51-10C8AC3C6C85}" v="3258" dt="2024-06-21T03:52:31.240"/>
    <p1510:client id="{A22288A6-67E0-67CE-1ABE-0A55A8303374}" v="5" dt="2024-06-21T00:54:59.446"/>
    <p1510:client id="{ED39FE8A-F964-F09A-1192-F8A9A29E3A97}" v="3" dt="2024-06-21T00:50:07.973"/>
    <p1510:client id="{FC8309F0-E53B-455F-8325-25476EA90827}" v="2536" dt="2024-06-21T05:31:29.25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2"/>
    <p:restoredTop sz="87485"/>
  </p:normalViewPr>
  <p:slideViewPr>
    <p:cSldViewPr snapToGrid="0">
      <p:cViewPr varScale="1">
        <p:scale>
          <a:sx n="148" d="100"/>
          <a:sy n="148" d="100"/>
        </p:scale>
        <p:origin x="4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microsoft.com/office/2018/10/relationships/authors" Targe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notesMaster" Target="notesMasters/notesMaster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handoutMaster" Target="handoutMasters/handoutMaster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presProps" Target="pres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theme" Target="theme/theme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tableStyles" Target="tableStyle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microsoft.com/office/2015/10/relationships/revisionInfo" Target="revisionInfo.xml"/><Relationship Id="rId106" Type="http://schemas.openxmlformats.org/officeDocument/2006/relationships/slide" Target="slides/slide102.xml"/><Relationship Id="rId127" Type="http://schemas.openxmlformats.org/officeDocument/2006/relationships/slide" Target="slides/slide123.xml"/></Relationships>
</file>

<file path=ppt/comments/modernComment_101_A1FDE3EF.xml><?xml version="1.0" encoding="utf-8"?>
<p188:cmLst xmlns:a="http://schemas.openxmlformats.org/drawingml/2006/main" xmlns:r="http://schemas.openxmlformats.org/officeDocument/2006/relationships" xmlns:p188="http://schemas.microsoft.com/office/powerpoint/2018/8/main">
  <p188:cm id="{C216AC9F-E49A-4AA8-8D7D-719FD3383166}" authorId="{D2E347EA-A84B-CDED-6449-3FE99C02C68D}" created="2024-04-26T16:36:36.164">
    <ac:txMkLst xmlns:ac="http://schemas.microsoft.com/office/drawing/2013/main/command">
      <pc:docMk xmlns:pc="http://schemas.microsoft.com/office/powerpoint/2013/main/command"/>
      <pc:sldMk xmlns:pc="http://schemas.microsoft.com/office/powerpoint/2013/main/command" cId="2717770735" sldId="257"/>
      <ac:spMk id="3" creationId="{7CFCD945-E826-3205-E097-0DE832DF1EC7}"/>
      <ac:txMk cp="0" len="7">
        <ac:context len="37" hash="631289916"/>
      </ac:txMk>
    </ac:txMkLst>
    <p188:pos x="1384649" y="134326"/>
    <p188:txBody>
      <a:bodyPr/>
      <a:lstStyle/>
      <a:p>
        <a:r>
          <a:rPr lang="en-US"/>
          <a:t>[@Cole Frank] Do we have some boilerplate intro materials for SEI and the AI workforce division?</a:t>
        </a:r>
      </a:p>
    </p188:txBody>
  </p188:cm>
</p188:cmLst>
</file>

<file path=ppt/comments/modernComment_103_E11DA93C.xml><?xml version="1.0" encoding="utf-8"?>
<p188:cmLst xmlns:a="http://schemas.openxmlformats.org/drawingml/2006/main" xmlns:r="http://schemas.openxmlformats.org/officeDocument/2006/relationships" xmlns:p188="http://schemas.microsoft.com/office/powerpoint/2018/8/main">
  <p188:cm id="{0C3F1D44-5320-C44D-BA88-134D98615B64}" authorId="{71BE5B09-2771-BC9B-3C11-EDB61F0AA281}" created="2024-04-17T18:35:40.910">
    <ac:txMkLst xmlns:ac="http://schemas.microsoft.com/office/drawing/2013/main/command">
      <pc:docMk xmlns:pc="http://schemas.microsoft.com/office/powerpoint/2013/main/command"/>
      <pc:sldMk xmlns:pc="http://schemas.microsoft.com/office/powerpoint/2013/main/command" cId="3776817468" sldId="259"/>
      <ac:spMk id="8" creationId="{617CDA3A-61E5-FA44-B3D7-1D3BB8EC9CBA}"/>
      <ac:txMk cp="24" len="76">
        <ac:context len="176" hash="2749107834"/>
      </ac:txMk>
    </ac:txMkLst>
    <p188:pos x="7538417" y="623001"/>
    <p188:replyLst>
      <p188:reply id="{CEB3254E-5A1A-437B-9C89-D54B464419E3}" authorId="{6AFA3542-E5CC-1B33-E6F1-1C4F0FCAFC5B}" created="2024-04-18T19:30:53.978">
        <p188:txBody>
          <a:bodyPr/>
          <a:lstStyle/>
          <a:p>
            <a:r>
              <a:rPr lang="en-US"/>
              <a:t>Look at the 80 classes in the COCO dataset to understand what objects it might be able to detect….mostly outdoor, furniture, or office objects.</a:t>
            </a:r>
          </a:p>
        </p188:txBody>
      </p188:reply>
      <p188:reply id="{A6B32EC1-24C6-450A-A35E-6A15A82A88A7}" authorId="{71BE5B09-2771-BC9B-3C11-EDB61F0AA281}" created="2024-04-30T15:07:16.206">
        <p188:txBody>
          <a:bodyPr/>
          <a:lstStyle/>
          <a:p>
            <a:r>
              <a:rPr lang="en-US"/>
              <a:t>readily available objects from COCO: person, chair, backpack, handbag, bottle,  fork, knife, spoon, cup, banana, apple, laptop, mouse, keyboard, cell phone, book, scissors</a:t>
            </a:r>
          </a:p>
        </p188:txBody>
      </p188:reply>
      <p188:reply id="{BC7F1882-515F-4325-99C4-771F42C1F79E}" authorId="{6AFA3542-E5CC-1B33-E6F1-1C4F0FCAFC5B}" created="2024-04-30T15:15:22.789">
        <p188:txBody>
          <a:bodyPr/>
          <a:lstStyle/>
          <a:p>
            <a:r>
              <a:rPr lang="en-US"/>
              <a:t>We drew pictures on a whiteboard and pointed the camera at them...</a:t>
            </a:r>
          </a:p>
        </p188:txBody>
        <p188:extLst>
          <p:ext xmlns:p="http://schemas.openxmlformats.org/presentationml/2006/main" uri="{57CB4572-C831-44C2-8A1C-0ADB6CCDFE69}">
            <p223:reactions xmlns:p223="http://schemas.microsoft.com/office/powerpoint/2022/03/main" xmlns="">
              <p223:rxn type="👍">
                <p223:instance time="2024-04-30T17:16:02.231" authorId="{71BE5B09-2771-BC9B-3C11-EDB61F0AA281}"/>
              </p223:rxn>
            </p223:reactions>
          </p:ext>
        </p188:extLst>
      </p188:reply>
    </p188:replyLst>
    <p188:txBody>
      <a:bodyPr/>
      <a:lstStyle/>
      <a:p>
        <a:r>
          <a:rPr lang="en-US"/>
          <a:t>Object detection on live feed of household items?</a:t>
        </a:r>
      </a:p>
    </p188:txBody>
  </p188:cm>
</p188:cmLst>
</file>

<file path=ppt/comments/modernComment_104_31B3ABFA.xml><?xml version="1.0" encoding="utf-8"?>
<p188:cmLst xmlns:a="http://schemas.openxmlformats.org/drawingml/2006/main" xmlns:r="http://schemas.openxmlformats.org/officeDocument/2006/relationships" xmlns:p188="http://schemas.microsoft.com/office/powerpoint/2018/8/main">
  <p188:cm id="{9D2A4681-9B7C-4B7D-AA66-534C60DA3B3C}" authorId="{D2E347EA-A84B-CDED-6449-3FE99C02C68D}" created="2024-04-29T17:20:45.469">
    <ac:txMkLst xmlns:ac="http://schemas.microsoft.com/office/drawing/2013/main/command">
      <pc:docMk xmlns:pc="http://schemas.microsoft.com/office/powerpoint/2013/main/command"/>
      <pc:sldMk xmlns:pc="http://schemas.microsoft.com/office/powerpoint/2013/main/command" cId="833858554" sldId="260"/>
      <ac:spMk id="8" creationId="{617CDA3A-61E5-FA44-B3D7-1D3BB8EC9CBA}"/>
      <ac:txMk cp="164" len="48">
        <ac:context len="213" hash="3271719481"/>
      </ac:txMk>
    </ac:txMkLst>
    <p188:pos x="5044139" y="1063612"/>
    <p188:replyLst>
      <p188:reply id="{AB33A980-31B9-4815-A970-EBD550F3C972}" authorId="{6AFA3542-E5CC-1B33-E6F1-1C4F0FCAFC5B}" created="2024-04-29T17:27:43.444">
        <p188:txBody>
          <a:bodyPr/>
          <a:lstStyle/>
          <a:p>
            <a:r>
              <a:rPr lang="en-US"/>
              <a:t>Not the first bullet (that's lecture)...maybe the other three depending on what the camera app allows.  Best ask Ryan in Teams</a:t>
            </a:r>
          </a:p>
        </p188:txBody>
      </p188:reply>
    </p188:replyLst>
    <p188:txBody>
      <a:bodyPr/>
      <a:lstStyle/>
      <a:p>
        <a:r>
          <a:rPr lang="en-US"/>
          <a:t>[@Scott McMillan] [@Ryan Steele] Is this true or a fair description of exercise 2 intentions?</a:t>
        </a:r>
      </a:p>
    </p188:txBody>
  </p188:cm>
</p188:cmLst>
</file>

<file path=ppt/comments/modernComment_109_5D762E26.xml><?xml version="1.0" encoding="utf-8"?>
<p188:cmLst xmlns:a="http://schemas.openxmlformats.org/drawingml/2006/main" xmlns:r="http://schemas.openxmlformats.org/officeDocument/2006/relationships" xmlns:p188="http://schemas.microsoft.com/office/powerpoint/2018/8/main">
  <p188:cm id="{3C1F3245-0683-1D49-8027-CD89CF31AB84}" authorId="{71BE5B09-2771-BC9B-3C11-EDB61F0AA281}" created="2024-04-17T18:49:37.808">
    <pc:sldMkLst xmlns:pc="http://schemas.microsoft.com/office/powerpoint/2013/main/command">
      <pc:docMk/>
      <pc:sldMk cId="1568026150" sldId="265"/>
    </pc:sldMkLst>
    <p188:txBody>
      <a:bodyPr/>
      <a:lstStyle/>
      <a:p>
        <a:r>
          <a:rPr lang="en-US"/>
          <a:t>Not sure if this slide is necessary. I think if we end up adding a module on limitations and using CV responsibly, it would go well there</a:t>
        </a:r>
      </a:p>
    </p188:txBody>
  </p188:cm>
</p188:cmLst>
</file>

<file path=ppt/comments/modernComment_115_A7D4EFAC.xml><?xml version="1.0" encoding="utf-8"?>
<p188:cmLst xmlns:a="http://schemas.openxmlformats.org/drawingml/2006/main" xmlns:r="http://schemas.openxmlformats.org/officeDocument/2006/relationships" xmlns:p188="http://schemas.microsoft.com/office/powerpoint/2018/8/main">
  <p188:cm id="{C55FF02B-F10A-4DA0-8FF6-003C6D256179}" authorId="{D2E347EA-A84B-CDED-6449-3FE99C02C68D}" created="2024-05-08T21:32:52.892">
    <ac:deMkLst xmlns:ac="http://schemas.microsoft.com/office/drawing/2013/main/command">
      <pc:docMk xmlns:pc="http://schemas.microsoft.com/office/powerpoint/2013/main/command"/>
      <pc:sldMk xmlns:pc="http://schemas.microsoft.com/office/powerpoint/2013/main/command" cId="2815750060" sldId="277"/>
      <ac:picMk id="11" creationId="{1F2FA4CF-4186-63DD-C675-EE6F97195717}"/>
    </ac:deMkLst>
    <p188:txBody>
      <a:bodyPr/>
      <a:lstStyle/>
      <a:p>
        <a:r>
          <a:rPr lang="en-US"/>
          <a:t>I don't know if these images are public domain.  May need to swap these.</a:t>
        </a:r>
      </a:p>
    </p188:txBody>
  </p188:cm>
</p188:cmLst>
</file>

<file path=ppt/comments/modernComment_116_66174DE1.xml><?xml version="1.0" encoding="utf-8"?>
<p188:cmLst xmlns:a="http://schemas.openxmlformats.org/drawingml/2006/main" xmlns:r="http://schemas.openxmlformats.org/officeDocument/2006/relationships" xmlns:p188="http://schemas.microsoft.com/office/powerpoint/2018/8/main">
  <p188:cm id="{028D5252-A6E2-E046-BA3E-6BF42F89062C}" authorId="{71BE5B09-2771-BC9B-3C11-EDB61F0AA281}" created="2024-04-17T18:54:32.136">
    <pc:sldMkLst xmlns:pc="http://schemas.microsoft.com/office/powerpoint/2013/main/command">
      <pc:docMk/>
      <pc:sldMk cId="1712803297" sldId="278"/>
    </pc:sldMkLst>
    <p188:replyLst>
      <p188:reply id="{3AA927C9-49EC-41DD-AAE5-FAD9C00E38AF}" authorId="{6AFA3542-E5CC-1B33-E6F1-1C4F0FCAFC5B}" created="2024-04-17T22:04:15.763">
        <p188:txBody>
          <a:bodyPr/>
          <a:lstStyle/>
          <a:p>
            <a:r>
              <a:rPr lang="en-US"/>
              <a:t>Not sure where you are going with this.  Are you talking about dataset augmentation for training purposes?
Is training a part of this course?</a:t>
            </a:r>
          </a:p>
        </p188:txBody>
      </p188:reply>
      <p188:reply id="{ACDD4F0E-74BE-4C55-B84A-A3A72F320FD7}" authorId="{6AFA3542-E5CC-1B33-E6F1-1C4F0FCAFC5B}" created="2024-04-18T19:49:19.178">
        <p188:txBody>
          <a:bodyPr/>
          <a:lstStyle/>
          <a:p>
            <a:r>
              <a:rPr lang="en-US"/>
              <a:t>We need to do these things to convert camera images to … possible hands on lesson could be inserted here if RPi is already set up.</a:t>
            </a:r>
          </a:p>
        </p188:txBody>
      </p188:reply>
    </p188:replyLst>
    <p188:txBody>
      <a:bodyPr/>
      <a:lstStyle/>
      <a:p>
        <a:r>
          <a:rPr lang="en-US"/>
          <a:t>I think we should wait until after we’ve talked about training CV models to introduce image augmentations</a:t>
        </a:r>
      </a:p>
    </p188:txBody>
  </p188:cm>
</p188:cmLst>
</file>

<file path=ppt/comments/modernComment_190_12471A1E.xml><?xml version="1.0" encoding="utf-8"?>
<p188:cmLst xmlns:a="http://schemas.openxmlformats.org/drawingml/2006/main" xmlns:r="http://schemas.openxmlformats.org/officeDocument/2006/relationships" xmlns:p188="http://schemas.microsoft.com/office/powerpoint/2018/8/main">
  <p188:cm id="{319D7E01-283D-46DC-B523-4290C07A5E58}" authorId="{D2E347EA-A84B-CDED-6449-3FE99C02C68D}" created="2024-04-29T17:33:47.478">
    <ac:txMkLst xmlns:ac="http://schemas.microsoft.com/office/drawing/2013/main/command">
      <pc:docMk xmlns:pc="http://schemas.microsoft.com/office/powerpoint/2013/main/command"/>
      <pc:sldMk xmlns:pc="http://schemas.microsoft.com/office/powerpoint/2013/main/command" cId="306649630" sldId="400"/>
      <ac:spMk id="8" creationId="{617CDA3A-61E5-FA44-B3D7-1D3BB8EC9CBA}"/>
      <ac:txMk cp="217">
        <ac:context len="218" hash="3711895146"/>
      </ac:txMk>
    </ac:txMkLst>
    <p188:pos x="939997" y="1669922"/>
    <p188:replyLst>
      <p188:reply id="{4F96F5D6-45BA-4322-AE86-471BBF2AC49B}" authorId="{71BE5B09-2771-BC9B-3C11-EDB61F0AA281}" created="2024-04-30T15:02:53.953">
        <p188:txBody>
          <a:bodyPr/>
          <a:lstStyle/>
          <a:p>
            <a:r>
              <a:rPr lang="en-US"/>
              <a:t>I like deploy</a:t>
            </a:r>
          </a:p>
        </p188:txBody>
      </p188:reply>
    </p188:replyLst>
    <p188:txBody>
      <a:bodyPr/>
      <a:lstStyle/>
      <a:p>
        <a:r>
          <a:rPr lang="en-US"/>
          <a:t>What's a good word here?  Use? Deploy?</a:t>
        </a:r>
      </a:p>
    </p188:txBody>
  </p188:cm>
</p188:cmLst>
</file>

<file path=ppt/comments/modernComment_196_DDFB2ACE.xml><?xml version="1.0" encoding="utf-8"?>
<p188:cmLst xmlns:a="http://schemas.openxmlformats.org/drawingml/2006/main" xmlns:r="http://schemas.openxmlformats.org/officeDocument/2006/relationships" xmlns:p188="http://schemas.microsoft.com/office/powerpoint/2018/8/main">
  <p188:cm id="{E9012075-6E23-4498-8110-1E3FEC7A1123}" authorId="{D2E347EA-A84B-CDED-6449-3FE99C02C68D}" created="2024-04-30T22:24:37.766">
    <ac:txMkLst xmlns:ac="http://schemas.microsoft.com/office/drawing/2013/main/command">
      <pc:docMk xmlns:pc="http://schemas.microsoft.com/office/powerpoint/2013/main/command"/>
      <pc:sldMk xmlns:pc="http://schemas.microsoft.com/office/powerpoint/2013/main/command" cId="3724225230" sldId="406"/>
      <ac:spMk id="3" creationId="{7CFCD945-E826-3205-E097-0DE832DF1EC7}"/>
      <ac:txMk cp="62" len="56">
        <ac:context len="119" hash="61920648"/>
      </ac:txMk>
    </ac:txMkLst>
    <p188:pos x="7359075" y="524460"/>
    <p188:txBody>
      <a:bodyPr/>
      <a:lstStyle/>
      <a:p>
        <a:r>
          <a:rPr lang="en-US"/>
          <a:t>Are there "ideal" resolutions for cameras?  What are reasonable resolution ranges for specific purposes.  Can put these in the notes.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1208F8-C77B-D74F-B744-251287BDCA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BC6985-D59B-ED4C-A70C-2CC55C24F9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3E7B4C-DAAA-FF42-ACC3-9082998C8051}" type="datetimeFigureOut">
              <a:rPr lang="en-US" smtClean="0"/>
              <a:t>6/20/24</a:t>
            </a:fld>
            <a:endParaRPr lang="en-US"/>
          </a:p>
        </p:txBody>
      </p:sp>
      <p:sp>
        <p:nvSpPr>
          <p:cNvPr id="4" name="Footer Placeholder 3">
            <a:extLst>
              <a:ext uri="{FF2B5EF4-FFF2-40B4-BE49-F238E27FC236}">
                <a16:creationId xmlns:a16="http://schemas.microsoft.com/office/drawing/2014/main" id="{051E5110-3723-1A4C-BFBF-177D32FB58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4C7CFF-5960-0D4B-B26E-EF7C0C1C7D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680314-2679-CC4D-9663-C842C457AE93}" type="slidenum">
              <a:rPr lang="en-US" smtClean="0"/>
              <a:t>‹#›</a:t>
            </a:fld>
            <a:endParaRPr lang="en-US"/>
          </a:p>
        </p:txBody>
      </p:sp>
    </p:spTree>
    <p:extLst>
      <p:ext uri="{BB962C8B-B14F-4D97-AF65-F5344CB8AC3E}">
        <p14:creationId xmlns:p14="http://schemas.microsoft.com/office/powerpoint/2010/main" val="2895943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68709531"/>
      </p:ext>
    </p:extLst>
  </p:cSld>
  <p:clrMap bg1="lt1" tx1="dk1" bg2="lt2" tx2="dk2" accent1="accent1" accent2="accent2" accent3="accent3" accent4="accent4" accent5="accent5" accent6="accent6" hlink="hlink" folHlink="folHlink"/>
  <p:notesStyle>
    <a:lvl1pPr latinLnBrk="0">
      <a:defRPr sz="995">
        <a:latin typeface="+mj-lt"/>
        <a:ea typeface="+mj-ea"/>
        <a:cs typeface="+mj-cs"/>
        <a:sym typeface="Open Sans Regular"/>
      </a:defRPr>
    </a:lvl1pPr>
    <a:lvl2pPr indent="189591" latinLnBrk="0">
      <a:defRPr sz="995">
        <a:latin typeface="+mj-lt"/>
        <a:ea typeface="+mj-ea"/>
        <a:cs typeface="+mj-cs"/>
        <a:sym typeface="Open Sans Regular"/>
      </a:defRPr>
    </a:lvl2pPr>
    <a:lvl3pPr indent="379182" latinLnBrk="0">
      <a:defRPr sz="995">
        <a:latin typeface="+mj-lt"/>
        <a:ea typeface="+mj-ea"/>
        <a:cs typeface="+mj-cs"/>
        <a:sym typeface="Open Sans Regular"/>
      </a:defRPr>
    </a:lvl3pPr>
    <a:lvl4pPr indent="568773" latinLnBrk="0">
      <a:defRPr sz="995">
        <a:latin typeface="+mj-lt"/>
        <a:ea typeface="+mj-ea"/>
        <a:cs typeface="+mj-cs"/>
        <a:sym typeface="Open Sans Regular"/>
      </a:defRPr>
    </a:lvl4pPr>
    <a:lvl5pPr indent="758364" latinLnBrk="0">
      <a:defRPr sz="995">
        <a:latin typeface="+mj-lt"/>
        <a:ea typeface="+mj-ea"/>
        <a:cs typeface="+mj-cs"/>
        <a:sym typeface="Open Sans Regular"/>
      </a:defRPr>
    </a:lvl5pPr>
    <a:lvl6pPr indent="947957" latinLnBrk="0">
      <a:defRPr sz="995">
        <a:latin typeface="+mj-lt"/>
        <a:ea typeface="+mj-ea"/>
        <a:cs typeface="+mj-cs"/>
        <a:sym typeface="Open Sans Regular"/>
      </a:defRPr>
    </a:lvl6pPr>
    <a:lvl7pPr indent="1137547" latinLnBrk="0">
      <a:defRPr sz="995">
        <a:latin typeface="+mj-lt"/>
        <a:ea typeface="+mj-ea"/>
        <a:cs typeface="+mj-cs"/>
        <a:sym typeface="Open Sans Regular"/>
      </a:defRPr>
    </a:lvl7pPr>
    <a:lvl8pPr indent="1327139" latinLnBrk="0">
      <a:defRPr sz="995">
        <a:latin typeface="+mj-lt"/>
        <a:ea typeface="+mj-ea"/>
        <a:cs typeface="+mj-cs"/>
        <a:sym typeface="Open Sans Regular"/>
      </a:defRPr>
    </a:lvl8pPr>
    <a:lvl9pPr indent="1516730" latinLnBrk="0">
      <a:defRPr sz="995">
        <a:latin typeface="+mj-lt"/>
        <a:ea typeface="+mj-ea"/>
        <a:cs typeface="+mj-cs"/>
        <a:sym typeface="Open Sans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d2l.ai/chapter_computer-vision/bounding-box.html"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arxiv.org/pdf/1506.02640.pdf"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arxiv.org/pdf/1506.02640.pdf"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arxiv.org/pdf/1506.02640.pdf"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arxiv.org/pdf/1506.02640.pdf"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d2l.ai/chapter_computer-vision/anchor.html"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viso.ai/deep-learning/object-detection/"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aws.amazon.com/blogs/industries/enhancing-the-retail-experience-the-power-of-computer-vision/" TargetMode="External"/><Relationship Id="rId2" Type="http://schemas.openxmlformats.org/officeDocument/2006/relationships/slide" Target="../slides/slide184.xml"/><Relationship Id="rId1" Type="http://schemas.openxmlformats.org/officeDocument/2006/relationships/notesMaster" Target="../notesMasters/notesMaster1.xml"/><Relationship Id="rId4" Type="http://schemas.openxmlformats.org/officeDocument/2006/relationships/hyperlink" Target="https://arstechnica.com/gadgets/2024/04/amazon-ends-ai-powered-store-checkout-which-needed-1000-video-reviewers/" TargetMode="Externa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d2l.ai/chapter_linear-regression/linear-regression.html" TargetMode="External"/><Relationship Id="rId2" Type="http://schemas.openxmlformats.org/officeDocument/2006/relationships/slide" Target="../slides/slide206.xml"/><Relationship Id="rId1" Type="http://schemas.openxmlformats.org/officeDocument/2006/relationships/notesMaster" Target="../notesMasters/notesMaster1.xml"/><Relationship Id="rId4" Type="http://schemas.openxmlformats.org/officeDocument/2006/relationships/hyperlink" Target="https://d2l.ai/chapter_optimization/index.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d2l.ai/chapter_linear-regression/linear-regression.html" TargetMode="External"/><Relationship Id="rId2" Type="http://schemas.openxmlformats.org/officeDocument/2006/relationships/slide" Target="../slides/slide207.xml"/><Relationship Id="rId1" Type="http://schemas.openxmlformats.org/officeDocument/2006/relationships/notesMaster" Target="../notesMasters/notesMaster1.xml"/><Relationship Id="rId4" Type="http://schemas.openxmlformats.org/officeDocument/2006/relationships/hyperlink" Target="https://d2l.ai/chapter_optimization/index.html"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github.com/gmalivenko/awesome-computer-vision-models"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d2l.ai/chapter_convolutional-neural-networks/conv-layer.html"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d2l.ai/chapter_convolutional-neural-networks/conv-layer.html" TargetMode="External"/><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d2l.ai/chapter_convolutional-neural-networks/padding-and-strides.html"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d2l.ai/chapter_convolutional-neural-networks/padding-and-strides.html"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en.wikipedia.org/wiki/Kernel_(image_processing)#Details"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en.wikipedia.org/wiki/Kernel_(image_processing)#Details"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3" Type="http://schemas.openxmlformats.org/officeDocument/2006/relationships/hyperlink" Target="https://en.wikipedia.org/wiki/Kernel_(image_processing)#Details" TargetMode="External"/><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Luma_(video)"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en.wikipedia.org/wiki/Luminance" TargetMode="External"/><Relationship Id="rId5" Type="http://schemas.openxmlformats.org/officeDocument/2006/relationships/hyperlink" Target="https://en.wikipedia.org/wiki/Gamma_correction" TargetMode="External"/><Relationship Id="rId4" Type="http://schemas.openxmlformats.org/officeDocument/2006/relationships/hyperlink" Target="https://en.wikipedia.org/wiki/Chrominance"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2l.ai/chapter_computer-vision/image-augmentation.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www.tensorflow.org/tutorials/images/data_augmentation"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2l.ai/chapter_computer-vision/image-augmentation.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www.tensorflow.org/tutorials/images/data_augmentation"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2l.ai/chapter_linear-regression/linear-regression.html"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d2l.ai/chapter_optimization/index.html"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2l.ai/chapter_convolutional-neural-networks/lenet.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en.wikipedia.org/wiki/Kernel_(image_processing"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setosa.io/ev/image-kernels/"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en.wikipedia.org/wiki/Kernel_(image_processing"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setosa.io/ev/image-kernels/"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2l.ai/chapter_linear-regression/linear-regression.html"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2l.ai/chapter_optimization/index.html"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2l.ai/chapter_convolutional-neural-networks/lenet.html"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2l.ai/chapter_convolutional-neural-networks/lenet.html"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en.wikipedia.org/wiki/Kernel_(image_processing)#Detail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Subtitle: From Zero to Pi</a:t>
            </a:r>
          </a:p>
        </p:txBody>
      </p:sp>
    </p:spTree>
    <p:extLst>
      <p:ext uri="{BB962C8B-B14F-4D97-AF65-F5344CB8AC3E}">
        <p14:creationId xmlns:p14="http://schemas.microsoft.com/office/powerpoint/2010/main" val="1306420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Arrays are lists of numbers or other types of data.</a:t>
            </a:r>
          </a:p>
          <a:p>
            <a:r>
              <a:rPr lang="en-US" sz="950">
                <a:solidFill>
                  <a:srgbClr val="000000"/>
                </a:solidFill>
                <a:latin typeface="Calibri"/>
                <a:ea typeface="Open Sans Regular"/>
                <a:cs typeface="Calibri"/>
              </a:rPr>
              <a:t>NumPy stores arrays as a list and then stores other information like shape to create simulate multiple dimension arrays like matrices and tensors.</a:t>
            </a:r>
          </a:p>
          <a:p>
            <a:endParaRPr lang="en-US" sz="950">
              <a:solidFill>
                <a:srgbClr val="000000"/>
              </a:solidFill>
              <a:latin typeface="Calibri"/>
              <a:ea typeface="Open Sans Regular"/>
              <a:cs typeface="Calibri"/>
            </a:endParaRPr>
          </a:p>
          <a:p>
            <a:r>
              <a:rPr lang="en-US" sz="950">
                <a:solidFill>
                  <a:srgbClr val="000000"/>
                </a:solidFill>
                <a:latin typeface="Calibri"/>
                <a:ea typeface="Open Sans Regular"/>
                <a:cs typeface="Calibri"/>
              </a:rPr>
              <a:t>The Open Neural Network Exchange is an "open format" for machine learning models.</a:t>
            </a:r>
          </a:p>
          <a:p>
            <a:r>
              <a:rPr lang="en-US" sz="950">
                <a:solidFill>
                  <a:srgbClr val="000000"/>
                </a:solidFill>
                <a:latin typeface="Calibri"/>
                <a:ea typeface="Open Sans Regular"/>
                <a:cs typeface="Calibri"/>
              </a:rPr>
              <a:t>The goal is interoperability between various machine learning frameworks.</a:t>
            </a:r>
          </a:p>
          <a:p>
            <a:r>
              <a:rPr lang="en-US" sz="950">
                <a:solidFill>
                  <a:srgbClr val="000000"/>
                </a:solidFill>
                <a:latin typeface="Calibri"/>
                <a:ea typeface="Open Sans Regular"/>
                <a:cs typeface="Calibri"/>
              </a:rPr>
              <a:t>If you write something in </a:t>
            </a:r>
            <a:r>
              <a:rPr lang="en-US" sz="950" err="1">
                <a:solidFill>
                  <a:srgbClr val="000000"/>
                </a:solidFill>
                <a:latin typeface="Calibri"/>
                <a:ea typeface="Open Sans Regular"/>
                <a:cs typeface="Calibri"/>
              </a:rPr>
              <a:t>PyTorch</a:t>
            </a:r>
            <a:r>
              <a:rPr lang="en-US" sz="950">
                <a:solidFill>
                  <a:srgbClr val="000000"/>
                </a:solidFill>
                <a:latin typeface="Calibri"/>
                <a:ea typeface="Open Sans Regular"/>
                <a:cs typeface="Calibri"/>
              </a:rPr>
              <a:t>, you can use ONNX to port to TensorFlow or other frameworks.</a:t>
            </a:r>
          </a:p>
          <a:p>
            <a:r>
              <a:rPr lang="en-US" sz="950">
                <a:solidFill>
                  <a:srgbClr val="000000"/>
                </a:solidFill>
                <a:latin typeface="Calibri"/>
                <a:ea typeface="Open Sans Regular"/>
                <a:cs typeface="Calibri"/>
              </a:rPr>
              <a:t>There's also a model "zoo" where you can find pretrained models.</a:t>
            </a:r>
          </a:p>
          <a:p>
            <a:r>
              <a:rPr lang="en-US" sz="950">
                <a:solidFill>
                  <a:srgbClr val="000000"/>
                </a:solidFill>
                <a:latin typeface="Calibri"/>
                <a:ea typeface="Open Sans Regular"/>
                <a:cs typeface="Calibri"/>
              </a:rPr>
              <a:t>The Open Computer Vision library has been around since 2000.</a:t>
            </a:r>
          </a:p>
          <a:p>
            <a:r>
              <a:rPr lang="en-US" sz="950">
                <a:solidFill>
                  <a:srgbClr val="000000"/>
                </a:solidFill>
                <a:latin typeface="Calibri"/>
                <a:ea typeface="Open Sans Regular"/>
                <a:cs typeface="Calibri"/>
              </a:rPr>
              <a:t>OpenCV supports multiple languages (C++, Java, and Python)</a:t>
            </a:r>
          </a:p>
          <a:p>
            <a:endParaRPr lang="en-US" sz="950">
              <a:solidFill>
                <a:srgbClr val="000000"/>
              </a:solidFill>
              <a:latin typeface="Calibri"/>
              <a:ea typeface="Open Sans Regular"/>
              <a:cs typeface="Calibri"/>
            </a:endParaRPr>
          </a:p>
          <a:p>
            <a:r>
              <a:rPr lang="en-US" sz="950">
                <a:solidFill>
                  <a:srgbClr val="000000"/>
                </a:solidFill>
                <a:latin typeface="Calibri"/>
                <a:ea typeface="Open Sans Regular"/>
                <a:cs typeface="Calibri"/>
              </a:rPr>
              <a:t>Script:</a:t>
            </a:r>
            <a:endParaRPr lang="en-US" sz="950" dirty="0">
              <a:solidFill>
                <a:srgbClr val="000000"/>
              </a:solidFill>
              <a:latin typeface="Calibri"/>
              <a:ea typeface="Open Sans Regular"/>
              <a:cs typeface="Calibri"/>
            </a:endParaRPr>
          </a:p>
          <a:p>
            <a:r>
              <a:rPr lang="en-US" sz="950" dirty="0">
                <a:solidFill>
                  <a:srgbClr val="000000"/>
                </a:solidFill>
                <a:latin typeface="Calibri"/>
                <a:ea typeface="Open Sans Regular"/>
                <a:cs typeface="Calibri"/>
              </a:rPr>
              <a:t>We're going to be using </a:t>
            </a:r>
            <a:r>
              <a:rPr lang="en-US" sz="950">
                <a:solidFill>
                  <a:srgbClr val="000000"/>
                </a:solidFill>
                <a:latin typeface="Calibri"/>
                <a:ea typeface="Open Sans Regular"/>
                <a:cs typeface="Calibri"/>
              </a:rPr>
              <a:t>NumPy, ONNX, </a:t>
            </a:r>
            <a:r>
              <a:rPr lang="en-US" sz="950" dirty="0">
                <a:solidFill>
                  <a:srgbClr val="000000"/>
                </a:solidFill>
                <a:latin typeface="Calibri"/>
                <a:ea typeface="Open Sans Regular"/>
                <a:cs typeface="Calibri"/>
              </a:rPr>
              <a:t>and OpenCV as the main Python packages in the lessons today</a:t>
            </a:r>
            <a:r>
              <a:rPr lang="en-US" sz="950">
                <a:solidFill>
                  <a:srgbClr val="000000"/>
                </a:solidFill>
                <a:latin typeface="Calibri"/>
                <a:ea typeface="Open Sans Regular"/>
                <a:cs typeface="Calibri"/>
              </a:rPr>
              <a:t>.  There</a:t>
            </a:r>
            <a:r>
              <a:rPr lang="en-US" sz="950" dirty="0">
                <a:solidFill>
                  <a:srgbClr val="000000"/>
                </a:solidFill>
                <a:latin typeface="Calibri"/>
                <a:ea typeface="Open Sans Regular"/>
                <a:cs typeface="Calibri"/>
              </a:rPr>
              <a:t> will be a few more that we use as well. </a:t>
            </a:r>
            <a:r>
              <a:rPr lang="en-US" sz="950">
                <a:solidFill>
                  <a:srgbClr val="000000"/>
                </a:solidFill>
                <a:latin typeface="Calibri"/>
                <a:ea typeface="Open Sans Regular"/>
                <a:cs typeface="Calibri"/>
              </a:rPr>
              <a:t>NumPy provides high performance array support. Again, arrays are just lists of things--lists of data. We'll see many lists of integers for example. ONNX stands for Open Neural Network Exchange. It supports machine learning models and something nifty that you can do with ONNX is that it allows you to convert between different libraries like PyTorch and TensorFlow. It also has its own library of models. And we'll see that later. We'll also be using OpenCV which stands for Open Computer Vision.  It supports image processing.  We have all this data coming out of the camera, and we have to do something with it. And that's where OpenCV comes in. It allows us to take that streaming data from the camera and get it into a form we can use.</a:t>
            </a:r>
            <a:endParaRPr lang="en-US" sz="950" dirty="0">
              <a:solidFill>
                <a:srgbClr val="000000"/>
              </a:solidFill>
              <a:latin typeface="Calibri"/>
              <a:ea typeface="Open Sans Regular"/>
              <a:cs typeface="Calibri"/>
            </a:endParaRPr>
          </a:p>
          <a:p>
            <a:endParaRPr lang="en-US" sz="950">
              <a:solidFill>
                <a:srgbClr val="000000"/>
              </a:solidFill>
              <a:latin typeface="Calibri"/>
              <a:ea typeface="Open Sans Regular"/>
              <a:cs typeface="Calibri"/>
            </a:endParaRPr>
          </a:p>
          <a:p>
            <a:endParaRPr lang="en-US" sz="950">
              <a:solidFill>
                <a:srgbClr val="000000"/>
              </a:solidFill>
              <a:latin typeface="Calibri"/>
              <a:ea typeface="Open Sans Regular"/>
              <a:cs typeface="Calibri"/>
            </a:endParaRPr>
          </a:p>
        </p:txBody>
      </p:sp>
    </p:spTree>
    <p:extLst>
      <p:ext uri="{BB962C8B-B14F-4D97-AF65-F5344CB8AC3E}">
        <p14:creationId xmlns:p14="http://schemas.microsoft.com/office/powerpoint/2010/main" val="28436157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118473363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28174008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28945129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1607973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30233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some formalisms here that will be useful later</a:t>
            </a:r>
          </a:p>
          <a:p>
            <a:r>
              <a:rPr lang="en-US" dirty="0"/>
              <a:t>MSE loss function</a:t>
            </a:r>
          </a:p>
          <a:p>
            <a:r>
              <a:rPr lang="en-US" dirty="0"/>
              <a:t>There are other options</a:t>
            </a:r>
          </a:p>
        </p:txBody>
      </p:sp>
    </p:spTree>
    <p:extLst>
      <p:ext uri="{BB962C8B-B14F-4D97-AF65-F5344CB8AC3E}">
        <p14:creationId xmlns:p14="http://schemas.microsoft.com/office/powerpoint/2010/main" val="8166118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solidFill>
                  <a:srgbClr val="000000"/>
                </a:solidFill>
                <a:latin typeface="Open Sans Regular"/>
                <a:ea typeface="Open Sans Regular"/>
                <a:cs typeface="Open Sans Regular"/>
              </a:rPr>
              <a:t>Situating the loss function</a:t>
            </a:r>
          </a:p>
          <a:p>
            <a:endParaRPr lang="en-US" sz="950" dirty="0">
              <a:solidFill>
                <a:srgbClr val="000000"/>
              </a:solidFill>
              <a:latin typeface="Open Sans Regular"/>
              <a:ea typeface="Open Sans Regular"/>
              <a:cs typeface="Open Sans Regular"/>
            </a:endParaRPr>
          </a:p>
          <a:p>
            <a:r>
              <a:rPr lang="en-US" sz="950" dirty="0">
                <a:solidFill>
                  <a:srgbClr val="000000"/>
                </a:solidFill>
                <a:latin typeface="Open Sans Regular"/>
                <a:ea typeface="Open Sans Regular"/>
                <a:cs typeface="Open Sans Regular"/>
              </a:rPr>
              <a:t>Forward propagation calculates values going from the input nodes to the output.</a:t>
            </a:r>
          </a:p>
          <a:p>
            <a:r>
              <a:rPr lang="en-US" sz="950" dirty="0">
                <a:solidFill>
                  <a:srgbClr val="000000"/>
                </a:solidFill>
                <a:latin typeface="Open Sans Regular"/>
                <a:ea typeface="Open Sans Regular"/>
                <a:cs typeface="Open Sans Regular"/>
              </a:rPr>
              <a:t>The calculated outputs are compared to the true outputs.  Remember this is supervised learning!</a:t>
            </a:r>
          </a:p>
          <a:p>
            <a:r>
              <a:rPr lang="en-US" sz="950" dirty="0">
                <a:solidFill>
                  <a:srgbClr val="000000"/>
                </a:solidFill>
                <a:latin typeface="Open Sans Regular"/>
                <a:ea typeface="Open Sans Regular"/>
                <a:cs typeface="Open Sans Regular"/>
              </a:rPr>
              <a:t>Backpropagation adjust the values to improve the values.  There's a loss function you're trying to reduce.</a:t>
            </a:r>
          </a:p>
          <a:p>
            <a:r>
              <a:rPr lang="en-US" sz="950" dirty="0">
                <a:solidFill>
                  <a:srgbClr val="000000"/>
                </a:solidFill>
                <a:latin typeface="Open Sans Regular"/>
                <a:ea typeface="Open Sans Regular"/>
                <a:cs typeface="Open Sans Regular"/>
              </a:rPr>
              <a:t>This back and forth is how the network is trained.</a:t>
            </a:r>
          </a:p>
          <a:p>
            <a:endParaRPr lang="en-US" sz="950" dirty="0">
              <a:solidFill>
                <a:srgbClr val="000000"/>
              </a:solidFill>
              <a:latin typeface="Open Sans Regular"/>
              <a:ea typeface="Open Sans Regular"/>
              <a:cs typeface="Open Sans Regular"/>
            </a:endParaRPr>
          </a:p>
          <a:p>
            <a:endParaRPr lang="en-US" sz="950" dirty="0">
              <a:solidFill>
                <a:srgbClr val="000000"/>
              </a:solidFill>
              <a:latin typeface="Open Sans Regular"/>
              <a:ea typeface="Open Sans Regular"/>
              <a:cs typeface="Open Sans Regular"/>
            </a:endParaRPr>
          </a:p>
        </p:txBody>
      </p:sp>
    </p:spTree>
    <p:extLst>
      <p:ext uri="{BB962C8B-B14F-4D97-AF65-F5344CB8AC3E}">
        <p14:creationId xmlns:p14="http://schemas.microsoft.com/office/powerpoint/2010/main" val="13064494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426A1-DFDE-2ECC-109D-382EA153F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E9451A-3DDC-EF08-96E7-FCD1B1AE4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046FF-E44D-6CAF-C267-24F998DC5C09}"/>
              </a:ext>
            </a:extLst>
          </p:cNvPr>
          <p:cNvSpPr>
            <a:spLocks noGrp="1"/>
          </p:cNvSpPr>
          <p:nvPr>
            <p:ph type="body" idx="1"/>
          </p:nvPr>
        </p:nvSpPr>
        <p:spPr/>
        <p:txBody>
          <a:bodyPr/>
          <a:lstStyle/>
          <a:p>
            <a:r>
              <a:rPr lang="en-US" sz="950" dirty="0"/>
              <a:t>How do we do this?</a:t>
            </a:r>
          </a:p>
          <a:p>
            <a:r>
              <a:rPr lang="en-US" sz="950" dirty="0"/>
              <a:t>Forget the labels</a:t>
            </a:r>
          </a:p>
          <a:p>
            <a:r>
              <a:rPr lang="en-US" sz="950" dirty="0"/>
              <a:t>First step is just drawing these bounding boxes</a:t>
            </a:r>
          </a:p>
          <a:p>
            <a:r>
              <a:rPr lang="en-US" sz="950" dirty="0"/>
              <a:t>Any ideas about how to do this?</a:t>
            </a:r>
          </a:p>
        </p:txBody>
      </p:sp>
    </p:spTree>
    <p:extLst>
      <p:ext uri="{BB962C8B-B14F-4D97-AF65-F5344CB8AC3E}">
        <p14:creationId xmlns:p14="http://schemas.microsoft.com/office/powerpoint/2010/main" val="27674897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hlinkClick r:id="rId3"/>
              </a:rPr>
              <a:t>https://d2l.ai/chapter_computer-vision/bounding-box.html</a:t>
            </a:r>
          </a:p>
          <a:p>
            <a:endParaRPr lang="en-US" sz="950"/>
          </a:p>
          <a:p>
            <a:endParaRPr lang="en-US" sz="950"/>
          </a:p>
          <a:p>
            <a:endParaRPr lang="en-US" sz="950"/>
          </a:p>
          <a:p>
            <a:endParaRPr lang="en-US"/>
          </a:p>
        </p:txBody>
      </p:sp>
    </p:spTree>
    <p:extLst>
      <p:ext uri="{BB962C8B-B14F-4D97-AF65-F5344CB8AC3E}">
        <p14:creationId xmlns:p14="http://schemas.microsoft.com/office/powerpoint/2010/main" val="2647463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hackernoon.com</a:t>
            </a:r>
            <a:r>
              <a:rPr lang="en-US"/>
              <a:t>/understanding-yolo-f5a74bbc7967</a:t>
            </a:r>
          </a:p>
          <a:p>
            <a:endParaRPr lang="en-US"/>
          </a:p>
          <a:p>
            <a:r>
              <a:rPr lang="en-US"/>
              <a:t>For each object that is present on the image, there is one “responsible” grid cell – the cell in which the center of the object falls</a:t>
            </a:r>
          </a:p>
          <a:p>
            <a:endParaRPr lang="en-US"/>
          </a:p>
          <a:p>
            <a:endParaRPr lang="en-US"/>
          </a:p>
        </p:txBody>
      </p:sp>
    </p:spTree>
    <p:extLst>
      <p:ext uri="{BB962C8B-B14F-4D97-AF65-F5344CB8AC3E}">
        <p14:creationId xmlns:p14="http://schemas.microsoft.com/office/powerpoint/2010/main" val="811949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The packages and files will be loaded prior to the class.</a:t>
            </a:r>
          </a:p>
        </p:txBody>
      </p:sp>
    </p:spTree>
    <p:extLst>
      <p:ext uri="{BB962C8B-B14F-4D97-AF65-F5344CB8AC3E}">
        <p14:creationId xmlns:p14="http://schemas.microsoft.com/office/powerpoint/2010/main" val="9243790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26170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https://</a:t>
            </a:r>
            <a:r>
              <a:rPr lang="en-US" err="1"/>
              <a:t>pyimagesearch.com</a:t>
            </a:r>
            <a:r>
              <a:rPr lang="en-US"/>
              <a:t>/2016/11/07/intersection-over-union-</a:t>
            </a:r>
            <a:r>
              <a:rPr lang="en-US" err="1"/>
              <a:t>iou</a:t>
            </a:r>
            <a:r>
              <a:rPr lang="en-US"/>
              <a:t>-for-object-detection/?ref=</a:t>
            </a:r>
            <a:r>
              <a:rPr lang="en-US" err="1"/>
              <a:t>hackernoon.com</a:t>
            </a:r>
            <a:endParaRPr lang="en-US"/>
          </a:p>
        </p:txBody>
      </p:sp>
    </p:spTree>
    <p:extLst>
      <p:ext uri="{BB962C8B-B14F-4D97-AF65-F5344CB8AC3E}">
        <p14:creationId xmlns:p14="http://schemas.microsoft.com/office/powerpoint/2010/main" val="38545370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pyimagesearch.com</a:t>
            </a:r>
            <a:r>
              <a:rPr lang="en-US"/>
              <a:t>/2016/11/07/intersection-over-union-</a:t>
            </a:r>
            <a:r>
              <a:rPr lang="en-US" err="1"/>
              <a:t>iou</a:t>
            </a:r>
            <a:r>
              <a:rPr lang="en-US"/>
              <a:t>-for-object-detection/?ref=</a:t>
            </a:r>
            <a:r>
              <a:rPr lang="en-US" err="1"/>
              <a:t>hackernoon.com</a:t>
            </a:r>
            <a:endParaRPr lang="en-US"/>
          </a:p>
        </p:txBody>
      </p:sp>
    </p:spTree>
    <p:extLst>
      <p:ext uri="{BB962C8B-B14F-4D97-AF65-F5344CB8AC3E}">
        <p14:creationId xmlns:p14="http://schemas.microsoft.com/office/powerpoint/2010/main" val="22493095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24842222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32886621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28955472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AND Detection all in one go</a:t>
            </a:r>
          </a:p>
          <a:p>
            <a:endParaRPr lang="en-US" dirty="0"/>
          </a:p>
          <a:p>
            <a:r>
              <a:rPr lang="en-US" dirty="0"/>
              <a:t>Feature extraction and object localization unified into a single monolithic block</a:t>
            </a:r>
          </a:p>
          <a:p>
            <a:r>
              <a:rPr lang="en-US" dirty="0"/>
              <a:t>Localization and classification heads united</a:t>
            </a:r>
          </a:p>
        </p:txBody>
      </p:sp>
    </p:spTree>
    <p:extLst>
      <p:ext uri="{BB962C8B-B14F-4D97-AF65-F5344CB8AC3E}">
        <p14:creationId xmlns:p14="http://schemas.microsoft.com/office/powerpoint/2010/main" val="14401383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hlinkClick r:id="rId3"/>
              </a:rPr>
              <a:t>https://arxiv.org/pdf/1506.02640.pdf</a:t>
            </a:r>
            <a:endParaRPr lang="en-US"/>
          </a:p>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10242813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available via Creative Commons Attribution 4.0 International</a:t>
            </a:r>
          </a:p>
          <a:p>
            <a:r>
              <a:rPr lang="en-US"/>
              <a:t>https://www.researchgate.net/figure/Network-structure-of-tiny-YOLO3-It-consists-of-13-convolution-layers-6-max-pooling_fig2_343411360</a:t>
            </a:r>
          </a:p>
        </p:txBody>
      </p:sp>
    </p:spTree>
    <p:extLst>
      <p:ext uri="{BB962C8B-B14F-4D97-AF65-F5344CB8AC3E}">
        <p14:creationId xmlns:p14="http://schemas.microsoft.com/office/powerpoint/2010/main" val="31971328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900"/>
              <a:t>Important to say “interpret” because IOU is unknown during</a:t>
            </a:r>
          </a:p>
          <a:p>
            <a:endParaRPr lang="en-US" sz="950">
              <a:hlinkClick r:id="rId3"/>
            </a:endParaRPr>
          </a:p>
          <a:p>
            <a:endParaRPr lang="en-US" sz="950">
              <a:hlinkClick r:id="rId3"/>
            </a:endParaRPr>
          </a:p>
          <a:p>
            <a:r>
              <a:rPr lang="en-US" sz="950">
                <a:hlinkClick r:id="rId3"/>
              </a:rPr>
              <a:t>https://arxiv.org/pdf/1506.02640.pdf</a:t>
            </a:r>
            <a:endParaRPr lang="en-US"/>
          </a:p>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272693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25156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Figure available via Creative Commons Attribution 4.0 International</a:t>
            </a:r>
          </a:p>
          <a:p>
            <a:r>
              <a:rPr lang="en-US" dirty="0"/>
              <a:t>https://</a:t>
            </a:r>
            <a:r>
              <a:rPr lang="en-US" dirty="0" err="1"/>
              <a:t>www.researchgate.net</a:t>
            </a:r>
            <a:r>
              <a:rPr lang="en-US" dirty="0"/>
              <a:t>/figure/Network-structure-of-tiny-YOLO3-It-consists-of-13-convolution-layers-6-max-pooling_fig2_343411360</a:t>
            </a:r>
          </a:p>
        </p:txBody>
      </p:sp>
    </p:spTree>
    <p:extLst>
      <p:ext uri="{BB962C8B-B14F-4D97-AF65-F5344CB8AC3E}">
        <p14:creationId xmlns:p14="http://schemas.microsoft.com/office/powerpoint/2010/main" val="39435316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hlinkClick r:id="rId3"/>
              </a:rPr>
              <a:t>https://arxiv.org/pdf/1506.02640.pdf</a:t>
            </a:r>
            <a:endParaRPr lang="en-US"/>
          </a:p>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15625787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hlinkClick r:id="rId3"/>
              </a:rPr>
              <a:t>https://arxiv.org/pdf/1506.02640.pdf</a:t>
            </a:r>
            <a:endParaRPr lang="en-US"/>
          </a:p>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30358919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Scary!</a:t>
            </a:r>
          </a:p>
        </p:txBody>
      </p:sp>
    </p:spTree>
    <p:extLst>
      <p:ext uri="{BB962C8B-B14F-4D97-AF65-F5344CB8AC3E}">
        <p14:creationId xmlns:p14="http://schemas.microsoft.com/office/powerpoint/2010/main" val="41259609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Scary!</a:t>
            </a:r>
          </a:p>
        </p:txBody>
      </p:sp>
    </p:spTree>
    <p:extLst>
      <p:ext uri="{BB962C8B-B14F-4D97-AF65-F5344CB8AC3E}">
        <p14:creationId xmlns:p14="http://schemas.microsoft.com/office/powerpoint/2010/main" val="9314744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over each grid cell </a:t>
            </a:r>
            <a:r>
              <a:rPr lang="en-US" dirty="0" err="1"/>
              <a:t>i</a:t>
            </a:r>
            <a:r>
              <a:rPr lang="en-US" dirty="0"/>
              <a:t> in S</a:t>
            </a:r>
          </a:p>
          <a:p>
            <a:r>
              <a:rPr lang="en-US" dirty="0"/>
              <a:t>Sum over each bounding box j in B</a:t>
            </a:r>
          </a:p>
          <a:p>
            <a:r>
              <a:rPr lang="en-US" dirty="0"/>
              <a:t>1Obj = 1 if an object is present in grid cell I and the </a:t>
            </a:r>
            <a:r>
              <a:rPr lang="en-US" dirty="0" err="1"/>
              <a:t>jth</a:t>
            </a:r>
            <a:r>
              <a:rPr lang="en-US" dirty="0"/>
              <a:t> bounding box predictor is responsible for that prediction</a:t>
            </a:r>
          </a:p>
          <a:p>
            <a:r>
              <a:rPr lang="en-US" dirty="0"/>
              <a:t>“responsibility”? </a:t>
            </a:r>
          </a:p>
        </p:txBody>
      </p:sp>
    </p:spTree>
    <p:extLst>
      <p:ext uri="{BB962C8B-B14F-4D97-AF65-F5344CB8AC3E}">
        <p14:creationId xmlns:p14="http://schemas.microsoft.com/office/powerpoint/2010/main" val="9124135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Scary!</a:t>
            </a:r>
          </a:p>
        </p:txBody>
      </p:sp>
    </p:spTree>
    <p:extLst>
      <p:ext uri="{BB962C8B-B14F-4D97-AF65-F5344CB8AC3E}">
        <p14:creationId xmlns:p14="http://schemas.microsoft.com/office/powerpoint/2010/main" val="19330224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associated with the confidence score for each bounding box predictor</a:t>
            </a:r>
          </a:p>
          <a:p>
            <a:r>
              <a:rPr lang="en-US" dirty="0" err="1"/>
              <a:t>C_hat</a:t>
            </a:r>
            <a:r>
              <a:rPr lang="en-US" dirty="0"/>
              <a:t> is the confidence score and C is the IOU of the predicted bounding box with the ground truth (true or calibrated confidence”</a:t>
            </a:r>
          </a:p>
        </p:txBody>
      </p:sp>
    </p:spTree>
    <p:extLst>
      <p:ext uri="{BB962C8B-B14F-4D97-AF65-F5344CB8AC3E}">
        <p14:creationId xmlns:p14="http://schemas.microsoft.com/office/powerpoint/2010/main" val="8577031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Scary!</a:t>
            </a:r>
          </a:p>
        </p:txBody>
      </p:sp>
    </p:spTree>
    <p:extLst>
      <p:ext uri="{BB962C8B-B14F-4D97-AF65-F5344CB8AC3E}">
        <p14:creationId xmlns:p14="http://schemas.microsoft.com/office/powerpoint/2010/main" val="20807918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294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365678647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lambdas</a:t>
            </a:r>
            <a:r>
              <a:rPr lang="en-US" dirty="0"/>
              <a:t> are hyperparameters for weighting different parts of the function</a:t>
            </a:r>
          </a:p>
          <a:p>
            <a:r>
              <a:rPr lang="en-US" dirty="0"/>
              <a:t>Set empirically based on trial and error</a:t>
            </a:r>
          </a:p>
        </p:txBody>
      </p:sp>
    </p:spTree>
    <p:extLst>
      <p:ext uri="{BB962C8B-B14F-4D97-AF65-F5344CB8AC3E}">
        <p14:creationId xmlns:p14="http://schemas.microsoft.com/office/powerpoint/2010/main" val="7229804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hlinkClick r:id="rId3"/>
              </a:rPr>
              <a:t>https://d2l.ai/chapter_computer-vision/anchor.html</a:t>
            </a:r>
          </a:p>
          <a:p>
            <a:endParaRPr lang="en-US" sz="950"/>
          </a:p>
          <a:p>
            <a:r>
              <a:rPr lang="en-US" sz="950">
                <a:solidFill>
                  <a:srgbClr val="FF0000"/>
                </a:solidFill>
              </a:rPr>
              <a:t>A user only knows about centers and </a:t>
            </a:r>
            <a:r>
              <a:rPr lang="en-US" sz="950" err="1">
                <a:solidFill>
                  <a:srgbClr val="FF0000"/>
                </a:solidFill>
              </a:rPr>
              <a:t>hxw</a:t>
            </a:r>
            <a:r>
              <a:rPr lang="en-US" sz="950">
                <a:solidFill>
                  <a:srgbClr val="FF0000"/>
                </a:solidFill>
              </a:rPr>
              <a:t> of bounding boxes anchors are hidden from them</a:t>
            </a:r>
          </a:p>
          <a:p>
            <a:r>
              <a:rPr lang="en-US" sz="950">
                <a:solidFill>
                  <a:srgbClr val="FF0000"/>
                </a:solidFill>
              </a:rPr>
              <a:t>We do need to understand </a:t>
            </a:r>
            <a:r>
              <a:rPr lang="en-US" sz="950" err="1">
                <a:solidFill>
                  <a:srgbClr val="FF0000"/>
                </a:solidFill>
              </a:rPr>
              <a:t>IoU</a:t>
            </a:r>
            <a:r>
              <a:rPr lang="en-US" sz="950">
                <a:solidFill>
                  <a:srgbClr val="FF0000"/>
                </a:solidFill>
              </a:rPr>
              <a:t> for NMS algorithm to cut down on duplicate detections but that comes after YOLO discussion.</a:t>
            </a:r>
          </a:p>
          <a:p>
            <a:endParaRPr lang="en-US" sz="950"/>
          </a:p>
          <a:p>
            <a:endParaRPr lang="en-US" sz="950"/>
          </a:p>
          <a:p>
            <a:endParaRPr lang="en-US"/>
          </a:p>
        </p:txBody>
      </p:sp>
    </p:spTree>
    <p:extLst>
      <p:ext uri="{BB962C8B-B14F-4D97-AF65-F5344CB8AC3E}">
        <p14:creationId xmlns:p14="http://schemas.microsoft.com/office/powerpoint/2010/main" val="35167733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 size values are ‘residual values’. At prost processing they are used to calculate the box </a:t>
            </a:r>
          </a:p>
        </p:txBody>
      </p:sp>
    </p:spTree>
    <p:extLst>
      <p:ext uri="{BB962C8B-B14F-4D97-AF65-F5344CB8AC3E}">
        <p14:creationId xmlns:p14="http://schemas.microsoft.com/office/powerpoint/2010/main" val="110763881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 entropy loss for Confidence and Classification loss</a:t>
            </a:r>
          </a:p>
        </p:txBody>
      </p:sp>
    </p:spTree>
    <p:extLst>
      <p:ext uri="{BB962C8B-B14F-4D97-AF65-F5344CB8AC3E}">
        <p14:creationId xmlns:p14="http://schemas.microsoft.com/office/powerpoint/2010/main" val="35551171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www.researchgate.net</a:t>
            </a:r>
            <a:r>
              <a:rPr lang="en-US"/>
              <a:t>/profile/Manoj-Kumar-192/publication/340893960_YOLO_v3-Tiny_Object_Detection_and_Recognition_using_one_stage_improved_model/links/6122787f169a1a01031a3239/YOLO-v3-Tiny-Object-Detection-and-Recognition-using-one-stage-improved-model.pdf</a:t>
            </a:r>
          </a:p>
        </p:txBody>
      </p:sp>
    </p:spTree>
    <p:extLst>
      <p:ext uri="{BB962C8B-B14F-4D97-AF65-F5344CB8AC3E}">
        <p14:creationId xmlns:p14="http://schemas.microsoft.com/office/powerpoint/2010/main" val="141538636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a:hlinkClick r:id="rId3"/>
              </a:rPr>
              <a:t>https://viso.ai/deep-learning/object-detection/</a:t>
            </a:r>
            <a:endParaRPr lang="en-US"/>
          </a:p>
          <a:p>
            <a:endParaRPr lang="en-US"/>
          </a:p>
          <a:p>
            <a:endParaRPr lang="en-US"/>
          </a:p>
          <a:p>
            <a:endParaRPr lang="en-US" sz="950"/>
          </a:p>
          <a:p>
            <a:endParaRPr lang="en-US" sz="950"/>
          </a:p>
          <a:p>
            <a:endParaRPr lang="en-US" sz="950"/>
          </a:p>
          <a:p>
            <a:endParaRPr lang="en-US"/>
          </a:p>
        </p:txBody>
      </p:sp>
    </p:spTree>
    <p:extLst>
      <p:ext uri="{BB962C8B-B14F-4D97-AF65-F5344CB8AC3E}">
        <p14:creationId xmlns:p14="http://schemas.microsoft.com/office/powerpoint/2010/main" val="19058322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https://dev.to/afrozchakure/all-you-need-to-know-about-yolo-v3-you-only-look-once-e4m</a:t>
            </a:r>
          </a:p>
        </p:txBody>
      </p:sp>
    </p:spTree>
    <p:extLst>
      <p:ext uri="{BB962C8B-B14F-4D97-AF65-F5344CB8AC3E}">
        <p14:creationId xmlns:p14="http://schemas.microsoft.com/office/powerpoint/2010/main" val="98650446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28069932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37790851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3084727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18225000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b="1">
                <a:solidFill>
                  <a:srgbClr val="000000"/>
                </a:solidFill>
              </a:rPr>
              <a:t>Amazon started a "just walk out" in 2016 at dozens of locations.</a:t>
            </a:r>
            <a:endParaRPr lang="en-US">
              <a:solidFill>
                <a:srgbClr val="000000"/>
              </a:solidFill>
            </a:endParaRPr>
          </a:p>
          <a:p>
            <a:pPr indent="-182245" algn="l">
              <a:spcBef>
                <a:spcPts val="200"/>
              </a:spcBef>
              <a:buFont typeface="Arial"/>
              <a:buChar char="•"/>
            </a:pPr>
            <a:r>
              <a:rPr lang="en-US" sz="950" b="1">
                <a:solidFill>
                  <a:srgbClr val="000000"/>
                </a:solidFill>
              </a:rPr>
              <a:t>Images were labeled and purchases were evaluated by about 1000 workers.</a:t>
            </a:r>
            <a:endParaRPr lang="en-US" sz="950">
              <a:solidFill>
                <a:srgbClr val="000000"/>
              </a:solidFill>
            </a:endParaRPr>
          </a:p>
          <a:p>
            <a:pPr indent="-182245" algn="l">
              <a:spcBef>
                <a:spcPts val="200"/>
              </a:spcBef>
              <a:buFont typeface="Arial"/>
              <a:buChar char="•"/>
            </a:pPr>
            <a:r>
              <a:rPr lang="en-US" sz="950" b="1">
                <a:solidFill>
                  <a:srgbClr val="000000"/>
                </a:solidFill>
              </a:rPr>
              <a:t>Amazon didn't achieve its target to reduce the number of human reviews.</a:t>
            </a:r>
            <a:endParaRPr lang="en-US" sz="950"/>
          </a:p>
          <a:p>
            <a:pPr indent="-182245" algn="l">
              <a:spcBef>
                <a:spcPts val="200"/>
              </a:spcBef>
              <a:buFont typeface="Arial"/>
              <a:buChar char="•"/>
            </a:pPr>
            <a:r>
              <a:rPr lang="en-US" sz="950" b="1">
                <a:solidFill>
                  <a:srgbClr val="000000"/>
                </a:solidFill>
              </a:rPr>
              <a:t>According to the article, Amazon wanted only 20-50 human reviews per 1000 purchases.  It was more like 700 per 1000.  It could take hours for a customer to receive a receipt.</a:t>
            </a:r>
          </a:p>
          <a:p>
            <a:endParaRPr lang="en-US" sz="950">
              <a:solidFill>
                <a:srgbClr val="000000"/>
              </a:solidFill>
            </a:endParaRPr>
          </a:p>
          <a:p>
            <a:r>
              <a:rPr lang="en-US" sz="950">
                <a:solidFill>
                  <a:srgbClr val="000000"/>
                </a:solidFill>
                <a:hlinkClick r:id="rId3">
                  <a:extLst>
                    <a:ext uri="{A12FA001-AC4F-418D-AE19-62706E023703}">
                      <ahyp:hlinkClr xmlns:ahyp="http://schemas.microsoft.com/office/drawing/2018/hyperlinkcolor" val="tx"/>
                    </a:ext>
                  </a:extLst>
                </a:hlinkClick>
              </a:rPr>
              <a:t>https://aws.amazon.com/blogs/industries/enhancing-the-retail-experience-the-power-of-computer-vision/</a:t>
            </a:r>
            <a:endParaRPr lang="en-US" sz="950">
              <a:solidFill>
                <a:srgbClr val="000000"/>
              </a:solidFill>
            </a:endParaRPr>
          </a:p>
          <a:p>
            <a:endParaRPr lang="en-US" sz="950"/>
          </a:p>
          <a:p>
            <a:r>
              <a:rPr lang="en-US" sz="950">
                <a:hlinkClick r:id="rId4"/>
              </a:rPr>
              <a:t>https://arstechnica.com/gadgets/2024/04/amazon-ends-ai-powered-store-checkout-which-needed-1000-video-reviewers/</a:t>
            </a:r>
            <a:endParaRPr lang="en-US" sz="950"/>
          </a:p>
          <a:p>
            <a:endParaRPr lang="en-US"/>
          </a:p>
        </p:txBody>
      </p:sp>
    </p:spTree>
    <p:extLst>
      <p:ext uri="{BB962C8B-B14F-4D97-AF65-F5344CB8AC3E}">
        <p14:creationId xmlns:p14="http://schemas.microsoft.com/office/powerpoint/2010/main" val="42586543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57011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363511208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29957942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Want to do anything with Faster RNN?  </a:t>
            </a:r>
            <a:endParaRPr lang="en-US">
              <a:latin typeface="Calibri"/>
              <a:cs typeface="Calibri"/>
            </a:endParaRPr>
          </a:p>
        </p:txBody>
      </p:sp>
    </p:spTree>
    <p:extLst>
      <p:ext uri="{BB962C8B-B14F-4D97-AF65-F5344CB8AC3E}">
        <p14:creationId xmlns:p14="http://schemas.microsoft.com/office/powerpoint/2010/main" val="166309714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sz="950" b="1"/>
              <a:t>Object detection (bounding boxes vs. Segmentation vs localization)</a:t>
            </a:r>
            <a:endParaRPr lang="en-US" sz="950"/>
          </a:p>
          <a:p>
            <a:pPr indent="-182245" algn="l">
              <a:spcBef>
                <a:spcPts val="200"/>
              </a:spcBef>
              <a:buFont typeface="Arial"/>
              <a:buChar char="•"/>
            </a:pPr>
            <a:r>
              <a:rPr lang="en-US" sz="950" b="1"/>
              <a:t>Object classification/identification</a:t>
            </a:r>
            <a:endParaRPr lang="en-US" sz="950"/>
          </a:p>
          <a:p>
            <a:pPr indent="-182245" algn="l">
              <a:spcBef>
                <a:spcPts val="200"/>
              </a:spcBef>
              <a:buFont typeface="Arial"/>
              <a:buChar char="•"/>
            </a:pPr>
            <a:r>
              <a:rPr lang="en-US" sz="950" b="1"/>
              <a:t>Object tracking (in video streams for example)</a:t>
            </a:r>
            <a:endParaRPr lang="en-US" sz="950"/>
          </a:p>
          <a:p>
            <a:pPr algn="l">
              <a:spcBef>
                <a:spcPts val="200"/>
              </a:spcBef>
            </a:pPr>
            <a:r>
              <a:rPr lang="en-US" sz="950" b="1"/>
              <a:t>Examples:</a:t>
            </a:r>
          </a:p>
          <a:p>
            <a:pPr indent="-182245" algn="l">
              <a:spcBef>
                <a:spcPts val="200"/>
              </a:spcBef>
              <a:buFont typeface="Arial"/>
              <a:buChar char="•"/>
            </a:pPr>
            <a:r>
              <a:rPr lang="en-US" sz="950" b="1"/>
              <a:t>Image restoration, sharpening</a:t>
            </a:r>
            <a:endParaRPr lang="en-US" sz="950"/>
          </a:p>
          <a:p>
            <a:pPr indent="-182245" algn="l">
              <a:spcBef>
                <a:spcPts val="200"/>
              </a:spcBef>
              <a:buFont typeface="Arial"/>
              <a:buChar char="•"/>
            </a:pPr>
            <a:r>
              <a:rPr lang="en-US" sz="950" b="1"/>
              <a:t>Pose estimation?</a:t>
            </a:r>
            <a:endParaRPr lang="en-US" sz="950"/>
          </a:p>
          <a:p>
            <a:pPr indent="-182245" algn="l">
              <a:spcBef>
                <a:spcPts val="200"/>
              </a:spcBef>
              <a:buFont typeface="Arial"/>
              <a:buChar char="•"/>
            </a:pPr>
            <a:r>
              <a:rPr lang="en-US" sz="950" b="1"/>
              <a:t>3D scene construction</a:t>
            </a:r>
            <a:endParaRPr lang="en-US" sz="950"/>
          </a:p>
          <a:p>
            <a:pPr indent="-182245" algn="l">
              <a:spcBef>
                <a:spcPts val="200"/>
              </a:spcBef>
              <a:buFont typeface="Arial"/>
              <a:buChar char="•"/>
            </a:pPr>
            <a:endParaRPr lang="en-US" sz="950" b="1"/>
          </a:p>
          <a:p>
            <a:pPr indent="-182245" algn="l">
              <a:spcBef>
                <a:spcPts val="200"/>
              </a:spcBef>
              <a:buFont typeface="Arial"/>
              <a:buChar char="•"/>
            </a:pPr>
            <a:endParaRPr lang="en-US" sz="950" b="1"/>
          </a:p>
          <a:p>
            <a:r>
              <a:rPr lang="en-US" sz="950"/>
              <a:t>Reference:</a:t>
            </a:r>
          </a:p>
          <a:p>
            <a:r>
              <a:rPr lang="en-US" sz="950"/>
              <a:t>https://azure.microsoft.com/en-us/resources/cloud-computing-dictionary/what-is-computer-vision/?ef_id=_k_Cj0KCQjwztOwBhD7ARIsAPDKnkBmpfFhwWyrIUMYWFvQhUdXYAIMSP6InsTP34zi9uLQahuD86i0dXMaAqE9EALw_wcB_k_&amp;OCID=AIDcmme9zx2qiz_SEM__k_Cj0KCQjwztOwBhD7ARIsAPDKnkBmpfFhwWyrIUMYWFvQhUdXYAIMSP6InsTP34zi9uLQahuD86i0dXMaAqE9EALw_wcB_k_&amp;gad_source=1&amp;gclid=Cj0KCQjwztOwBhD7ARIsAPDKnkBmpfFhwWyrIUMYWFvQhUdXYAIMSP6InsTP34zi9uLQahuD86i0dXMaAqE9EALw_wcB#optical-character-recognition</a:t>
            </a:r>
            <a:r>
              <a:rPr lang="en-US" sz="950">
                <a:latin typeface="Calibri"/>
                <a:cs typeface="Calibri"/>
              </a:rPr>
              <a:t> </a:t>
            </a:r>
            <a:endParaRPr lang="en-US"/>
          </a:p>
        </p:txBody>
      </p:sp>
    </p:spTree>
    <p:extLst>
      <p:ext uri="{BB962C8B-B14F-4D97-AF65-F5344CB8AC3E}">
        <p14:creationId xmlns:p14="http://schemas.microsoft.com/office/powerpoint/2010/main" val="36930199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sz="950" b="1"/>
              <a:t>Optical character recognition</a:t>
            </a:r>
            <a:endParaRPr lang="en-US" sz="950"/>
          </a:p>
          <a:p>
            <a:pPr indent="-182245" algn="l">
              <a:spcBef>
                <a:spcPts val="200"/>
              </a:spcBef>
              <a:buFont typeface="Arial"/>
              <a:buChar char="•"/>
            </a:pPr>
            <a:r>
              <a:rPr lang="en-US" sz="950" b="1"/>
              <a:t>Autonomous cars and vehicles</a:t>
            </a:r>
            <a:endParaRPr lang="en-US" sz="950"/>
          </a:p>
          <a:p>
            <a:pPr indent="-182245" algn="l">
              <a:spcBef>
                <a:spcPts val="200"/>
              </a:spcBef>
              <a:buFont typeface="Arial"/>
              <a:buChar char="•"/>
            </a:pPr>
            <a:r>
              <a:rPr lang="en-US" sz="950" b="1"/>
              <a:t>Medical diagnosis (imaging diagnostics)</a:t>
            </a:r>
            <a:endParaRPr lang="en-US" sz="950"/>
          </a:p>
          <a:p>
            <a:pPr indent="-182245" algn="l">
              <a:spcBef>
                <a:spcPts val="200"/>
              </a:spcBef>
              <a:buFont typeface="Arial"/>
              <a:buChar char="•"/>
            </a:pPr>
            <a:r>
              <a:rPr lang="en-US" sz="950" b="1"/>
              <a:t>Face recognition</a:t>
            </a:r>
            <a:endParaRPr lang="en-US" sz="950"/>
          </a:p>
          <a:p>
            <a:pPr indent="-182245" algn="l">
              <a:spcBef>
                <a:spcPts val="200"/>
              </a:spcBef>
              <a:buFont typeface="Arial"/>
              <a:buChar char="•"/>
            </a:pPr>
            <a:r>
              <a:rPr lang="en-US" sz="950" b="1"/>
              <a:t>Augmented reality (extended reality or whatever it's called now)</a:t>
            </a:r>
            <a:endParaRPr lang="en-US" sz="950"/>
          </a:p>
          <a:p>
            <a:pPr indent="-182245" algn="l">
              <a:spcBef>
                <a:spcPts val="200"/>
              </a:spcBef>
              <a:buFont typeface="Arial"/>
              <a:buChar char="•"/>
            </a:pPr>
            <a:endParaRPr lang="en-US" sz="950" b="1"/>
          </a:p>
          <a:p>
            <a:pPr algn="l">
              <a:spcBef>
                <a:spcPts val="200"/>
              </a:spcBef>
            </a:pPr>
            <a:r>
              <a:rPr lang="en-US" b="1"/>
              <a:t>Examples:</a:t>
            </a:r>
            <a:endParaRPr lang="en-US"/>
          </a:p>
          <a:p>
            <a:pPr marL="285750" indent="-182245" algn="l">
              <a:spcBef>
                <a:spcPts val="200"/>
              </a:spcBef>
              <a:buFont typeface="Arial,Sans-Serif"/>
              <a:buChar char="•"/>
            </a:pPr>
            <a:r>
              <a:rPr lang="en-US" b="1"/>
              <a:t>Image restoration, sharpening</a:t>
            </a:r>
            <a:endParaRPr lang="en-US"/>
          </a:p>
          <a:p>
            <a:pPr marL="285750" indent="-182245" algn="l">
              <a:spcBef>
                <a:spcPts val="200"/>
              </a:spcBef>
              <a:buFont typeface="Arial,Sans-Serif"/>
              <a:buChar char="•"/>
            </a:pPr>
            <a:r>
              <a:rPr lang="en-US" b="1"/>
              <a:t>Pose estimation?</a:t>
            </a:r>
            <a:endParaRPr lang="en-US"/>
          </a:p>
          <a:p>
            <a:pPr marL="285750" indent="-182245" algn="l">
              <a:spcBef>
                <a:spcPts val="200"/>
              </a:spcBef>
              <a:buFont typeface="Arial,Sans-Serif"/>
              <a:buChar char="•"/>
            </a:pPr>
            <a:r>
              <a:rPr lang="en-US" sz="950" b="1"/>
              <a:t>3D scene construction</a:t>
            </a:r>
            <a:endParaRPr lang="en-US" sz="950"/>
          </a:p>
          <a:p>
            <a:endParaRPr lang="en-US" sz="950"/>
          </a:p>
          <a:p>
            <a:r>
              <a:rPr lang="en-US" sz="950"/>
              <a:t>Reference:</a:t>
            </a:r>
          </a:p>
          <a:p>
            <a:r>
              <a:rPr lang="en-US" sz="950"/>
              <a:t>https://azure.microsoft.com/en-us/resources/cloud-computing-dictionary/what-is-computer-vision/?ef_id=_k_Cj0KCQjwztOwBhD7ARIsAPDKnkBmpfFhwWyrIUMYWFvQhUdXYAIMSP6InsTP34zi9uLQahuD86i0dXMaAqE9EALw_wcB_k_&amp;OCID=AIDcmme9zx2qiz_SEM__k_Cj0KCQjwztOwBhD7ARIsAPDKnkBmpfFhwWyrIUMYWFvQhUdXYAIMSP6InsTP34zi9uLQahuD86i0dXMaAqE9EALw_wcB_k_&amp;gad_source=1&amp;gclid=Cj0KCQjwztOwBhD7ARIsAPDKnkBmpfFhwWyrIUMYWFvQhUdXYAIMSP6InsTP34zi9uLQahuD86i0dXMaAqE9EALw_wcB#optical-character-recognition</a:t>
            </a:r>
            <a:endParaRPr lang="en-US"/>
          </a:p>
        </p:txBody>
      </p:sp>
    </p:spTree>
    <p:extLst>
      <p:ext uri="{BB962C8B-B14F-4D97-AF65-F5344CB8AC3E}">
        <p14:creationId xmlns:p14="http://schemas.microsoft.com/office/powerpoint/2010/main" val="217700541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00"/>
              </a:spcBef>
            </a:pPr>
            <a:endParaRPr lang="en-US" sz="950" b="1"/>
          </a:p>
          <a:p>
            <a:endParaRPr lang="en-US"/>
          </a:p>
        </p:txBody>
      </p:sp>
    </p:spTree>
    <p:extLst>
      <p:ext uri="{BB962C8B-B14F-4D97-AF65-F5344CB8AC3E}">
        <p14:creationId xmlns:p14="http://schemas.microsoft.com/office/powerpoint/2010/main" val="29377537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a:p>
        </p:txBody>
      </p:sp>
    </p:spTree>
    <p:extLst>
      <p:ext uri="{BB962C8B-B14F-4D97-AF65-F5344CB8AC3E}">
        <p14:creationId xmlns:p14="http://schemas.microsoft.com/office/powerpoint/2010/main" val="30926174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pPr indent="-182245" algn="l">
              <a:spcBef>
                <a:spcPts val="200"/>
              </a:spcBef>
              <a:buFont typeface="Arial"/>
              <a:buChar char="•"/>
            </a:pPr>
            <a:r>
              <a:rPr lang="en-US" b="1"/>
              <a:t>The model architecture defines all the model values (parameters) that must be calculated.</a:t>
            </a:r>
            <a:endParaRPr lang="en-US"/>
          </a:p>
          <a:p>
            <a:pPr indent="-182245" algn="l">
              <a:spcBef>
                <a:spcPts val="200"/>
              </a:spcBef>
              <a:buFont typeface="Arial"/>
              <a:buChar char="•"/>
            </a:pPr>
            <a:r>
              <a:rPr lang="en-US" b="1"/>
              <a:t>The optimization function updates the model values to improve the model by reducing the loss function.</a:t>
            </a:r>
            <a:endParaRPr lang="en-US"/>
          </a:p>
          <a:p>
            <a:pPr indent="-182245" algn="l">
              <a:spcBef>
                <a:spcPts val="200"/>
              </a:spcBef>
              <a:buFont typeface="Arial"/>
              <a:buChar char="•"/>
            </a:pPr>
            <a:r>
              <a:rPr lang="en-US" b="1"/>
              <a:t>The loss function measures the difference between predictions and the true results.  The goal is to keep adjusting the model values to reduce the loss function values without overfitting (merely reproducing good results for the training data).</a:t>
            </a:r>
            <a:endParaRPr lang="en-US"/>
          </a:p>
          <a:p>
            <a:pPr indent="-182245" algn="l">
              <a:spcBef>
                <a:spcPts val="200"/>
              </a:spcBef>
              <a:buFont typeface="Arial"/>
              <a:buChar char="•"/>
            </a:pPr>
            <a:r>
              <a:rPr lang="en-US" sz="950"/>
              <a:t>During training, multiple training rounds (epochs) occur, where the goal is to improve model accuracy.</a:t>
            </a:r>
            <a:endParaRPr lang="en-US" sz="950" b="1"/>
          </a:p>
          <a:p>
            <a:pPr indent="-182245" algn="l">
              <a:spcBef>
                <a:spcPts val="200"/>
              </a:spcBef>
              <a:buFont typeface="Arial"/>
              <a:buChar char="•"/>
            </a:pPr>
            <a:r>
              <a:rPr lang="en-US" sz="950"/>
              <a:t>Mention backpropagation</a:t>
            </a:r>
          </a:p>
          <a:p>
            <a:pPr indent="-182245" algn="l">
              <a:spcBef>
                <a:spcPts val="200"/>
              </a:spcBef>
              <a:buFont typeface="Arial"/>
              <a:buChar char="•"/>
            </a:pPr>
            <a:r>
              <a:rPr lang="en-US" sz="950" b="1"/>
              <a:t>Can take a long time to train hours, days, even longer</a:t>
            </a:r>
            <a:endParaRPr lang="en-US" sz="950"/>
          </a:p>
          <a:p>
            <a:pPr indent="-182245" algn="l">
              <a:spcBef>
                <a:spcPts val="200"/>
              </a:spcBef>
              <a:buFont typeface="Arial"/>
              <a:buChar char="•"/>
            </a:pPr>
            <a:endParaRPr lang="en-US" sz="950"/>
          </a:p>
          <a:p>
            <a:pPr indent="-182245" algn="l">
              <a:spcBef>
                <a:spcPts val="200"/>
              </a:spcBef>
              <a:buFont typeface="Arial"/>
              <a:buChar char="•"/>
            </a:pPr>
            <a:endParaRPr lang="en-US" sz="950" b="1"/>
          </a:p>
          <a:p>
            <a:pPr indent="-182245" algn="l">
              <a:spcBef>
                <a:spcPts val="200"/>
              </a:spcBef>
              <a:buFont typeface="Arial"/>
              <a:buChar char="•"/>
            </a:pPr>
            <a:endParaRPr lang="en-US" sz="950" b="1"/>
          </a:p>
          <a:p>
            <a:endParaRPr lang="en-US"/>
          </a:p>
          <a:p>
            <a:r>
              <a:rPr lang="en-US">
                <a:hlinkClick r:id="rId3"/>
              </a:rPr>
              <a:t>https://d2l.ai/chapter_linear-regression/linear-regression.html</a:t>
            </a:r>
            <a:endParaRPr lang="en-US"/>
          </a:p>
          <a:p>
            <a:endParaRPr lang="en-US"/>
          </a:p>
          <a:p>
            <a:r>
              <a:rPr lang="en-US">
                <a:hlinkClick r:id="rId4"/>
              </a:rPr>
              <a:t>https://d2l.ai/chapter_optimization/index.html</a:t>
            </a:r>
            <a:endParaRPr lang="en-US"/>
          </a:p>
          <a:p>
            <a:endParaRPr lang="en-US" sz="950"/>
          </a:p>
          <a:p>
            <a:endParaRPr lang="en-US"/>
          </a:p>
        </p:txBody>
      </p:sp>
    </p:spTree>
    <p:extLst>
      <p:ext uri="{BB962C8B-B14F-4D97-AF65-F5344CB8AC3E}">
        <p14:creationId xmlns:p14="http://schemas.microsoft.com/office/powerpoint/2010/main" val="896785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5966146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a:hlinkClick r:id="rId3"/>
              </a:rPr>
              <a:t>https://d2l.ai/chapter_linear-regression/linear-regression.html</a:t>
            </a:r>
            <a:endParaRPr lang="en-US"/>
          </a:p>
          <a:p>
            <a:endParaRPr lang="en-US" sz="950"/>
          </a:p>
          <a:p>
            <a:r>
              <a:rPr lang="en-US" sz="950">
                <a:hlinkClick r:id="rId4"/>
              </a:rPr>
              <a:t>https://d2l.ai/chapter_optimization/index.html</a:t>
            </a:r>
          </a:p>
          <a:p>
            <a:endParaRPr lang="en-US" sz="950"/>
          </a:p>
          <a:p>
            <a:endParaRPr lang="en-US"/>
          </a:p>
        </p:txBody>
      </p:sp>
    </p:spTree>
    <p:extLst>
      <p:ext uri="{BB962C8B-B14F-4D97-AF65-F5344CB8AC3E}">
        <p14:creationId xmlns:p14="http://schemas.microsoft.com/office/powerpoint/2010/main" val="275459053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endParaRPr lang="en-US" sz="950"/>
          </a:p>
          <a:p>
            <a:endParaRPr lang="en-US"/>
          </a:p>
        </p:txBody>
      </p:sp>
    </p:spTree>
    <p:extLst>
      <p:ext uri="{BB962C8B-B14F-4D97-AF65-F5344CB8AC3E}">
        <p14:creationId xmlns:p14="http://schemas.microsoft.com/office/powerpoint/2010/main" val="240310570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endParaRPr lang="en-US" sz="950"/>
          </a:p>
          <a:p>
            <a:endParaRPr lang="en-US"/>
          </a:p>
        </p:txBody>
      </p:sp>
    </p:spTree>
    <p:extLst>
      <p:ext uri="{BB962C8B-B14F-4D97-AF65-F5344CB8AC3E}">
        <p14:creationId xmlns:p14="http://schemas.microsoft.com/office/powerpoint/2010/main" val="201983952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solidFill>
                  <a:srgbClr val="000000"/>
                </a:solidFill>
                <a:latin typeface="Open Sans Regular"/>
                <a:ea typeface="Open Sans Regular"/>
                <a:cs typeface="Open Sans Regular"/>
              </a:rPr>
              <a:t>ImageNet is a dataset . . .</a:t>
            </a:r>
            <a:endParaRPr lang="en-US"/>
          </a:p>
          <a:p>
            <a:endParaRPr lang="en-US" sz="950">
              <a:solidFill>
                <a:srgbClr val="000000"/>
              </a:solidFill>
              <a:latin typeface="Open Sans Regular"/>
              <a:ea typeface="Open Sans Regular"/>
              <a:cs typeface="Open Sans Regular"/>
            </a:endParaRPr>
          </a:p>
          <a:p>
            <a:endParaRPr lang="en-US" sz="950">
              <a:solidFill>
                <a:srgbClr val="000000"/>
              </a:solidFill>
              <a:latin typeface="Open Sans Regular"/>
              <a:ea typeface="Open Sans Regular"/>
              <a:cs typeface="Open Sans Regular"/>
            </a:endParaRPr>
          </a:p>
        </p:txBody>
      </p:sp>
    </p:spTree>
    <p:extLst>
      <p:ext uri="{BB962C8B-B14F-4D97-AF65-F5344CB8AC3E}">
        <p14:creationId xmlns:p14="http://schemas.microsoft.com/office/powerpoint/2010/main" val="41405174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Put top 5 error for classification</a:t>
            </a:r>
          </a:p>
          <a:p>
            <a:r>
              <a:rPr lang="en-US" sz="950"/>
              <a:t>And mA for detection</a:t>
            </a:r>
          </a:p>
          <a:p>
            <a:r>
              <a:rPr lang="en-US" sz="950" err="1"/>
              <a:t>Ie</a:t>
            </a:r>
            <a:r>
              <a:rPr lang="en-US" sz="950"/>
              <a:t> put two separate line charts up</a:t>
            </a:r>
          </a:p>
          <a:p>
            <a:r>
              <a:rPr lang="en-US" sz="950"/>
              <a:t>Add size and years of these models</a:t>
            </a:r>
          </a:p>
          <a:p>
            <a:endParaRPr lang="en-US" sz="950"/>
          </a:p>
          <a:p>
            <a:r>
              <a:rPr lang="en-US" sz="950"/>
              <a:t>I'm having doubts about the numbers below Reference:</a:t>
            </a:r>
            <a:endParaRPr lang="en-US"/>
          </a:p>
          <a:p>
            <a:r>
              <a:rPr lang="en-US" sz="950">
                <a:hlinkClick r:id="rId3"/>
              </a:rPr>
              <a:t>https://github.com/gmalivenko/awesome-computer-vision-models</a:t>
            </a:r>
            <a:endParaRPr lang="en-US" sz="950"/>
          </a:p>
          <a:p>
            <a:endParaRPr lang="en-US" sz="950">
              <a:solidFill>
                <a:srgbClr val="000000"/>
              </a:solidFill>
              <a:latin typeface="Open Sans Regular"/>
              <a:ea typeface="Open Sans Regular"/>
              <a:cs typeface="Open Sans Regular"/>
            </a:endParaRPr>
          </a:p>
          <a:p>
            <a:r>
              <a:rPr lang="en-US" sz="950">
                <a:solidFill>
                  <a:srgbClr val="000000"/>
                </a:solidFill>
                <a:latin typeface="Open Sans Regular"/>
                <a:ea typeface="Open Sans Regular"/>
                <a:cs typeface="Open Sans Regular"/>
              </a:rPr>
              <a:t>Could pull some numbers from here:</a:t>
            </a:r>
          </a:p>
          <a:p>
            <a:r>
              <a:rPr lang="en-US" sz="950">
                <a:solidFill>
                  <a:srgbClr val="000000"/>
                </a:solidFill>
                <a:latin typeface="Open Sans Regular"/>
                <a:ea typeface="Open Sans Regular"/>
                <a:cs typeface="Open Sans Regular"/>
              </a:rPr>
              <a:t>https://</a:t>
            </a:r>
            <a:r>
              <a:rPr lang="en-US" sz="950" err="1">
                <a:solidFill>
                  <a:srgbClr val="000000"/>
                </a:solidFill>
                <a:latin typeface="Open Sans Regular"/>
                <a:ea typeface="Open Sans Regular"/>
                <a:cs typeface="Open Sans Regular"/>
              </a:rPr>
              <a:t>paperswithcode.com</a:t>
            </a:r>
            <a:r>
              <a:rPr lang="en-US" sz="950">
                <a:solidFill>
                  <a:srgbClr val="000000"/>
                </a:solidFill>
                <a:latin typeface="Open Sans Regular"/>
                <a:ea typeface="Open Sans Regular"/>
                <a:cs typeface="Open Sans Regular"/>
              </a:rPr>
              <a:t>/</a:t>
            </a:r>
            <a:r>
              <a:rPr lang="en-US" sz="950" err="1">
                <a:solidFill>
                  <a:srgbClr val="000000"/>
                </a:solidFill>
                <a:latin typeface="Open Sans Regular"/>
                <a:ea typeface="Open Sans Regular"/>
                <a:cs typeface="Open Sans Regular"/>
              </a:rPr>
              <a:t>sota</a:t>
            </a:r>
            <a:r>
              <a:rPr lang="en-US" sz="950">
                <a:solidFill>
                  <a:srgbClr val="000000"/>
                </a:solidFill>
                <a:latin typeface="Open Sans Regular"/>
                <a:ea typeface="Open Sans Regular"/>
                <a:cs typeface="Open Sans Regular"/>
              </a:rPr>
              <a:t>/image-classification-on-</a:t>
            </a:r>
            <a:r>
              <a:rPr lang="en-US" sz="950" err="1">
                <a:solidFill>
                  <a:srgbClr val="000000"/>
                </a:solidFill>
                <a:latin typeface="Open Sans Regular"/>
                <a:ea typeface="Open Sans Regular"/>
                <a:cs typeface="Open Sans Regular"/>
              </a:rPr>
              <a:t>imagenet</a:t>
            </a:r>
            <a:endParaRPr lang="en-US" sz="950">
              <a:solidFill>
                <a:srgbClr val="000000"/>
              </a:solidFill>
              <a:latin typeface="Open Sans Regular"/>
              <a:ea typeface="Open Sans Regular"/>
              <a:cs typeface="Open Sans Regular"/>
            </a:endParaRPr>
          </a:p>
          <a:p>
            <a:r>
              <a:rPr lang="en-US" sz="950">
                <a:solidFill>
                  <a:srgbClr val="000000"/>
                </a:solidFill>
                <a:latin typeface="Open Sans Regular"/>
                <a:ea typeface="Open Sans Regular"/>
                <a:cs typeface="Open Sans Regular"/>
              </a:rPr>
              <a:t>Or more simply here:</a:t>
            </a:r>
          </a:p>
          <a:p>
            <a:r>
              <a:rPr lang="en-US" sz="950">
                <a:solidFill>
                  <a:srgbClr val="000000"/>
                </a:solidFill>
                <a:latin typeface="Open Sans Regular"/>
                <a:ea typeface="Open Sans Regular"/>
                <a:cs typeface="Open Sans Regular"/>
              </a:rPr>
              <a:t>https://</a:t>
            </a:r>
            <a:r>
              <a:rPr lang="en-US" sz="950" err="1">
                <a:solidFill>
                  <a:srgbClr val="000000"/>
                </a:solidFill>
                <a:latin typeface="Open Sans Regular"/>
                <a:ea typeface="Open Sans Regular"/>
                <a:cs typeface="Open Sans Regular"/>
              </a:rPr>
              <a:t>ourworldindata.org</a:t>
            </a:r>
            <a:r>
              <a:rPr lang="en-US" sz="950">
                <a:solidFill>
                  <a:srgbClr val="000000"/>
                </a:solidFill>
                <a:latin typeface="Open Sans Regular"/>
                <a:ea typeface="Open Sans Regular"/>
                <a:cs typeface="Open Sans Regular"/>
              </a:rPr>
              <a:t>/</a:t>
            </a:r>
            <a:r>
              <a:rPr lang="en-US" sz="950" err="1">
                <a:solidFill>
                  <a:srgbClr val="000000"/>
                </a:solidFill>
                <a:latin typeface="Open Sans Regular"/>
                <a:ea typeface="Open Sans Regular"/>
                <a:cs typeface="Open Sans Regular"/>
              </a:rPr>
              <a:t>grapher</a:t>
            </a:r>
            <a:r>
              <a:rPr lang="en-US" sz="950">
                <a:solidFill>
                  <a:srgbClr val="000000"/>
                </a:solidFill>
                <a:latin typeface="Open Sans Regular"/>
                <a:ea typeface="Open Sans Regular"/>
                <a:cs typeface="Open Sans Regular"/>
              </a:rPr>
              <a:t>/ai-performance-</a:t>
            </a:r>
            <a:r>
              <a:rPr lang="en-US" sz="950" err="1">
                <a:solidFill>
                  <a:srgbClr val="000000"/>
                </a:solidFill>
                <a:latin typeface="Open Sans Regular"/>
                <a:ea typeface="Open Sans Regular"/>
                <a:cs typeface="Open Sans Regular"/>
              </a:rPr>
              <a:t>imagenet</a:t>
            </a:r>
            <a:endParaRPr lang="en-US" sz="950">
              <a:solidFill>
                <a:srgbClr val="000000"/>
              </a:solidFill>
              <a:latin typeface="Open Sans Regular"/>
              <a:ea typeface="Open Sans Regular"/>
              <a:cs typeface="Open Sans Regular"/>
            </a:endParaRPr>
          </a:p>
        </p:txBody>
      </p:sp>
    </p:spTree>
    <p:extLst>
      <p:ext uri="{BB962C8B-B14F-4D97-AF65-F5344CB8AC3E}">
        <p14:creationId xmlns:p14="http://schemas.microsoft.com/office/powerpoint/2010/main" val="37595356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a:p>
        </p:txBody>
      </p:sp>
    </p:spTree>
    <p:extLst>
      <p:ext uri="{BB962C8B-B14F-4D97-AF65-F5344CB8AC3E}">
        <p14:creationId xmlns:p14="http://schemas.microsoft.com/office/powerpoint/2010/main" val="61482049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t>We could put this before the previous slide about training/testing/validating</a:t>
            </a:r>
            <a:endParaRPr lang="en-US"/>
          </a:p>
        </p:txBody>
      </p:sp>
    </p:spTree>
    <p:extLst>
      <p:ext uri="{BB962C8B-B14F-4D97-AF65-F5344CB8AC3E}">
        <p14:creationId xmlns:p14="http://schemas.microsoft.com/office/powerpoint/2010/main" val="2953967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a:p>
        </p:txBody>
      </p:sp>
    </p:spTree>
    <p:extLst>
      <p:ext uri="{BB962C8B-B14F-4D97-AF65-F5344CB8AC3E}">
        <p14:creationId xmlns:p14="http://schemas.microsoft.com/office/powerpoint/2010/main" val="413156850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endParaRPr lang="en-US" sz="950"/>
          </a:p>
          <a:p>
            <a:endParaRPr lang="en-US"/>
          </a:p>
        </p:txBody>
      </p:sp>
    </p:spTree>
    <p:extLst>
      <p:ext uri="{BB962C8B-B14F-4D97-AF65-F5344CB8AC3E}">
        <p14:creationId xmlns:p14="http://schemas.microsoft.com/office/powerpoint/2010/main" val="183306989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hlinkClick r:id="rId3"/>
              </a:rPr>
              <a:t>https://d2l.ai/chapter_convolutional-neural-networks/conv-layer.html</a:t>
            </a:r>
          </a:p>
          <a:p>
            <a:r>
              <a:rPr lang="en-US" sz="950"/>
              <a:t>This has an example of edge detection.</a:t>
            </a:r>
          </a:p>
          <a:p>
            <a:endParaRPr lang="en-US" sz="950"/>
          </a:p>
          <a:p>
            <a:endParaRPr lang="en-US" sz="950"/>
          </a:p>
          <a:p>
            <a:endParaRPr lang="en-US"/>
          </a:p>
        </p:txBody>
      </p:sp>
    </p:spTree>
    <p:extLst>
      <p:ext uri="{BB962C8B-B14F-4D97-AF65-F5344CB8AC3E}">
        <p14:creationId xmlns:p14="http://schemas.microsoft.com/office/powerpoint/2010/main" val="152739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Packages like NumPy will store matrices as a single array (or list in Python) and use extra information, specifically shape and stride, to define the two dimensions.</a:t>
            </a:r>
            <a:endParaRPr lang="en-US">
              <a:latin typeface="Calibri"/>
              <a:cs typeface="Calibri"/>
            </a:endParaRPr>
          </a:p>
        </p:txBody>
      </p:sp>
    </p:spTree>
    <p:extLst>
      <p:ext uri="{BB962C8B-B14F-4D97-AF65-F5344CB8AC3E}">
        <p14:creationId xmlns:p14="http://schemas.microsoft.com/office/powerpoint/2010/main" val="94437636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hlinkClick r:id="rId3"/>
              </a:rPr>
              <a:t>https://d2l.ai/chapter_convolutional-neural-networks/conv-layer.html</a:t>
            </a:r>
          </a:p>
          <a:p>
            <a:r>
              <a:rPr lang="en-US" sz="950"/>
              <a:t>This has an example of edge detection.</a:t>
            </a:r>
          </a:p>
          <a:p>
            <a:endParaRPr lang="en-US" sz="950"/>
          </a:p>
          <a:p>
            <a:endParaRPr lang="en-US" sz="950"/>
          </a:p>
          <a:p>
            <a:endParaRPr lang="en-US"/>
          </a:p>
        </p:txBody>
      </p:sp>
    </p:spTree>
    <p:extLst>
      <p:ext uri="{BB962C8B-B14F-4D97-AF65-F5344CB8AC3E}">
        <p14:creationId xmlns:p14="http://schemas.microsoft.com/office/powerpoint/2010/main" val="16834377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281059671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226586701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114421696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hlinkClick r:id="rId3"/>
              </a:rPr>
              <a:t>https://d2l.ai/chapter_convolutional-neural-networks/padding-and-strides.html</a:t>
            </a:r>
          </a:p>
          <a:p>
            <a:endParaRPr lang="en-US" sz="950"/>
          </a:p>
          <a:p>
            <a:endParaRPr lang="en-US"/>
          </a:p>
          <a:p>
            <a:endParaRPr lang="en-US" sz="950"/>
          </a:p>
          <a:p>
            <a:endParaRPr lang="en-US" sz="950"/>
          </a:p>
          <a:p>
            <a:endParaRPr lang="en-US"/>
          </a:p>
        </p:txBody>
      </p:sp>
    </p:spTree>
    <p:extLst>
      <p:ext uri="{BB962C8B-B14F-4D97-AF65-F5344CB8AC3E}">
        <p14:creationId xmlns:p14="http://schemas.microsoft.com/office/powerpoint/2010/main" val="54128023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hlinkClick r:id="rId3"/>
              </a:rPr>
              <a:t>https://d2l.ai/chapter_convolutional-neural-networks/padding-and-strides.html</a:t>
            </a:r>
          </a:p>
          <a:p>
            <a:endParaRPr lang="en-US" sz="950"/>
          </a:p>
          <a:p>
            <a:endParaRPr lang="en-US"/>
          </a:p>
          <a:p>
            <a:endParaRPr lang="en-US" sz="950"/>
          </a:p>
          <a:p>
            <a:endParaRPr lang="en-US" sz="950"/>
          </a:p>
          <a:p>
            <a:endParaRPr lang="en-US"/>
          </a:p>
        </p:txBody>
      </p:sp>
    </p:spTree>
    <p:extLst>
      <p:ext uri="{BB962C8B-B14F-4D97-AF65-F5344CB8AC3E}">
        <p14:creationId xmlns:p14="http://schemas.microsoft.com/office/powerpoint/2010/main" val="157628466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42461929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hlinkClick r:id="rId3"/>
              </a:rPr>
              <a:t>https://en.wikipedia.org/wiki/Kernel_(image_processing)#Details</a:t>
            </a:r>
            <a:endParaRPr lang="en-US" sz="950"/>
          </a:p>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244292058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hlinkClick r:id="rId3"/>
              </a:rPr>
              <a:t>https://en.wikipedia.org/wiki/Kernel_(image_processing)#Details</a:t>
            </a:r>
            <a:endParaRPr lang="en-US" sz="950"/>
          </a:p>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291298083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hlinkClick r:id="rId3"/>
              </a:rPr>
              <a:t>https://en.wikipedia.org/wiki/Kernel_(image_processing)#Details</a:t>
            </a:r>
            <a:endParaRPr lang="en-US" sz="950"/>
          </a:p>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3852283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solidFill>
                  <a:srgbClr val="000000"/>
                </a:solidFill>
                <a:latin typeface="Calibri"/>
                <a:ea typeface="Open Sans Regular"/>
                <a:cs typeface="Calibri"/>
              </a:rPr>
              <a:t>There's evidence that prompting students before presenting materials helps with learning/retention.</a:t>
            </a:r>
          </a:p>
          <a:p>
            <a:endParaRPr lang="en-US" sz="950">
              <a:solidFill>
                <a:srgbClr val="000000"/>
              </a:solidFill>
              <a:latin typeface="Calibri"/>
              <a:ea typeface="Open Sans Regular"/>
              <a:cs typeface="Calibri"/>
            </a:endParaRPr>
          </a:p>
          <a:p>
            <a:pPr indent="-182245" algn="l">
              <a:spcBef>
                <a:spcPts val="200"/>
              </a:spcBef>
              <a:buFont typeface="Arial"/>
              <a:buChar char="•"/>
            </a:pPr>
            <a:r>
              <a:rPr lang="en-US" b="1">
                <a:solidFill>
                  <a:srgbClr val="000000"/>
                </a:solidFill>
              </a:rPr>
              <a:t>Have students list their ideas for applications</a:t>
            </a:r>
            <a:endParaRPr lang="en-US">
              <a:solidFill>
                <a:srgbClr val="000000"/>
              </a:solidFill>
            </a:endParaRPr>
          </a:p>
          <a:p>
            <a:pPr indent="-182245" algn="l">
              <a:spcBef>
                <a:spcPts val="200"/>
              </a:spcBef>
              <a:buFont typeface="Arial"/>
              <a:buChar char="•"/>
            </a:pPr>
            <a:r>
              <a:rPr lang="en-US" b="1">
                <a:solidFill>
                  <a:srgbClr val="000000"/>
                </a:solidFill>
              </a:rPr>
              <a:t>Have students list their possible CV uses</a:t>
            </a:r>
            <a:endParaRPr lang="en-US"/>
          </a:p>
        </p:txBody>
      </p:sp>
    </p:spTree>
    <p:extLst>
      <p:ext uri="{BB962C8B-B14F-4D97-AF65-F5344CB8AC3E}">
        <p14:creationId xmlns:p14="http://schemas.microsoft.com/office/powerpoint/2010/main" val="252020911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00"/>
              </a:spcBef>
            </a:pPr>
            <a:endParaRPr lang="en-US" sz="950" b="1"/>
          </a:p>
          <a:p>
            <a:endParaRPr lang="en-US"/>
          </a:p>
        </p:txBody>
      </p:sp>
    </p:spTree>
    <p:extLst>
      <p:ext uri="{BB962C8B-B14F-4D97-AF65-F5344CB8AC3E}">
        <p14:creationId xmlns:p14="http://schemas.microsoft.com/office/powerpoint/2010/main" val="36326827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313214731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224119677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158237796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00"/>
              </a:spcBef>
            </a:pPr>
            <a:endParaRPr lang="en-US" sz="950" b="1"/>
          </a:p>
          <a:p>
            <a:endParaRPr lang="en-US"/>
          </a:p>
        </p:txBody>
      </p:sp>
    </p:spTree>
    <p:extLst>
      <p:ext uri="{BB962C8B-B14F-4D97-AF65-F5344CB8AC3E}">
        <p14:creationId xmlns:p14="http://schemas.microsoft.com/office/powerpoint/2010/main" val="171199852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00"/>
              </a:spcBef>
            </a:pPr>
            <a:endParaRPr lang="en-US" sz="950" b="1"/>
          </a:p>
          <a:p>
            <a:endParaRPr lang="en-US"/>
          </a:p>
        </p:txBody>
      </p:sp>
    </p:spTree>
    <p:extLst>
      <p:ext uri="{BB962C8B-B14F-4D97-AF65-F5344CB8AC3E}">
        <p14:creationId xmlns:p14="http://schemas.microsoft.com/office/powerpoint/2010/main" val="915632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The simplest definition of CV is "Enabling computers . . .</a:t>
            </a:r>
            <a:endParaRPr lang="en-US"/>
          </a:p>
        </p:txBody>
      </p:sp>
    </p:spTree>
    <p:extLst>
      <p:ext uri="{BB962C8B-B14F-4D97-AF65-F5344CB8AC3E}">
        <p14:creationId xmlns:p14="http://schemas.microsoft.com/office/powerpoint/2010/main" val="208199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sz="950" b="1"/>
              <a:t>Artificial intelligence is programming computers to act human in some way—basically.</a:t>
            </a:r>
            <a:endParaRPr lang="en-US" sz="950"/>
          </a:p>
          <a:p>
            <a:pPr indent="-182245" algn="l">
              <a:spcBef>
                <a:spcPts val="200"/>
              </a:spcBef>
              <a:buFont typeface="Arial"/>
              <a:buChar char="•"/>
            </a:pPr>
            <a:endParaRPr lang="en-US" sz="950" b="1"/>
          </a:p>
          <a:p>
            <a:pPr algn="l">
              <a:spcBef>
                <a:spcPts val="200"/>
              </a:spcBef>
            </a:pPr>
            <a:r>
              <a:rPr lang="en-US" sz="950" b="1"/>
              <a:t>Script:</a:t>
            </a:r>
          </a:p>
          <a:p>
            <a:pPr algn="l">
              <a:spcBef>
                <a:spcPts val="200"/>
              </a:spcBef>
            </a:pPr>
            <a:endParaRPr lang="en-US" sz="950" b="1"/>
          </a:p>
          <a:p>
            <a:endParaRPr lang="en-US"/>
          </a:p>
        </p:txBody>
      </p:sp>
    </p:spTree>
    <p:extLst>
      <p:ext uri="{BB962C8B-B14F-4D97-AF65-F5344CB8AC3E}">
        <p14:creationId xmlns:p14="http://schemas.microsoft.com/office/powerpoint/2010/main" val="2584277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This should be the "inciting" event.</a:t>
            </a:r>
          </a:p>
          <a:p>
            <a:endParaRPr lang="en-US" sz="950">
              <a:latin typeface="Calibri"/>
              <a:cs typeface="Calibri"/>
            </a:endParaRPr>
          </a:p>
        </p:txBody>
      </p:sp>
    </p:spTree>
    <p:extLst>
      <p:ext uri="{BB962C8B-B14F-4D97-AF65-F5344CB8AC3E}">
        <p14:creationId xmlns:p14="http://schemas.microsoft.com/office/powerpoint/2010/main" val="1735394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sz="1000" b="1"/>
              <a:t>Machine learning is creating programs that produce results (predictions) without directly programming rules.  The machine learning algorithms makes prediction by analyzing data.</a:t>
            </a:r>
            <a:endParaRPr lang="en-US" sz="1000"/>
          </a:p>
          <a:p>
            <a:pPr indent="-182245" algn="l">
              <a:spcBef>
                <a:spcPts val="200"/>
              </a:spcBef>
              <a:buFont typeface="Arial"/>
              <a:buChar char="•"/>
            </a:pPr>
            <a:r>
              <a:rPr lang="en-US" sz="1000" b="1"/>
              <a:t>At its core, an ML model is a function that takes an input and returns some output</a:t>
            </a:r>
            <a:endParaRPr lang="en-US" sz="1000"/>
          </a:p>
          <a:p>
            <a:pPr indent="-182245" algn="l">
              <a:spcBef>
                <a:spcPts val="200"/>
              </a:spcBef>
              <a:buFont typeface="Arial"/>
              <a:buChar char="•"/>
            </a:pPr>
            <a:r>
              <a:rPr lang="en-US" sz="1000" b="1"/>
              <a:t>Computer vision is an application of machine learning.</a:t>
            </a:r>
            <a:endParaRPr lang="en-US" sz="1000"/>
          </a:p>
        </p:txBody>
      </p:sp>
    </p:spTree>
    <p:extLst>
      <p:ext uri="{BB962C8B-B14F-4D97-AF65-F5344CB8AC3E}">
        <p14:creationId xmlns:p14="http://schemas.microsoft.com/office/powerpoint/2010/main" val="571847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sz="900" b="1"/>
              <a:t>The input to CV models are images (stored as numerical arrays)</a:t>
            </a:r>
            <a:endParaRPr lang="en-US" sz="900"/>
          </a:p>
          <a:p>
            <a:pPr indent="-182245" algn="l">
              <a:spcBef>
                <a:spcPts val="200"/>
              </a:spcBef>
              <a:buFont typeface="Arial"/>
              <a:buChar char="•"/>
            </a:pPr>
            <a:r>
              <a:rPr lang="en-US" sz="900" b="1"/>
              <a:t>The output of a CV model depends on the application (object detection, object classification, identification, object tracking)</a:t>
            </a:r>
            <a:endParaRPr lang="en-US" sz="900"/>
          </a:p>
          <a:p>
            <a:pPr indent="-182245" algn="l">
              <a:spcBef>
                <a:spcPts val="200"/>
              </a:spcBef>
              <a:buFont typeface="Arial"/>
              <a:buChar char="•"/>
            </a:pPr>
            <a:r>
              <a:rPr lang="en-US" sz="900" b="1"/>
              <a:t>For example, a model designed to detect whether an input image depicts a car or not might output a single number: the estimated probability that the given image contains a car</a:t>
            </a:r>
            <a:endParaRPr lang="en-US" sz="900"/>
          </a:p>
          <a:p>
            <a:endParaRPr lang="en-US"/>
          </a:p>
        </p:txBody>
      </p:sp>
    </p:spTree>
    <p:extLst>
      <p:ext uri="{BB962C8B-B14F-4D97-AF65-F5344CB8AC3E}">
        <p14:creationId xmlns:p14="http://schemas.microsoft.com/office/powerpoint/2010/main" val="302903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a:p>
        </p:txBody>
      </p:sp>
    </p:spTree>
    <p:extLst>
      <p:ext uri="{BB962C8B-B14F-4D97-AF65-F5344CB8AC3E}">
        <p14:creationId xmlns:p14="http://schemas.microsoft.com/office/powerpoint/2010/main" val="227247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00"/>
              </a:spcBef>
            </a:pPr>
            <a:r>
              <a:rPr lang="en-US" sz="950" b="1"/>
              <a:t>Clockwise from the top left:</a:t>
            </a:r>
          </a:p>
          <a:p>
            <a:pPr marL="285750" indent="-285750" algn="l">
              <a:spcBef>
                <a:spcPts val="200"/>
              </a:spcBef>
              <a:buFont typeface="Arial"/>
              <a:buChar char="•"/>
            </a:pPr>
            <a:r>
              <a:rPr lang="en-US" sz="950" b="1"/>
              <a:t>Autonomous cars and vehicles</a:t>
            </a:r>
          </a:p>
          <a:p>
            <a:pPr marL="285750" indent="-285750" algn="l">
              <a:spcBef>
                <a:spcPts val="200"/>
              </a:spcBef>
              <a:buFont typeface="Arial"/>
              <a:buChar char="•"/>
            </a:pPr>
            <a:r>
              <a:rPr lang="en-US" sz="950" b="1"/>
              <a:t>Medical imaging and diagnostics</a:t>
            </a:r>
          </a:p>
          <a:p>
            <a:pPr marL="285750" indent="-285750" algn="l">
              <a:spcBef>
                <a:spcPts val="200"/>
              </a:spcBef>
              <a:buFont typeface="Arial"/>
              <a:buChar char="•"/>
            </a:pPr>
            <a:r>
              <a:rPr lang="en-US" sz="950" b="1"/>
              <a:t>Image sharpening and processing</a:t>
            </a:r>
          </a:p>
          <a:p>
            <a:pPr marL="285750" indent="-285750" algn="l">
              <a:spcBef>
                <a:spcPts val="200"/>
              </a:spcBef>
              <a:buFont typeface="Arial"/>
              <a:buChar char="•"/>
            </a:pPr>
            <a:r>
              <a:rPr lang="en-US" sz="950" b="1"/>
              <a:t>Augmented reality applications</a:t>
            </a:r>
          </a:p>
          <a:p>
            <a:pPr algn="l">
              <a:spcBef>
                <a:spcPts val="200"/>
              </a:spcBef>
            </a:pPr>
            <a:endParaRPr lang="en-US" sz="950" b="1"/>
          </a:p>
          <a:p>
            <a:pPr algn="l">
              <a:spcBef>
                <a:spcPts val="200"/>
              </a:spcBef>
            </a:pPr>
            <a:r>
              <a:rPr lang="en-US" sz="950" b="1"/>
              <a:t>Other examples:</a:t>
            </a:r>
          </a:p>
          <a:p>
            <a:pPr indent="-182245" algn="l">
              <a:spcBef>
                <a:spcPts val="200"/>
              </a:spcBef>
              <a:buFont typeface="Arial"/>
              <a:buChar char="•"/>
            </a:pPr>
            <a:r>
              <a:rPr lang="en-US" sz="950" b="1"/>
              <a:t>Optical character recognition</a:t>
            </a:r>
            <a:endParaRPr lang="en-US" sz="950"/>
          </a:p>
          <a:p>
            <a:pPr indent="-182245" algn="l">
              <a:spcBef>
                <a:spcPts val="200"/>
              </a:spcBef>
              <a:buFont typeface="Arial"/>
              <a:buChar char="•"/>
            </a:pPr>
            <a:r>
              <a:rPr lang="en-US" sz="950" b="1"/>
              <a:t>Face recognition</a:t>
            </a:r>
            <a:endParaRPr lang="en-US" sz="950"/>
          </a:p>
          <a:p>
            <a:pPr indent="-182245" algn="l">
              <a:spcBef>
                <a:spcPts val="200"/>
              </a:spcBef>
              <a:buFont typeface="Arial"/>
              <a:buChar char="•"/>
            </a:pPr>
            <a:r>
              <a:rPr lang="en-US" sz="950" b="1"/>
              <a:t>Augmented reality (extended reality or whatever it's called now)</a:t>
            </a:r>
            <a:endParaRPr lang="en-US" sz="950"/>
          </a:p>
          <a:p>
            <a:pPr indent="-182245" algn="l">
              <a:spcBef>
                <a:spcPts val="200"/>
              </a:spcBef>
              <a:buFont typeface="Arial"/>
              <a:buChar char="•"/>
            </a:pPr>
            <a:endParaRPr lang="en-US" sz="950" b="1"/>
          </a:p>
          <a:p>
            <a:pPr algn="l">
              <a:spcBef>
                <a:spcPts val="200"/>
              </a:spcBef>
            </a:pPr>
            <a:r>
              <a:rPr lang="en-US" sz="950" b="1"/>
              <a:t>Examples:</a:t>
            </a:r>
            <a:endParaRPr lang="en-US" sz="950"/>
          </a:p>
          <a:p>
            <a:pPr marL="285750" indent="-182245" algn="l">
              <a:spcBef>
                <a:spcPts val="200"/>
              </a:spcBef>
              <a:buFont typeface="Arial,Sans-Serif"/>
              <a:buChar char="•"/>
            </a:pPr>
            <a:r>
              <a:rPr lang="en-US" sz="950" b="1"/>
              <a:t>Image restoration, sharpening</a:t>
            </a:r>
            <a:endParaRPr lang="en-US" sz="950"/>
          </a:p>
          <a:p>
            <a:pPr marL="285750" indent="-182245" algn="l">
              <a:spcBef>
                <a:spcPts val="200"/>
              </a:spcBef>
              <a:buFont typeface="Arial,Sans-Serif"/>
              <a:buChar char="•"/>
            </a:pPr>
            <a:r>
              <a:rPr lang="en-US" sz="950" b="1"/>
              <a:t>Pose estimation?</a:t>
            </a:r>
            <a:endParaRPr lang="en-US" sz="950"/>
          </a:p>
          <a:p>
            <a:pPr marL="285750" indent="-182245" algn="l">
              <a:spcBef>
                <a:spcPts val="200"/>
              </a:spcBef>
              <a:buFont typeface="Arial,Sans-Serif"/>
              <a:buChar char="•"/>
            </a:pPr>
            <a:r>
              <a:rPr lang="en-US" sz="950" b="1"/>
              <a:t>3D scene construction</a:t>
            </a:r>
            <a:endParaRPr lang="en-US" sz="950"/>
          </a:p>
          <a:p>
            <a:endParaRPr lang="en-US" sz="950"/>
          </a:p>
          <a:p>
            <a:r>
              <a:rPr lang="en-US" sz="950"/>
              <a:t>Reference:</a:t>
            </a:r>
          </a:p>
          <a:p>
            <a:r>
              <a:rPr lang="en-US" sz="950"/>
              <a:t>https://azure.microsoft.com/en-us/resources/cloud-computing-dictionary/what-is-computer-vision/?ef_id=_k_Cj0KCQjwztOwBhD7ARIsAPDKnkBmpfFhwWyrIUMYWFvQhUdXYAIMSP6InsTP34zi9uLQahuD86i0dXMaAqE9EALw_wcB_k_&amp;OCID=AIDcmme9zx2qiz_SEM__k_Cj0KCQjwztOwBhD7ARIsAPDKnkBmpfFhwWyrIUMYWFvQhUdXYAIMSP6InsTP34zi9uLQahuD86i0dXMaAqE9EALw_wcB_k_&amp;gad_source=1&amp;gclid=Cj0KCQjwztOwBhD7ARIsAPDKnkBmpfFhwWyrIUMYWFvQhUdXYAIMSP6InsTP34zi9uLQahuD86i0dXMaAqE9EALw_wcB#optical-character-recognition</a:t>
            </a:r>
            <a:endParaRPr lang="en-US"/>
          </a:p>
        </p:txBody>
      </p:sp>
    </p:spTree>
    <p:extLst>
      <p:ext uri="{BB962C8B-B14F-4D97-AF65-F5344CB8AC3E}">
        <p14:creationId xmlns:p14="http://schemas.microsoft.com/office/powerpoint/2010/main" val="198683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sz="950" b="1"/>
              <a:t>Object detection:</a:t>
            </a:r>
            <a:endParaRPr lang="en-US" sz="950"/>
          </a:p>
          <a:p>
            <a:pPr algn="l">
              <a:spcBef>
                <a:spcPts val="200"/>
              </a:spcBef>
            </a:pPr>
            <a:r>
              <a:rPr lang="en-US" sz="950" b="1"/>
              <a:t>          Object detection locates specific objects within an image.  The objects may be segmented into parts (segmentation).</a:t>
            </a:r>
            <a:endParaRPr lang="en-US" sz="950"/>
          </a:p>
          <a:p>
            <a:pPr algn="l">
              <a:spcBef>
                <a:spcPts val="200"/>
              </a:spcBef>
            </a:pPr>
            <a:r>
              <a:rPr lang="en-US" sz="950" b="1"/>
              <a:t>          The colored boxes have identified individual objects in the image.</a:t>
            </a:r>
          </a:p>
          <a:p>
            <a:pPr indent="-182245" algn="l">
              <a:spcBef>
                <a:spcPts val="200"/>
              </a:spcBef>
              <a:buFont typeface="Arial"/>
              <a:buChar char="•"/>
            </a:pPr>
            <a:r>
              <a:rPr lang="en-US" sz="950" b="1"/>
              <a:t>Object classification/identification</a:t>
            </a:r>
            <a:endParaRPr lang="en-US" sz="950"/>
          </a:p>
          <a:p>
            <a:pPr algn="l">
              <a:spcBef>
                <a:spcPts val="200"/>
              </a:spcBef>
            </a:pPr>
            <a:r>
              <a:rPr lang="en-US" sz="950" b="1"/>
              <a:t>          Beyond detection, objects may be classified and identified.</a:t>
            </a:r>
          </a:p>
          <a:p>
            <a:pPr algn="l">
              <a:spcBef>
                <a:spcPts val="200"/>
              </a:spcBef>
            </a:pPr>
            <a:r>
              <a:rPr lang="en-US" sz="950" b="1"/>
              <a:t>          The classifications in this example are at the top of each box (building, human, bicycle, etc.)</a:t>
            </a:r>
          </a:p>
          <a:p>
            <a:pPr indent="-182245" algn="l">
              <a:spcBef>
                <a:spcPts val="200"/>
              </a:spcBef>
              <a:buFont typeface="Arial"/>
              <a:buChar char="•"/>
            </a:pPr>
            <a:r>
              <a:rPr lang="en-US" sz="950" b="1"/>
              <a:t>Object tracking (in video streams for example)</a:t>
            </a:r>
            <a:endParaRPr lang="en-US" sz="950"/>
          </a:p>
          <a:p>
            <a:pPr algn="l">
              <a:spcBef>
                <a:spcPts val="200"/>
              </a:spcBef>
            </a:pPr>
            <a:r>
              <a:rPr lang="en-US" sz="950" b="1"/>
              <a:t>          Object tracking identifies an object as it moves.  The same object is detected in a video stream.</a:t>
            </a:r>
          </a:p>
          <a:p>
            <a:pPr algn="l">
              <a:spcBef>
                <a:spcPts val="200"/>
              </a:spcBef>
            </a:pPr>
            <a:r>
              <a:rPr lang="en-US" sz="950" b="1"/>
              <a:t>          The bicycle and humans would be identified from frame to frame.</a:t>
            </a:r>
          </a:p>
          <a:p>
            <a:pPr algn="l">
              <a:spcBef>
                <a:spcPts val="200"/>
              </a:spcBef>
            </a:pPr>
            <a:endParaRPr lang="en-US" sz="950" b="1"/>
          </a:p>
          <a:p>
            <a:pPr algn="l">
              <a:spcBef>
                <a:spcPts val="200"/>
              </a:spcBef>
            </a:pPr>
            <a:r>
              <a:rPr lang="en-US" sz="950" b="1"/>
              <a:t>OTHER CATEGORIES</a:t>
            </a:r>
          </a:p>
          <a:p>
            <a:pPr indent="-182245" algn="l">
              <a:spcBef>
                <a:spcPts val="200"/>
              </a:spcBef>
              <a:buFont typeface="Arial"/>
              <a:buChar char="•"/>
            </a:pPr>
            <a:r>
              <a:rPr lang="en-US" sz="950" b="1"/>
              <a:t>Image restoration, sharpening</a:t>
            </a:r>
            <a:endParaRPr lang="en-US" sz="950"/>
          </a:p>
          <a:p>
            <a:pPr indent="-182245" algn="l">
              <a:spcBef>
                <a:spcPts val="200"/>
              </a:spcBef>
              <a:buFont typeface="Arial"/>
              <a:buChar char="•"/>
            </a:pPr>
            <a:r>
              <a:rPr lang="en-US" sz="950" b="1"/>
              <a:t>Pose estimation?</a:t>
            </a:r>
            <a:endParaRPr lang="en-US" sz="950"/>
          </a:p>
          <a:p>
            <a:pPr indent="-182245" algn="l">
              <a:spcBef>
                <a:spcPts val="200"/>
              </a:spcBef>
              <a:buFont typeface="Arial"/>
              <a:buChar char="•"/>
            </a:pPr>
            <a:r>
              <a:rPr lang="en-US" sz="950" b="1"/>
              <a:t>3D scene construction</a:t>
            </a:r>
            <a:endParaRPr lang="en-US" sz="950"/>
          </a:p>
          <a:p>
            <a:pPr algn="l">
              <a:spcBef>
                <a:spcPts val="200"/>
              </a:spcBef>
            </a:pPr>
            <a:endParaRPr lang="en-US" sz="950" b="1"/>
          </a:p>
          <a:p>
            <a:pPr algn="l">
              <a:spcBef>
                <a:spcPts val="200"/>
              </a:spcBef>
            </a:pPr>
            <a:endParaRPr lang="en-US" sz="950" b="1"/>
          </a:p>
          <a:p>
            <a:r>
              <a:rPr lang="en-US" sz="950"/>
              <a:t>Reference:</a:t>
            </a:r>
          </a:p>
          <a:p>
            <a:r>
              <a:rPr lang="en-US" sz="950"/>
              <a:t>https://</a:t>
            </a:r>
            <a:r>
              <a:rPr lang="en-US" sz="950" err="1"/>
              <a:t>azure.microsoft.com</a:t>
            </a:r>
            <a:r>
              <a:rPr lang="en-US" sz="950"/>
              <a:t>/</a:t>
            </a:r>
            <a:r>
              <a:rPr lang="en-US" sz="950" err="1"/>
              <a:t>en</a:t>
            </a:r>
            <a:r>
              <a:rPr lang="en-US" sz="950"/>
              <a:t>-us/resources/cloud-computing-dictionary/what-is-computer-vision/?</a:t>
            </a:r>
            <a:r>
              <a:rPr lang="en-US" sz="950" err="1"/>
              <a:t>ef_id</a:t>
            </a:r>
            <a:r>
              <a:rPr lang="en-US" sz="950"/>
              <a:t>=_k_Cj0KCQjwztOwBhD7ARIsAPDKnkBmpfFhwWyrIUMYWFvQhUdXYAIMSP6InsTP34zi9uLQahuD86i0dXMaAqE9EALw_wcB_k_&amp;OCID=AIDcmme9zx2qiz_SEM__k_Cj0KCQjwztOwBhD7ARIsAPDKnkBmpfFhwWyrIUMYWFvQhUdXYAIMSP6InsTP34zi9uLQahuD86i0dXMaAqE9EALw_wcB_k_&amp;gad_source=1&amp;gclid=Cj0KCQjwztOwBhD7ARIsAPDKnkBmpfFhwWyrIUMYWFvQhUdXYAIMSP6InsTP34zi9uLQahuD86i0dXMaAqE9EALw_wcB#optical-character-recognition</a:t>
            </a:r>
            <a:r>
              <a:rPr lang="en-US" sz="950">
                <a:latin typeface="Calibri"/>
                <a:cs typeface="Calibri"/>
              </a:rPr>
              <a:t> </a:t>
            </a:r>
            <a:endParaRPr lang="en-US"/>
          </a:p>
        </p:txBody>
      </p:sp>
    </p:spTree>
    <p:extLst>
      <p:ext uri="{BB962C8B-B14F-4D97-AF65-F5344CB8AC3E}">
        <p14:creationId xmlns:p14="http://schemas.microsoft.com/office/powerpoint/2010/main" val="3386782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sz="950" b="1"/>
              <a:t>Object detection:</a:t>
            </a:r>
            <a:endParaRPr lang="en-US" sz="950"/>
          </a:p>
          <a:p>
            <a:pPr algn="l">
              <a:spcBef>
                <a:spcPts val="200"/>
              </a:spcBef>
            </a:pPr>
            <a:r>
              <a:rPr lang="en-US" sz="950" b="1"/>
              <a:t>          Object detection locates specific objects within an image.  The objects may be segmented into parts (segmentation).</a:t>
            </a:r>
            <a:endParaRPr lang="en-US" sz="950"/>
          </a:p>
          <a:p>
            <a:pPr algn="l">
              <a:spcBef>
                <a:spcPts val="200"/>
              </a:spcBef>
            </a:pPr>
            <a:r>
              <a:rPr lang="en-US" sz="950" b="1"/>
              <a:t>          The colored boxes have identified individual objects in the image.</a:t>
            </a:r>
          </a:p>
          <a:p>
            <a:pPr indent="-182245" algn="l">
              <a:spcBef>
                <a:spcPts val="200"/>
              </a:spcBef>
              <a:buFont typeface="Arial"/>
              <a:buChar char="•"/>
            </a:pPr>
            <a:r>
              <a:rPr lang="en-US" sz="950" b="1"/>
              <a:t>Object classification/identification</a:t>
            </a:r>
            <a:endParaRPr lang="en-US" sz="950"/>
          </a:p>
          <a:p>
            <a:pPr algn="l">
              <a:spcBef>
                <a:spcPts val="200"/>
              </a:spcBef>
            </a:pPr>
            <a:r>
              <a:rPr lang="en-US" sz="950" b="1"/>
              <a:t>          Beyond detection, objects may be classified and identified.</a:t>
            </a:r>
          </a:p>
          <a:p>
            <a:pPr algn="l">
              <a:spcBef>
                <a:spcPts val="200"/>
              </a:spcBef>
            </a:pPr>
            <a:r>
              <a:rPr lang="en-US" sz="950" b="1"/>
              <a:t>          The classifications in this example are at the top of each box (building, human, bicycle, etc.)</a:t>
            </a:r>
          </a:p>
          <a:p>
            <a:pPr indent="-182245" algn="l">
              <a:spcBef>
                <a:spcPts val="200"/>
              </a:spcBef>
              <a:buFont typeface="Arial"/>
              <a:buChar char="•"/>
            </a:pPr>
            <a:r>
              <a:rPr lang="en-US" sz="950" b="1"/>
              <a:t>Object tracking (in video streams for example)</a:t>
            </a:r>
            <a:endParaRPr lang="en-US" sz="950"/>
          </a:p>
          <a:p>
            <a:pPr algn="l">
              <a:spcBef>
                <a:spcPts val="200"/>
              </a:spcBef>
            </a:pPr>
            <a:r>
              <a:rPr lang="en-US" sz="950" b="1"/>
              <a:t>          Object tracking identifies an object as it moves.  The same object is detected in a video stream.</a:t>
            </a:r>
          </a:p>
          <a:p>
            <a:pPr algn="l">
              <a:spcBef>
                <a:spcPts val="200"/>
              </a:spcBef>
            </a:pPr>
            <a:r>
              <a:rPr lang="en-US" sz="950" b="1"/>
              <a:t>          The bicycle and humans would be identified from frame to frame.</a:t>
            </a:r>
          </a:p>
          <a:p>
            <a:pPr algn="l">
              <a:spcBef>
                <a:spcPts val="200"/>
              </a:spcBef>
            </a:pPr>
            <a:endParaRPr lang="en-US" sz="950" b="1"/>
          </a:p>
          <a:p>
            <a:pPr algn="l">
              <a:spcBef>
                <a:spcPts val="200"/>
              </a:spcBef>
            </a:pPr>
            <a:r>
              <a:rPr lang="en-US" sz="950" b="1"/>
              <a:t>OTHER CATEGORIES</a:t>
            </a:r>
          </a:p>
          <a:p>
            <a:pPr indent="-182245" algn="l">
              <a:spcBef>
                <a:spcPts val="200"/>
              </a:spcBef>
              <a:buFont typeface="Arial"/>
              <a:buChar char="•"/>
            </a:pPr>
            <a:r>
              <a:rPr lang="en-US" sz="950" b="1"/>
              <a:t>Image restoration, sharpening</a:t>
            </a:r>
            <a:endParaRPr lang="en-US" sz="950"/>
          </a:p>
          <a:p>
            <a:pPr indent="-182245" algn="l">
              <a:spcBef>
                <a:spcPts val="200"/>
              </a:spcBef>
              <a:buFont typeface="Arial"/>
              <a:buChar char="•"/>
            </a:pPr>
            <a:r>
              <a:rPr lang="en-US" sz="950" b="1"/>
              <a:t>Pose estimation?</a:t>
            </a:r>
            <a:endParaRPr lang="en-US" sz="950"/>
          </a:p>
          <a:p>
            <a:pPr indent="-182245" algn="l">
              <a:spcBef>
                <a:spcPts val="200"/>
              </a:spcBef>
              <a:buFont typeface="Arial"/>
              <a:buChar char="•"/>
            </a:pPr>
            <a:r>
              <a:rPr lang="en-US" sz="950" b="1"/>
              <a:t>3D scene construction</a:t>
            </a:r>
            <a:endParaRPr lang="en-US" sz="950"/>
          </a:p>
          <a:p>
            <a:pPr algn="l">
              <a:spcBef>
                <a:spcPts val="200"/>
              </a:spcBef>
            </a:pPr>
            <a:endParaRPr lang="en-US" sz="950" b="1"/>
          </a:p>
          <a:p>
            <a:pPr algn="l">
              <a:spcBef>
                <a:spcPts val="200"/>
              </a:spcBef>
            </a:pPr>
            <a:endParaRPr lang="en-US" sz="950" b="1"/>
          </a:p>
          <a:p>
            <a:r>
              <a:rPr lang="en-US" sz="950"/>
              <a:t>Reference:</a:t>
            </a:r>
          </a:p>
          <a:p>
            <a:r>
              <a:rPr lang="en-US" sz="950"/>
              <a:t>https://azure.microsoft.com/en-us/resources/cloud-computing-dictionary/what-is-computer-vision/?ef_id=_k_Cj0KCQjwztOwBhD7ARIsAPDKnkBmpfFhwWyrIUMYWFvQhUdXYAIMSP6InsTP34zi9uLQahuD86i0dXMaAqE9EALw_wcB_k_&amp;OCID=AIDcmme9zx2qiz_SEM__k_Cj0KCQjwztOwBhD7ARIsAPDKnkBmpfFhwWyrIUMYWFvQhUdXYAIMSP6InsTP34zi9uLQahuD86i0dXMaAqE9EALw_wcB_k_&amp;gad_source=1&amp;gclid=Cj0KCQjwztOwBhD7ARIsAPDKnkBmpfFhwWyrIUMYWFvQhUdXYAIMSP6InsTP34zi9uLQahuD86i0dXMaAqE9EALw_wcB#optical-character-recognition</a:t>
            </a:r>
            <a:r>
              <a:rPr lang="en-US" sz="950">
                <a:latin typeface="Calibri"/>
                <a:cs typeface="Calibri"/>
              </a:rPr>
              <a:t> </a:t>
            </a:r>
            <a:endParaRPr lang="en-US"/>
          </a:p>
        </p:txBody>
      </p:sp>
    </p:spTree>
    <p:extLst>
      <p:ext uri="{BB962C8B-B14F-4D97-AF65-F5344CB8AC3E}">
        <p14:creationId xmlns:p14="http://schemas.microsoft.com/office/powerpoint/2010/main" val="2890467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I'm not committed too these.  Want to integrate some reflection. </a:t>
            </a:r>
            <a:endParaRPr lang="en-US"/>
          </a:p>
        </p:txBody>
      </p:sp>
    </p:spTree>
    <p:extLst>
      <p:ext uri="{BB962C8B-B14F-4D97-AF65-F5344CB8AC3E}">
        <p14:creationId xmlns:p14="http://schemas.microsoft.com/office/powerpoint/2010/main" val="1747335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I'm not committed too these.  Want to integrate some reflection. </a:t>
            </a:r>
            <a:endParaRPr lang="en-US"/>
          </a:p>
        </p:txBody>
      </p:sp>
    </p:spTree>
    <p:extLst>
      <p:ext uri="{BB962C8B-B14F-4D97-AF65-F5344CB8AC3E}">
        <p14:creationId xmlns:p14="http://schemas.microsoft.com/office/powerpoint/2010/main" val="1725275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2141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higher the resolution the more detailed an image is.</a:t>
            </a:r>
          </a:p>
          <a:p>
            <a:r>
              <a:rPr lang="en-US" sz="950"/>
              <a:t>A high number of pixels in a camera image sensor, however, may cause lower picture quality because smaller picture capture less light and produce more noise.  When this happens, the lens has to compensate to improve the picture quality.</a:t>
            </a:r>
          </a:p>
          <a:p>
            <a:r>
              <a:rPr lang="en-US" sz="950"/>
              <a:t>Very low resolution images have a "blocky" look.</a:t>
            </a:r>
            <a:endParaRPr lang="en-US" sz="950">
              <a:cs typeface="+mj-lt"/>
            </a:endParaRPr>
          </a:p>
        </p:txBody>
      </p:sp>
    </p:spTree>
    <p:extLst>
      <p:ext uri="{BB962C8B-B14F-4D97-AF65-F5344CB8AC3E}">
        <p14:creationId xmlns:p14="http://schemas.microsoft.com/office/powerpoint/2010/main" val="397092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Microprocessors are self-contained computers on a single board.</a:t>
            </a:r>
          </a:p>
          <a:p>
            <a:r>
              <a:rPr lang="en-US" sz="950">
                <a:latin typeface="Calibri"/>
                <a:cs typeface="Calibri"/>
              </a:rPr>
              <a:t>Microcontrollers, like the Arduino, are more suited for particular tasks like sensing.</a:t>
            </a:r>
          </a:p>
          <a:p>
            <a:endParaRPr lang="en-US" sz="950">
              <a:latin typeface="Calibri"/>
              <a:cs typeface="Calibri"/>
            </a:endParaRPr>
          </a:p>
          <a:p>
            <a:r>
              <a:rPr lang="en-US" sz="950">
                <a:latin typeface="Calibri"/>
                <a:cs typeface="Calibri"/>
              </a:rPr>
              <a:t>Edge computation just means computation in devices used out in the world or field somewhere—not on a desktop in an office </a:t>
            </a:r>
            <a:r>
              <a:rPr lang="en-US" sz="950" err="1">
                <a:latin typeface="Calibri"/>
                <a:cs typeface="Calibri"/>
              </a:rPr>
              <a:t>builing</a:t>
            </a:r>
            <a:r>
              <a:rPr lang="en-US" sz="950">
                <a:latin typeface="Calibri"/>
                <a:cs typeface="Calibri"/>
              </a:rPr>
              <a:t>.</a:t>
            </a:r>
          </a:p>
          <a:p>
            <a:r>
              <a:rPr lang="en-US" sz="950">
                <a:latin typeface="Calibri"/>
                <a:cs typeface="Calibri"/>
              </a:rPr>
              <a:t>Microprocessors are what you use for edge computing.</a:t>
            </a:r>
          </a:p>
          <a:p>
            <a:endParaRPr lang="en-US" sz="950">
              <a:latin typeface="Calibri"/>
              <a:cs typeface="Calibri"/>
            </a:endParaRPr>
          </a:p>
          <a:p>
            <a:pPr indent="-182245" algn="l">
              <a:spcBef>
                <a:spcPts val="200"/>
              </a:spcBef>
              <a:buFont typeface="Arial"/>
              <a:buChar char="•"/>
            </a:pPr>
            <a:r>
              <a:rPr lang="en-US" b="1"/>
              <a:t>You can do computer vision on a microprocessor.</a:t>
            </a:r>
            <a:endParaRPr lang="en-US"/>
          </a:p>
          <a:p>
            <a:pPr indent="-182245" algn="l">
              <a:spcBef>
                <a:spcPts val="200"/>
              </a:spcBef>
              <a:buFont typeface="Arial"/>
              <a:buChar char="•"/>
            </a:pPr>
            <a:r>
              <a:rPr lang="en-US" b="1"/>
              <a:t>Microprocessors are small but powerful.</a:t>
            </a:r>
            <a:endParaRPr lang="en-US"/>
          </a:p>
          <a:p>
            <a:pPr indent="-182245" algn="l">
              <a:spcBef>
                <a:spcPts val="200"/>
              </a:spcBef>
              <a:buFont typeface="Arial"/>
              <a:buChar char="•"/>
            </a:pPr>
            <a:r>
              <a:rPr lang="en-US" b="1"/>
              <a:t>We'll demonstrate an important CV algorithm capable of real-time object detection.</a:t>
            </a:r>
            <a:endParaRPr lang="en-US"/>
          </a:p>
          <a:p>
            <a:pPr indent="-182245" algn="l">
              <a:spcBef>
                <a:spcPts val="200"/>
              </a:spcBef>
              <a:buFont typeface="Arial"/>
              <a:buChar char="•"/>
            </a:pPr>
            <a:r>
              <a:rPr lang="en-US" b="1"/>
              <a:t>It's an example of sophisticated edge computing capability.</a:t>
            </a:r>
            <a:endParaRPr lang="en-US"/>
          </a:p>
          <a:p>
            <a:pPr indent="-182245" algn="l">
              <a:spcBef>
                <a:spcPts val="200"/>
              </a:spcBef>
              <a:buFont typeface="Arial"/>
              <a:buChar char="•"/>
            </a:pPr>
            <a:r>
              <a:rPr lang="en-US" b="1"/>
              <a:t>It's still a good example of what's possible!</a:t>
            </a:r>
            <a:endParaRPr lang="en-US"/>
          </a:p>
          <a:p>
            <a:endParaRPr lang="en-US" sz="950">
              <a:latin typeface="Calibri"/>
              <a:cs typeface="Calibri"/>
            </a:endParaRPr>
          </a:p>
          <a:p>
            <a:r>
              <a:rPr lang="en-US" sz="950">
                <a:latin typeface="Calibri"/>
                <a:cs typeface="Calibri"/>
              </a:rPr>
              <a:t>Script:</a:t>
            </a:r>
            <a:endParaRPr lang="en-US"/>
          </a:p>
          <a:p>
            <a:r>
              <a:rPr lang="en-US" sz="950">
                <a:solidFill>
                  <a:srgbClr val="000000"/>
                </a:solidFill>
                <a:latin typeface="Calibri"/>
                <a:ea typeface="Open Sans Regular"/>
                <a:cs typeface="Calibri"/>
              </a:rPr>
              <a:t>Today we're going to be doing real time object detection. It turns out you can do fairly sophisticated things like computer vision on microprocessors in a Raspberry Pi is an example of a microprocessor.  It's small, but it's pretty powerful. We're going to demonstrate an important computer vision algorithm capable of real time object detection. O we're going to show you an example of sophisticated edge computing capability on this device. It's a good example what's possible with these types of microprocessors.</a:t>
            </a:r>
          </a:p>
          <a:p>
            <a:endParaRPr lang="en-US" sz="950">
              <a:solidFill>
                <a:srgbClr val="000000"/>
              </a:solidFill>
              <a:latin typeface="Calibri"/>
              <a:ea typeface="Open Sans Regular"/>
              <a:cs typeface="Calibri"/>
            </a:endParaRPr>
          </a:p>
        </p:txBody>
      </p:sp>
    </p:spTree>
    <p:extLst>
      <p:ext uri="{BB962C8B-B14F-4D97-AF65-F5344CB8AC3E}">
        <p14:creationId xmlns:p14="http://schemas.microsoft.com/office/powerpoint/2010/main" val="2628756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Humans see motion around 10-12 frames per second.</a:t>
            </a:r>
            <a:endParaRPr lang="en-US"/>
          </a:p>
          <a:p>
            <a:r>
              <a:rPr lang="en-US" sz="950"/>
              <a:t>The standard framerate for film/TV is 24 frames per second (fps).</a:t>
            </a:r>
          </a:p>
          <a:p>
            <a:r>
              <a:rPr lang="en-US" sz="950"/>
              <a:t>Higher frame rates can be used for complex or very fast motion scenes.</a:t>
            </a:r>
          </a:p>
          <a:p>
            <a:endParaRPr lang="en-US" sz="950"/>
          </a:p>
        </p:txBody>
      </p:sp>
    </p:spTree>
    <p:extLst>
      <p:ext uri="{BB962C8B-B14F-4D97-AF65-F5344CB8AC3E}">
        <p14:creationId xmlns:p14="http://schemas.microsoft.com/office/powerpoint/2010/main" val="3415690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3703107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I'm not committed too these.  Want to integrate some reflection.</a:t>
            </a:r>
          </a:p>
          <a:p>
            <a:endParaRPr lang="en-US" sz="950"/>
          </a:p>
          <a:p>
            <a:r>
              <a:rPr lang="en-US" sz="950"/>
              <a:t>Illustrate this with two image captures from Pi with different </a:t>
            </a:r>
            <a:r>
              <a:rPr lang="en-US" sz="950" err="1"/>
              <a:t>lightng</a:t>
            </a:r>
            <a:r>
              <a:rPr lang="en-US" sz="950"/>
              <a:t> </a:t>
            </a:r>
            <a:endParaRPr lang="en-US"/>
          </a:p>
        </p:txBody>
      </p:sp>
    </p:spTree>
    <p:extLst>
      <p:ext uri="{BB962C8B-B14F-4D97-AF65-F5344CB8AC3E}">
        <p14:creationId xmlns:p14="http://schemas.microsoft.com/office/powerpoint/2010/main" val="3595974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t>Do interpolation in the x direction and then the y direction.</a:t>
            </a:r>
            <a:endParaRPr lang="en-US" dirty="0"/>
          </a:p>
          <a:p>
            <a:r>
              <a:rPr lang="en-US" sz="950" dirty="0"/>
              <a:t>There are more sophisticated interpolation techniques.  (Doesn't have to be linear.)</a:t>
            </a:r>
          </a:p>
          <a:p>
            <a:endParaRPr lang="en-US" sz="950" dirty="0"/>
          </a:p>
          <a:p>
            <a:pPr marL="0" marR="0" lvl="0" indent="0" defTabSz="914400" eaLnBrk="1" fontAlgn="auto" latinLnBrk="0" hangingPunct="1">
              <a:lnSpc>
                <a:spcPct val="100000"/>
              </a:lnSpc>
              <a:spcBef>
                <a:spcPts val="0"/>
              </a:spcBef>
              <a:spcAft>
                <a:spcPts val="0"/>
              </a:spcAft>
              <a:buClrTx/>
              <a:buSzTx/>
              <a:buFontTx/>
              <a:buNone/>
              <a:tabLst/>
              <a:defRPr/>
            </a:pPr>
            <a:r>
              <a:rPr lang="en-US" sz="1600" b="1" dirty="0">
                <a:effectLst/>
                <a:latin typeface="Helvetica Neue" panose="02000503000000020004" pitchFamily="2" charset="0"/>
              </a:rPr>
              <a:t>Bilinear interpolation</a:t>
            </a:r>
            <a:r>
              <a:rPr lang="en-US" sz="1600" dirty="0">
                <a:effectLst/>
                <a:latin typeface="Helvetica Neue" panose="02000503000000020004" pitchFamily="2" charset="0"/>
              </a:rPr>
              <a:t> can be used to scale an image both up and down. It is a resampling method that determines the pixel value at a specific location based on a weighted average of the four nearest pixels. When scaling an image up, bilinear interpolation smoothens the image by estimating new pixel values between the existing pixels. When scaling an image down, it reduces the size by averaging the pixel values to fit the new dimensions. This method helps in maintaining a balance between image quality and computational efficiency in both scaling directions.</a:t>
            </a:r>
          </a:p>
          <a:p>
            <a:endParaRPr lang="en-US" sz="950" dirty="0"/>
          </a:p>
          <a:p>
            <a:endParaRPr lang="en-US" sz="950" dirty="0"/>
          </a:p>
          <a:p>
            <a:r>
              <a:rPr lang="en-US" sz="950" dirty="0"/>
              <a:t>This picture is public domain from Wikipedia</a:t>
            </a:r>
          </a:p>
          <a:p>
            <a:endParaRPr lang="en-US" sz="950" dirty="0"/>
          </a:p>
        </p:txBody>
      </p:sp>
    </p:spTree>
    <p:extLst>
      <p:ext uri="{BB962C8B-B14F-4D97-AF65-F5344CB8AC3E}">
        <p14:creationId xmlns:p14="http://schemas.microsoft.com/office/powerpoint/2010/main" val="315726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3380868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1775508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3763004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3614785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2022185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427346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solidFill>
                  <a:srgbClr val="000000"/>
                </a:solidFill>
                <a:latin typeface="Calibri"/>
                <a:ea typeface="Open Sans Regular"/>
                <a:cs typeface="Calibri"/>
              </a:rPr>
              <a:t>The camera cable included with the Camera Module isn't the correct size for the Raspberry Pi 5.  We had to swap it out.</a:t>
            </a:r>
          </a:p>
          <a:p>
            <a:endParaRPr lang="en-US" sz="950">
              <a:solidFill>
                <a:srgbClr val="000000"/>
              </a:solidFill>
              <a:latin typeface="Calibri"/>
              <a:ea typeface="Open Sans Regular"/>
              <a:cs typeface="Calibri"/>
            </a:endParaRPr>
          </a:p>
          <a:p>
            <a:r>
              <a:rPr lang="en-US" sz="950">
                <a:solidFill>
                  <a:srgbClr val="000000"/>
                </a:solidFill>
                <a:latin typeface="Calibri"/>
                <a:ea typeface="Open Sans Regular"/>
                <a:cs typeface="Calibri"/>
              </a:rPr>
              <a:t>Script:</a:t>
            </a:r>
          </a:p>
          <a:p>
            <a:r>
              <a:rPr lang="en-US" sz="950">
                <a:solidFill>
                  <a:srgbClr val="000000"/>
                </a:solidFill>
                <a:latin typeface="Calibri"/>
                <a:ea typeface="Open Sans Regular"/>
                <a:cs typeface="Calibri"/>
              </a:rPr>
              <a:t>We're going to use the following hardware. We're going to use a Raspberry Pi 5i. We're going to use the Raspberry Pi Camera Module 3. And we're going to use a camera cable that's separate from what you get in the Camera Module 3 box. You also need a keyboard, a mouse, and a monitor.  You need these for basic input/output for the Raspberry Pi.</a:t>
            </a:r>
          </a:p>
        </p:txBody>
      </p:sp>
    </p:spTree>
    <p:extLst>
      <p:ext uri="{BB962C8B-B14F-4D97-AF65-F5344CB8AC3E}">
        <p14:creationId xmlns:p14="http://schemas.microsoft.com/office/powerpoint/2010/main" val="2643749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3066069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3962364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3427972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586351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b="1">
                <a:solidFill>
                  <a:srgbClr val="000000"/>
                </a:solidFill>
              </a:rPr>
              <a:t>Have students write/list ideas</a:t>
            </a:r>
            <a:endParaRPr lang="en-US" sz="950"/>
          </a:p>
        </p:txBody>
      </p:sp>
    </p:spTree>
    <p:extLst>
      <p:ext uri="{BB962C8B-B14F-4D97-AF65-F5344CB8AC3E}">
        <p14:creationId xmlns:p14="http://schemas.microsoft.com/office/powerpoint/2010/main" val="7468104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b="1"/>
              <a:t>Computers don’t “see” in the same sense that humans see</a:t>
            </a:r>
          </a:p>
          <a:p>
            <a:pPr indent="-182245" algn="l">
              <a:spcBef>
                <a:spcPts val="200"/>
              </a:spcBef>
              <a:buFont typeface="Arial"/>
              <a:buChar char="•"/>
            </a:pPr>
            <a:r>
              <a:rPr lang="en-US" sz="950" b="1"/>
              <a:t>Computer vision != human vision</a:t>
            </a:r>
            <a:endParaRPr lang="en-US" sz="950"/>
          </a:p>
          <a:p>
            <a:pPr indent="-182245" algn="l">
              <a:spcBef>
                <a:spcPts val="200"/>
              </a:spcBef>
              <a:buFont typeface="Arial"/>
              <a:buChar char="•"/>
            </a:pPr>
            <a:r>
              <a:rPr lang="en-US" sz="950" b="1"/>
              <a:t>Camera converts light into electrical impulses, which are bits.</a:t>
            </a:r>
          </a:p>
          <a:p>
            <a:pPr indent="-182245" algn="l">
              <a:spcBef>
                <a:spcPts val="200"/>
              </a:spcBef>
              <a:buFont typeface="Arial"/>
              <a:buChar char="•"/>
            </a:pPr>
            <a:r>
              <a:rPr lang="en-US" sz="950" b="1"/>
              <a:t>The bits are combined into numbers at some point for color information, etc.</a:t>
            </a:r>
          </a:p>
          <a:p>
            <a:pPr indent="-182245" algn="l">
              <a:spcBef>
                <a:spcPts val="200"/>
              </a:spcBef>
              <a:buFont typeface="Arial"/>
              <a:buChar char="•"/>
            </a:pPr>
            <a:r>
              <a:rPr lang="en-US" b="1"/>
              <a:t>Computers don’t “see” in the same sense that humans see</a:t>
            </a:r>
            <a:endParaRPr lang="en-US"/>
          </a:p>
          <a:p>
            <a:pPr indent="-182245" algn="l">
              <a:spcBef>
                <a:spcPts val="200"/>
              </a:spcBef>
              <a:buFont typeface="Arial"/>
              <a:buChar char="•"/>
            </a:pPr>
            <a:r>
              <a:rPr lang="en-US" b="1"/>
              <a:t>&lt;image of eye, image of pixel values&gt;</a:t>
            </a:r>
            <a:endParaRPr lang="en-US"/>
          </a:p>
          <a:p>
            <a:pPr indent="-182245" algn="l">
              <a:spcBef>
                <a:spcPts val="200"/>
              </a:spcBef>
              <a:buFont typeface="Arial"/>
              <a:buChar char="•"/>
            </a:pPr>
            <a:endParaRPr lang="en-US" sz="950" b="1"/>
          </a:p>
          <a:p>
            <a:pPr algn="l">
              <a:spcBef>
                <a:spcPts val="200"/>
              </a:spcBef>
            </a:pPr>
            <a:r>
              <a:rPr lang="en-US" sz="950" b="1"/>
              <a:t>Script: </a:t>
            </a:r>
          </a:p>
          <a:p>
            <a:pPr algn="l">
              <a:spcBef>
                <a:spcPts val="200"/>
              </a:spcBef>
            </a:pPr>
            <a:r>
              <a:rPr lang="en-US" sz="950" b="1"/>
              <a:t>As you can imagine, computer vision is not like human vision. We have a sensor--in this case a camera--that takes in light waves and through some electrical engineering that I don't understand converts those light waves into electrical impulses that are turned into zeros and ones--bits. Those zeros and ones are then converted into numbers at some point. So this is extremely different from computer human vision.</a:t>
            </a:r>
          </a:p>
          <a:p>
            <a:endParaRPr lang="en-US" sz="950" b="1"/>
          </a:p>
          <a:p>
            <a:r>
              <a:rPr lang="en-US" sz="950" b="1"/>
              <a:t>Script:</a:t>
            </a:r>
          </a:p>
          <a:p>
            <a:endParaRPr lang="en-US" sz="950" b="1"/>
          </a:p>
        </p:txBody>
      </p:sp>
    </p:spTree>
    <p:extLst>
      <p:ext uri="{BB962C8B-B14F-4D97-AF65-F5344CB8AC3E}">
        <p14:creationId xmlns:p14="http://schemas.microsoft.com/office/powerpoint/2010/main" val="1566382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Example from notebook.</a:t>
            </a:r>
            <a:endParaRPr lang="en-US"/>
          </a:p>
          <a:p>
            <a:r>
              <a:rPr lang="en-US" sz="950"/>
              <a:t>Each row is a pixel or dot that makes up the digital image.</a:t>
            </a:r>
          </a:p>
          <a:p>
            <a:r>
              <a:rPr lang="en-US" sz="950"/>
              <a:t>Each pixel color is a combination of 3 colors:  blue, green, and red.</a:t>
            </a:r>
          </a:p>
          <a:p>
            <a:r>
              <a:rPr lang="en-US" sz="950"/>
              <a:t>There's another list that contains all the pixels in the image row.</a:t>
            </a:r>
          </a:p>
          <a:p>
            <a:r>
              <a:rPr lang="en-US" sz="950"/>
              <a:t>The number of pixels in the row is equal to the number of pixel columns that makes up the image width.</a:t>
            </a:r>
          </a:p>
          <a:p>
            <a:endParaRPr lang="en-US" sz="950"/>
          </a:p>
          <a:p>
            <a:endParaRPr lang="en-US" sz="950"/>
          </a:p>
          <a:p>
            <a:r>
              <a:rPr lang="en-US" sz="950"/>
              <a:t>It turns out that the OpenCV package function calls will return BGR instead of the usual RGB.</a:t>
            </a:r>
          </a:p>
          <a:p>
            <a:r>
              <a:rPr lang="en-US" sz="950">
                <a:solidFill>
                  <a:srgbClr val="000000"/>
                </a:solidFill>
                <a:latin typeface="Open Sans Regular"/>
                <a:ea typeface="Open Sans Regular"/>
                <a:cs typeface="Open Sans Regular"/>
              </a:rPr>
              <a:t>Might have to switch the color channel data depending on how the image color info will be processed.</a:t>
            </a:r>
          </a:p>
          <a:p>
            <a:endParaRPr lang="en-US" sz="950">
              <a:solidFill>
                <a:srgbClr val="000000"/>
              </a:solidFill>
              <a:latin typeface="Open Sans Regular"/>
              <a:ea typeface="Open Sans Regular"/>
              <a:cs typeface="Open Sans Regular"/>
            </a:endParaRPr>
          </a:p>
          <a:p>
            <a:r>
              <a:rPr lang="en-US" sz="950">
                <a:solidFill>
                  <a:srgbClr val="000000"/>
                </a:solidFill>
                <a:latin typeface="Open Sans Regular"/>
                <a:ea typeface="Open Sans Regular"/>
                <a:cs typeface="Open Sans Regular"/>
              </a:rPr>
              <a:t>Script:</a:t>
            </a:r>
          </a:p>
          <a:p>
            <a:r>
              <a:rPr lang="en-US" sz="950">
                <a:solidFill>
                  <a:srgbClr val="000000"/>
                </a:solidFill>
                <a:latin typeface="Open Sans Regular"/>
                <a:ea typeface="Open Sans Regular"/>
                <a:cs typeface="Open Sans Regular"/>
              </a:rPr>
              <a:t>Image data is made of arrays or lists of pixels. Here's an example that you're going to see later in the notebook. The image data is presented in rows and columns, which corresponds to the shape (the height and width) of the image. As you can see here, every pixel--or every dot that makes up the image--is made of three colors. In this case, its blue, green, and red. And you can see in this example that each row is a pixel.  The pixels are grouped into rows, and the number of pixels in the row is equal to the number of columns in the image width.</a:t>
            </a:r>
          </a:p>
          <a:p>
            <a:endParaRPr lang="en-US" sz="950">
              <a:solidFill>
                <a:srgbClr val="000000"/>
              </a:solidFill>
              <a:latin typeface="Open Sans Regular"/>
              <a:ea typeface="Open Sans Regular"/>
              <a:cs typeface="Open Sans Regular"/>
            </a:endParaRPr>
          </a:p>
        </p:txBody>
      </p:sp>
    </p:spTree>
    <p:extLst>
      <p:ext uri="{BB962C8B-B14F-4D97-AF65-F5344CB8AC3E}">
        <p14:creationId xmlns:p14="http://schemas.microsoft.com/office/powerpoint/2010/main" val="751031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3428461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atin typeface="Calibri"/>
                <a:cs typeface="Calibri"/>
              </a:rPr>
              <a:t>https://www.slideserve.com/cahil/digital-color-images-lecture-on-the-image-part-1-image-processing-ip2</a:t>
            </a:r>
          </a:p>
          <a:p>
            <a:endParaRPr lang="en-US">
              <a:latin typeface="Calibri"/>
              <a:cs typeface="Calibri"/>
            </a:endParaRPr>
          </a:p>
        </p:txBody>
      </p:sp>
    </p:spTree>
    <p:extLst>
      <p:ext uri="{BB962C8B-B14F-4D97-AF65-F5344CB8AC3E}">
        <p14:creationId xmlns:p14="http://schemas.microsoft.com/office/powerpoint/2010/main" val="91095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950">
              <a:latin typeface="Calibri"/>
              <a:cs typeface="Calibri"/>
            </a:endParaRPr>
          </a:p>
          <a:p>
            <a:pPr>
              <a:defRPr/>
            </a:pPr>
            <a:endParaRPr lang="en-US" sz="950">
              <a:latin typeface="Calibri"/>
              <a:cs typeface="Calibri"/>
            </a:endParaRPr>
          </a:p>
          <a:p>
            <a:pPr marL="0" marR="0" lvl="0" indent="0" defTabSz="914400">
              <a:lnSpc>
                <a:spcPct val="100000"/>
              </a:lnSpc>
              <a:spcBef>
                <a:spcPts val="0"/>
              </a:spcBef>
              <a:spcAft>
                <a:spcPts val="0"/>
              </a:spcAft>
              <a:buClrTx/>
              <a:buSzTx/>
              <a:buFontTx/>
              <a:buNone/>
              <a:tabLst/>
              <a:defRPr/>
            </a:pPr>
            <a:r>
              <a:rPr lang="en-US" sz="950">
                <a:latin typeface="Calibri"/>
                <a:cs typeface="Calibri"/>
              </a:rPr>
              <a:t>https://www.slideserve.com/cahil/digital-color-images-lecture-on-the-image-part-1-image-processing-ip2</a:t>
            </a:r>
            <a:endParaRPr lang="en-US"/>
          </a:p>
          <a:p>
            <a:endParaRPr lang="en-US">
              <a:latin typeface="Calibri"/>
              <a:cs typeface="Calibri"/>
            </a:endParaRPr>
          </a:p>
        </p:txBody>
      </p:sp>
    </p:spTree>
    <p:extLst>
      <p:ext uri="{BB962C8B-B14F-4D97-AF65-F5344CB8AC3E}">
        <p14:creationId xmlns:p14="http://schemas.microsoft.com/office/powerpoint/2010/main" val="168584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Script:</a:t>
            </a:r>
            <a:endParaRPr lang="en-US" sz="950">
              <a:solidFill>
                <a:srgbClr val="000000"/>
              </a:solidFill>
              <a:latin typeface="Calibri"/>
              <a:ea typeface="Open Sans Regular"/>
              <a:cs typeface="Calibri"/>
            </a:endParaRPr>
          </a:p>
          <a:p>
            <a:r>
              <a:rPr lang="en-US" sz="950">
                <a:solidFill>
                  <a:srgbClr val="000000"/>
                </a:solidFill>
                <a:latin typeface="Calibri"/>
                <a:ea typeface="Open Sans Regular"/>
                <a:cs typeface="Calibri"/>
              </a:rPr>
              <a:t>We've basically prepared everything for you. The hardware and software is ready to go.  But here are some warnings. The most important thing is: make sure you are grounded when you touch any of the hardware. So if you drag your feet across the carpet and you're feeling some static, touch something metal that goes into the ground before you touch any of the hardware. A static discharge can destroy the circuitry. Also don't pinch the camera cable. It can damage the wiring.</a:t>
            </a:r>
          </a:p>
        </p:txBody>
      </p:sp>
    </p:spTree>
    <p:extLst>
      <p:ext uri="{BB962C8B-B14F-4D97-AF65-F5344CB8AC3E}">
        <p14:creationId xmlns:p14="http://schemas.microsoft.com/office/powerpoint/2010/main" val="6435541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For our purposes alpha is ignored (always 255 == opaque)</a:t>
            </a:r>
          </a:p>
          <a:p>
            <a:endParaRPr lang="en-US" sz="950">
              <a:solidFill>
                <a:srgbClr val="000000"/>
              </a:solidFill>
              <a:latin typeface="Calibri"/>
              <a:ea typeface="Open Sans Regular"/>
              <a:cs typeface="Calibri"/>
            </a:endParaRPr>
          </a:p>
          <a:p>
            <a:r>
              <a:rPr lang="en-US" sz="950" b="1">
                <a:solidFill>
                  <a:srgbClr val="000000"/>
                </a:solidFill>
              </a:rPr>
              <a:t>Show examples at different % of transparency</a:t>
            </a:r>
          </a:p>
          <a:p>
            <a:r>
              <a:rPr lang="en-US"/>
              <a:t>always 255 == opaque</a:t>
            </a:r>
          </a:p>
        </p:txBody>
      </p:sp>
    </p:spTree>
    <p:extLst>
      <p:ext uri="{BB962C8B-B14F-4D97-AF65-F5344CB8AC3E}">
        <p14:creationId xmlns:p14="http://schemas.microsoft.com/office/powerpoint/2010/main" val="4933184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Teaching hex may not be necessary</a:t>
            </a:r>
          </a:p>
        </p:txBody>
      </p:sp>
    </p:spTree>
    <p:extLst>
      <p:ext uri="{BB962C8B-B14F-4D97-AF65-F5344CB8AC3E}">
        <p14:creationId xmlns:p14="http://schemas.microsoft.com/office/powerpoint/2010/main" val="2626392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solidFill>
                  <a:srgbClr val="000000"/>
                </a:solidFill>
                <a:latin typeface="Open Sans Regular"/>
                <a:ea typeface="Open Sans Regular"/>
                <a:cs typeface="Open Sans Regular"/>
              </a:rPr>
              <a:t>https://</a:t>
            </a:r>
            <a:r>
              <a:rPr lang="en-US" sz="950" err="1">
                <a:solidFill>
                  <a:srgbClr val="000000"/>
                </a:solidFill>
                <a:latin typeface="Open Sans Regular"/>
                <a:ea typeface="Open Sans Regular"/>
                <a:cs typeface="Open Sans Regular"/>
              </a:rPr>
              <a:t>www.visidon.fi</a:t>
            </a:r>
            <a:r>
              <a:rPr lang="en-US" sz="950">
                <a:solidFill>
                  <a:srgbClr val="000000"/>
                </a:solidFill>
                <a:latin typeface="Open Sans Regular"/>
                <a:ea typeface="Open Sans Regular"/>
                <a:cs typeface="Open Sans Regular"/>
              </a:rPr>
              <a:t>/what-is-intelligent-photography-part-3/</a:t>
            </a:r>
          </a:p>
          <a:p>
            <a:endParaRPr lang="en-US" sz="950">
              <a:solidFill>
                <a:srgbClr val="000000"/>
              </a:solidFill>
              <a:latin typeface="Open Sans Regular"/>
              <a:ea typeface="Open Sans Regular"/>
              <a:cs typeface="Open Sans Regular"/>
            </a:endParaRPr>
          </a:p>
          <a:p>
            <a:r>
              <a:rPr lang="en-US" sz="950">
                <a:solidFill>
                  <a:srgbClr val="000000"/>
                </a:solidFill>
                <a:latin typeface="Open Sans Regular"/>
                <a:ea typeface="Open Sans Regular"/>
                <a:cs typeface="Open Sans Regular"/>
              </a:rPr>
              <a:t>“</a:t>
            </a:r>
            <a:r>
              <a:rPr lang="en-US" sz="1600" b="0" i="0">
                <a:solidFill>
                  <a:srgbClr val="202122"/>
                </a:solidFill>
                <a:effectLst/>
                <a:highlight>
                  <a:srgbClr val="FFFFFF"/>
                </a:highlight>
                <a:latin typeface="Arial" panose="020B0604020202020204" pitchFamily="34" charset="0"/>
              </a:rPr>
              <a:t>A color is described as a Y′ component (</a:t>
            </a:r>
            <a:r>
              <a:rPr lang="en-US" sz="1600" b="0" i="0" u="none" strike="noStrike">
                <a:effectLst/>
                <a:highlight>
                  <a:srgbClr val="FFFFFF"/>
                </a:highlight>
                <a:latin typeface="Arial" panose="020B0604020202020204" pitchFamily="34" charset="0"/>
                <a:hlinkClick r:id="rId3" tooltip="Luma (video)"/>
              </a:rPr>
              <a:t>luma</a:t>
            </a:r>
            <a:r>
              <a:rPr lang="en-US" sz="1600" b="0" i="0">
                <a:solidFill>
                  <a:srgbClr val="202122"/>
                </a:solidFill>
                <a:effectLst/>
                <a:highlight>
                  <a:srgbClr val="FFFFFF"/>
                </a:highlight>
                <a:latin typeface="Arial" panose="020B0604020202020204" pitchFamily="34" charset="0"/>
              </a:rPr>
              <a:t>) and two </a:t>
            </a:r>
            <a:r>
              <a:rPr lang="en-US" sz="1600" b="0" i="0" u="none" strike="noStrike">
                <a:effectLst/>
                <a:highlight>
                  <a:srgbClr val="FFFFFF"/>
                </a:highlight>
                <a:latin typeface="Arial" panose="020B0604020202020204" pitchFamily="34" charset="0"/>
                <a:hlinkClick r:id="rId4" tooltip="Chrominance"/>
              </a:rPr>
              <a:t>chroma</a:t>
            </a:r>
            <a:r>
              <a:rPr lang="en-US" sz="1600" b="0" i="0">
                <a:solidFill>
                  <a:srgbClr val="202122"/>
                </a:solidFill>
                <a:effectLst/>
                <a:highlight>
                  <a:srgbClr val="FFFFFF"/>
                </a:highlight>
                <a:latin typeface="Arial" panose="020B0604020202020204" pitchFamily="34" charset="0"/>
              </a:rPr>
              <a:t> components U and V. The prime symbol (') denotes that the luma is calculated from </a:t>
            </a:r>
            <a:r>
              <a:rPr lang="en-US" sz="1600" b="0" i="0" u="none" strike="noStrike">
                <a:effectLst/>
                <a:highlight>
                  <a:srgbClr val="FFFFFF"/>
                </a:highlight>
                <a:latin typeface="Arial" panose="020B0604020202020204" pitchFamily="34" charset="0"/>
                <a:hlinkClick r:id="rId5" tooltip="Gamma correction"/>
              </a:rPr>
              <a:t>gamma-corrected</a:t>
            </a:r>
            <a:r>
              <a:rPr lang="en-US" sz="1600" b="0" i="0">
                <a:solidFill>
                  <a:srgbClr val="202122"/>
                </a:solidFill>
                <a:effectLst/>
                <a:highlight>
                  <a:srgbClr val="FFFFFF"/>
                </a:highlight>
                <a:latin typeface="Arial" panose="020B0604020202020204" pitchFamily="34" charset="0"/>
              </a:rPr>
              <a:t> RGB input and that it is different from true </a:t>
            </a:r>
            <a:r>
              <a:rPr lang="en-US" sz="1600" b="0" i="0" u="none" strike="noStrike">
                <a:effectLst/>
                <a:highlight>
                  <a:srgbClr val="FFFFFF"/>
                </a:highlight>
                <a:latin typeface="Arial" panose="020B0604020202020204" pitchFamily="34" charset="0"/>
                <a:hlinkClick r:id="rId6" tooltip="Luminance"/>
              </a:rPr>
              <a:t>luminance</a:t>
            </a:r>
            <a:r>
              <a:rPr lang="en-US" sz="1600" b="0" i="0">
                <a:solidFill>
                  <a:srgbClr val="202122"/>
                </a:solidFill>
                <a:effectLst/>
                <a:highlight>
                  <a:srgbClr val="FFFFFF"/>
                </a:highlight>
                <a:latin typeface="Arial" panose="020B0604020202020204" pitchFamily="34" charset="0"/>
              </a:rPr>
              <a:t>.</a:t>
            </a:r>
            <a:r>
              <a:rPr lang="en-US" sz="4400" b="0" i="0" kern="1200">
                <a:solidFill>
                  <a:schemeClr val="tx1"/>
                </a:solidFill>
                <a:effectLst/>
                <a:highlight>
                  <a:srgbClr val="FFFFFF"/>
                </a:highlight>
                <a:latin typeface="+mj-lt"/>
                <a:ea typeface="+mj-ea"/>
                <a:cs typeface="+mj-cs"/>
              </a:rPr>
              <a:t>”</a:t>
            </a:r>
          </a:p>
          <a:p>
            <a:endParaRPr lang="en-US" sz="950">
              <a:solidFill>
                <a:srgbClr val="000000"/>
              </a:solidFill>
              <a:latin typeface="Open Sans Regular"/>
              <a:ea typeface="Open Sans Regular"/>
              <a:cs typeface="Open Sans Regular"/>
            </a:endParaRPr>
          </a:p>
        </p:txBody>
      </p:sp>
    </p:spTree>
    <p:extLst>
      <p:ext uri="{BB962C8B-B14F-4D97-AF65-F5344CB8AC3E}">
        <p14:creationId xmlns:p14="http://schemas.microsoft.com/office/powerpoint/2010/main" val="3780972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1958763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31682235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6694818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effectLst/>
                <a:latin typeface="Helvetica Neue" panose="02000503000000020004" pitchFamily="2" charset="0"/>
              </a:rPr>
              <a:t>Letterboxing - </a:t>
            </a:r>
            <a:r>
              <a:rPr lang="en-US" dirty="0">
                <a:effectLst/>
                <a:latin typeface="Helvetica Neue" panose="02000503000000020004" pitchFamily="2" charset="0"/>
              </a:rPr>
              <a:t>a technique for displaying a wide-screen film or landscape video on a narrower screen by reducing its size but retaining the aspect ratio, with black bands filling the screen above and below the picture (often used attributively): Compare pan and scan, </a:t>
            </a:r>
            <a:r>
              <a:rPr lang="en-US" dirty="0" err="1">
                <a:effectLst/>
                <a:latin typeface="Helvetica Neue" panose="02000503000000020004" pitchFamily="2" charset="0"/>
              </a:rPr>
              <a:t>pillarbox</a:t>
            </a:r>
            <a:r>
              <a:rPr lang="en-US" dirty="0">
                <a:effectLst/>
                <a:latin typeface="Helvetica Neue" panose="02000503000000020004" pitchFamily="2" charset="0"/>
              </a:rPr>
              <a:t> ( def 1 ). letterbox videos.</a:t>
            </a:r>
          </a:p>
          <a:p>
            <a:endParaRPr lang="en-US" dirty="0">
              <a:latin typeface="Calibri"/>
              <a:cs typeface="Calibri"/>
            </a:endParaRPr>
          </a:p>
        </p:txBody>
      </p:sp>
    </p:spTree>
    <p:extLst>
      <p:ext uri="{BB962C8B-B14F-4D97-AF65-F5344CB8AC3E}">
        <p14:creationId xmlns:p14="http://schemas.microsoft.com/office/powerpoint/2010/main" val="2228559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https://d2l.ai/chapter_computer-vision/image-augmentation.html</a:t>
            </a:r>
            <a:endParaRPr lang="en-US"/>
          </a:p>
          <a:p>
            <a:endParaRPr lang="en-US"/>
          </a:p>
          <a:p>
            <a:r>
              <a:rPr lang="en-US">
                <a:hlinkClick r:id="rId4"/>
              </a:rPr>
              <a:t>https://www.tensorflow.org/tutorials/images/data_augmentation</a:t>
            </a:r>
            <a:endParaRPr lang="en-US"/>
          </a:p>
        </p:txBody>
      </p:sp>
    </p:spTree>
    <p:extLst>
      <p:ext uri="{BB962C8B-B14F-4D97-AF65-F5344CB8AC3E}">
        <p14:creationId xmlns:p14="http://schemas.microsoft.com/office/powerpoint/2010/main" val="189674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https://d2l.ai/chapter_computer-vision/image-augmentation.html</a:t>
            </a:r>
            <a:endParaRPr lang="en-US" sz="950"/>
          </a:p>
          <a:p>
            <a:endParaRPr lang="en-US" sz="950"/>
          </a:p>
          <a:p>
            <a:r>
              <a:rPr lang="en-US" sz="950">
                <a:hlinkClick r:id="rId4"/>
              </a:rPr>
              <a:t>https://www.tensorflow.org/tutorials/images/data_augmentation</a:t>
            </a:r>
            <a:endParaRPr lang="en-US" sz="950"/>
          </a:p>
          <a:p>
            <a:endParaRPr lang="en-US"/>
          </a:p>
        </p:txBody>
      </p:sp>
    </p:spTree>
    <p:extLst>
      <p:ext uri="{BB962C8B-B14F-4D97-AF65-F5344CB8AC3E}">
        <p14:creationId xmlns:p14="http://schemas.microsoft.com/office/powerpoint/2010/main" val="9113106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1059462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Script:</a:t>
            </a:r>
          </a:p>
          <a:p>
            <a:r>
              <a:rPr lang="en-US" sz="950">
                <a:solidFill>
                  <a:srgbClr val="000000"/>
                </a:solidFill>
                <a:latin typeface="Calibri"/>
                <a:ea typeface="Open Sans Regular"/>
                <a:cs typeface="Calibri"/>
              </a:rPr>
              <a:t>The Raspberry Pi is a popular microprocessor. It's relatively cheap, but it's still pretty powerful. One thing that might be unusual to you is that it doesn't come with an operating system. You have to load it with a microSD card. There are other ways to load the operating system, but that's usually how you do it. Pi users typically use Debian, which is a Linux implementation, for the operating system. As you can see, it's designed to be extended with sensors and peripheral modules, you can see all the pins and ports and outlets for cables and sensors.</a:t>
            </a:r>
          </a:p>
        </p:txBody>
      </p:sp>
    </p:spTree>
    <p:extLst>
      <p:ext uri="{BB962C8B-B14F-4D97-AF65-F5344CB8AC3E}">
        <p14:creationId xmlns:p14="http://schemas.microsoft.com/office/powerpoint/2010/main" val="3123711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This is the same setup as before.</a:t>
            </a:r>
            <a:endParaRPr lang="en-US"/>
          </a:p>
          <a:p>
            <a:r>
              <a:rPr lang="en-US" sz="950"/>
              <a:t>Now, we're importing NumPy.</a:t>
            </a:r>
          </a:p>
          <a:p>
            <a:r>
              <a:rPr lang="en-US" sz="950"/>
              <a:t>Note that, if notebook open from previous exercises and still in same (virtual) environment, you don't have to rerun the imports or create another Picamera2 instance.</a:t>
            </a:r>
          </a:p>
          <a:p>
            <a:endParaRPr lang="en-US" sz="950"/>
          </a:p>
          <a:p>
            <a:endParaRPr lang="en-US" sz="950"/>
          </a:p>
          <a:p>
            <a:endParaRPr lang="en-US" sz="950"/>
          </a:p>
        </p:txBody>
      </p:sp>
    </p:spTree>
    <p:extLst>
      <p:ext uri="{BB962C8B-B14F-4D97-AF65-F5344CB8AC3E}">
        <p14:creationId xmlns:p14="http://schemas.microsoft.com/office/powerpoint/2010/main" val="993278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33341876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Maybe show how an image is changed at each stage?</a:t>
            </a:r>
            <a:endParaRPr lang="en-US"/>
          </a:p>
          <a:p>
            <a:endParaRPr lang="en-US" sz="950"/>
          </a:p>
        </p:txBody>
      </p:sp>
    </p:spTree>
    <p:extLst>
      <p:ext uri="{BB962C8B-B14F-4D97-AF65-F5344CB8AC3E}">
        <p14:creationId xmlns:p14="http://schemas.microsoft.com/office/powerpoint/2010/main" val="18431185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Maybe show how an image is changed at each stage?</a:t>
            </a:r>
            <a:endParaRPr lang="en-US"/>
          </a:p>
          <a:p>
            <a:endParaRPr lang="en-US" sz="950"/>
          </a:p>
        </p:txBody>
      </p:sp>
    </p:spTree>
    <p:extLst>
      <p:ext uri="{BB962C8B-B14F-4D97-AF65-F5344CB8AC3E}">
        <p14:creationId xmlns:p14="http://schemas.microsoft.com/office/powerpoint/2010/main" val="30299479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Maybe show how an image is changed at each stage?</a:t>
            </a:r>
            <a:endParaRPr lang="en-US"/>
          </a:p>
          <a:p>
            <a:endParaRPr lang="en-US" sz="950"/>
          </a:p>
        </p:txBody>
      </p:sp>
    </p:spTree>
    <p:extLst>
      <p:ext uri="{BB962C8B-B14F-4D97-AF65-F5344CB8AC3E}">
        <p14:creationId xmlns:p14="http://schemas.microsoft.com/office/powerpoint/2010/main" val="27538504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Maybe show how an image is changed at each stage?</a:t>
            </a:r>
            <a:endParaRPr lang="en-US"/>
          </a:p>
          <a:p>
            <a:endParaRPr lang="en-US" sz="950"/>
          </a:p>
        </p:txBody>
      </p:sp>
    </p:spTree>
    <p:extLst>
      <p:ext uri="{BB962C8B-B14F-4D97-AF65-F5344CB8AC3E}">
        <p14:creationId xmlns:p14="http://schemas.microsoft.com/office/powerpoint/2010/main" val="20129855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Maybe show how an image is changed at each stage?</a:t>
            </a:r>
            <a:endParaRPr lang="en-US"/>
          </a:p>
          <a:p>
            <a:endParaRPr lang="en-US" sz="950"/>
          </a:p>
        </p:txBody>
      </p:sp>
    </p:spTree>
    <p:extLst>
      <p:ext uri="{BB962C8B-B14F-4D97-AF65-F5344CB8AC3E}">
        <p14:creationId xmlns:p14="http://schemas.microsoft.com/office/powerpoint/2010/main" val="253822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Maybe show how an image is changed at each stage?</a:t>
            </a:r>
            <a:endParaRPr lang="en-US"/>
          </a:p>
          <a:p>
            <a:endParaRPr lang="en-US" sz="950"/>
          </a:p>
        </p:txBody>
      </p:sp>
    </p:spTree>
    <p:extLst>
      <p:ext uri="{BB962C8B-B14F-4D97-AF65-F5344CB8AC3E}">
        <p14:creationId xmlns:p14="http://schemas.microsoft.com/office/powerpoint/2010/main" val="1708457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13469258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latin typeface="Calibri"/>
              <a:cs typeface="Calibri"/>
            </a:endParaRPr>
          </a:p>
        </p:txBody>
      </p:sp>
    </p:spTree>
    <p:extLst>
      <p:ext uri="{BB962C8B-B14F-4D97-AF65-F5344CB8AC3E}">
        <p14:creationId xmlns:p14="http://schemas.microsoft.com/office/powerpoint/2010/main" val="720648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Script:</a:t>
            </a:r>
          </a:p>
          <a:p>
            <a:r>
              <a:rPr lang="en-US" sz="950">
                <a:solidFill>
                  <a:srgbClr val="000000"/>
                </a:solidFill>
                <a:latin typeface="Calibri"/>
                <a:ea typeface="Open Sans Regular"/>
                <a:cs typeface="Calibri"/>
              </a:rPr>
              <a:t>We're also using the Raspberry Pi Camera Module 3.  It has a Quad Bayer sensor. Basically, it has a tiny, sensitive grid that detects the colors red, blue, and green. That's what that means in a nutshell. It has a high dynamic range, and it has a 75° view. There's also a wide version of the camera that has 120 degrees. It can do HD video up to 50 frames per second.  So all in all it's a pretty powerful little camera.</a:t>
            </a:r>
          </a:p>
        </p:txBody>
      </p:sp>
    </p:spTree>
    <p:extLst>
      <p:ext uri="{BB962C8B-B14F-4D97-AF65-F5344CB8AC3E}">
        <p14:creationId xmlns:p14="http://schemas.microsoft.com/office/powerpoint/2010/main" val="18709616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3750636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17093203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solidFill>
                  <a:srgbClr val="000000"/>
                </a:solidFill>
                <a:latin typeface="Open Sans Regular"/>
                <a:ea typeface="Open Sans Regular"/>
                <a:cs typeface="Open Sans Regular"/>
              </a:rPr>
              <a:t>Neural networks are machine learning models that were invented in the 1940s and 50s.  They go way back!</a:t>
            </a:r>
          </a:p>
          <a:p>
            <a:r>
              <a:rPr lang="en-US" sz="950">
                <a:solidFill>
                  <a:srgbClr val="000000"/>
                </a:solidFill>
              </a:rPr>
              <a:t>They're a simplified view of how human neurology works.</a:t>
            </a:r>
            <a:endParaRPr lang="en-US" sz="950"/>
          </a:p>
          <a:p>
            <a:pPr algn="l">
              <a:spcBef>
                <a:spcPts val="200"/>
              </a:spcBef>
            </a:pPr>
            <a:r>
              <a:rPr lang="en-US" sz="950" b="1">
                <a:solidFill>
                  <a:srgbClr val="000000"/>
                </a:solidFill>
              </a:rPr>
              <a:t>Neural networks are made of layers of computational nodes (units).</a:t>
            </a:r>
            <a:endParaRPr lang="en-US" sz="950">
              <a:solidFill>
                <a:srgbClr val="000000"/>
              </a:solidFill>
            </a:endParaRPr>
          </a:p>
          <a:p>
            <a:pPr algn="l">
              <a:spcBef>
                <a:spcPts val="200"/>
              </a:spcBef>
            </a:pPr>
            <a:r>
              <a:rPr lang="en-US" sz="950" b="1">
                <a:solidFill>
                  <a:srgbClr val="000000"/>
                </a:solidFill>
              </a:rPr>
              <a:t>Layers have different purposes.</a:t>
            </a:r>
            <a:endParaRPr lang="en-US" sz="950"/>
          </a:p>
          <a:p>
            <a:pPr algn="l">
              <a:spcBef>
                <a:spcPts val="200"/>
              </a:spcBef>
            </a:pPr>
            <a:r>
              <a:rPr lang="en-US" sz="950" b="1">
                <a:solidFill>
                  <a:srgbClr val="000000"/>
                </a:solidFill>
              </a:rPr>
              <a:t>This is a simple example.  </a:t>
            </a:r>
            <a:endParaRPr lang="en-US" b="1">
              <a:solidFill>
                <a:srgbClr val="000000"/>
              </a:solidFill>
            </a:endParaRPr>
          </a:p>
          <a:p>
            <a:pPr algn="l">
              <a:spcBef>
                <a:spcPts val="200"/>
              </a:spcBef>
            </a:pPr>
            <a:r>
              <a:rPr lang="en-US" sz="950" b="1">
                <a:solidFill>
                  <a:srgbClr val="000000"/>
                </a:solidFill>
              </a:rPr>
              <a:t>Layers can have different numbers of nodes, and the number of layers various across models.</a:t>
            </a:r>
          </a:p>
          <a:p>
            <a:pPr algn="l">
              <a:spcBef>
                <a:spcPts val="200"/>
              </a:spcBef>
            </a:pPr>
            <a:r>
              <a:rPr lang="en-US" sz="950" b="1">
                <a:solidFill>
                  <a:srgbClr val="000000"/>
                </a:solidFill>
              </a:rPr>
              <a:t>You'll see some different models.</a:t>
            </a:r>
          </a:p>
          <a:p>
            <a:pPr algn="l">
              <a:spcBef>
                <a:spcPts val="200"/>
              </a:spcBef>
            </a:pPr>
            <a:r>
              <a:rPr lang="en-US" b="1">
                <a:solidFill>
                  <a:srgbClr val="000000"/>
                </a:solidFill>
              </a:rPr>
              <a:t>Values from the previous layer are used to compute the weights (unit values) of the next layer.</a:t>
            </a:r>
            <a:endParaRPr lang="en-US">
              <a:solidFill>
                <a:srgbClr val="000000"/>
              </a:solidFill>
            </a:endParaRPr>
          </a:p>
          <a:p>
            <a:pPr algn="l">
              <a:spcBef>
                <a:spcPts val="200"/>
              </a:spcBef>
            </a:pPr>
            <a:endParaRPr lang="en-US" sz="950" b="1"/>
          </a:p>
          <a:p>
            <a:r>
              <a:rPr lang="en-US" sz="950">
                <a:solidFill>
                  <a:srgbClr val="000000"/>
                </a:solidFill>
                <a:latin typeface="Open Sans Regular"/>
                <a:ea typeface="Open Sans Regular"/>
                <a:cs typeface="Open Sans Regular"/>
              </a:rPr>
              <a:t>Example of supervised learning.  You train neural networks with labeled data.</a:t>
            </a:r>
          </a:p>
          <a:p>
            <a:r>
              <a:rPr lang="en-US" sz="950">
                <a:solidFill>
                  <a:srgbClr val="000000"/>
                </a:solidFill>
                <a:latin typeface="Open Sans Regular"/>
                <a:ea typeface="Open Sans Regular"/>
                <a:cs typeface="Open Sans Regular"/>
              </a:rPr>
              <a:t>Neural network research has its ups and downs over the decades.</a:t>
            </a:r>
          </a:p>
          <a:p>
            <a:r>
              <a:rPr lang="en-US" sz="950">
                <a:solidFill>
                  <a:srgbClr val="000000"/>
                </a:solidFill>
                <a:latin typeface="Open Sans Regular"/>
                <a:ea typeface="Open Sans Regular"/>
                <a:cs typeface="Open Sans Regular"/>
              </a:rPr>
              <a:t>The main challenges to using them were data access for training and computational power.</a:t>
            </a:r>
          </a:p>
          <a:p>
            <a:r>
              <a:rPr lang="en-US" sz="950">
                <a:solidFill>
                  <a:srgbClr val="000000"/>
                </a:solidFill>
                <a:latin typeface="Open Sans Regular"/>
                <a:ea typeface="Open Sans Regular"/>
                <a:cs typeface="Open Sans Regular"/>
              </a:rPr>
              <a:t>That changed with the rise of the internet, powerful cheap computation, graphics processors, and, now, cloud services.</a:t>
            </a:r>
          </a:p>
          <a:p>
            <a:endParaRPr lang="en-US" sz="950">
              <a:solidFill>
                <a:srgbClr val="000000"/>
              </a:solidFill>
              <a:latin typeface="Open Sans Regular"/>
              <a:ea typeface="Open Sans Regular"/>
              <a:cs typeface="Open Sans Regular"/>
            </a:endParaRPr>
          </a:p>
          <a:p>
            <a:endParaRPr lang="en-US" sz="950">
              <a:solidFill>
                <a:srgbClr val="000000"/>
              </a:solidFill>
              <a:latin typeface="Open Sans Regular"/>
              <a:ea typeface="Open Sans Regular"/>
              <a:cs typeface="Open Sans Regular"/>
            </a:endParaRPr>
          </a:p>
        </p:txBody>
      </p:sp>
    </p:spTree>
    <p:extLst>
      <p:ext uri="{BB962C8B-B14F-4D97-AF65-F5344CB8AC3E}">
        <p14:creationId xmlns:p14="http://schemas.microsoft.com/office/powerpoint/2010/main" val="2626036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solidFill>
                  <a:srgbClr val="000000"/>
                </a:solidFill>
                <a:latin typeface="Open Sans Regular"/>
                <a:ea typeface="Open Sans Regular"/>
                <a:cs typeface="Open Sans Regular"/>
              </a:rPr>
              <a:t>Every node in each layer has to have a value.</a:t>
            </a:r>
            <a:endParaRPr lang="en-US"/>
          </a:p>
          <a:p>
            <a:r>
              <a:rPr lang="en-US" sz="950">
                <a:solidFill>
                  <a:srgbClr val="000000"/>
                </a:solidFill>
                <a:latin typeface="Open Sans Regular"/>
                <a:ea typeface="Open Sans Regular"/>
                <a:cs typeface="Open Sans Regular"/>
              </a:rPr>
              <a:t>Forward propagation calculates values going from the input nodes to the output.</a:t>
            </a:r>
          </a:p>
          <a:p>
            <a:r>
              <a:rPr lang="en-US" sz="950">
                <a:solidFill>
                  <a:srgbClr val="000000"/>
                </a:solidFill>
                <a:latin typeface="Open Sans Regular"/>
                <a:ea typeface="Open Sans Regular"/>
                <a:cs typeface="Open Sans Regular"/>
              </a:rPr>
              <a:t>The calculated outputs are compared to the true outputs.  Remember this is supervised learning!</a:t>
            </a:r>
          </a:p>
          <a:p>
            <a:r>
              <a:rPr lang="en-US" sz="950">
                <a:solidFill>
                  <a:srgbClr val="000000"/>
                </a:solidFill>
                <a:latin typeface="Open Sans Regular"/>
                <a:ea typeface="Open Sans Regular"/>
                <a:cs typeface="Open Sans Regular"/>
              </a:rPr>
              <a:t>Backpropagation adjust the values to improve the values.  There's a loss function you're trying to reduce.</a:t>
            </a:r>
          </a:p>
          <a:p>
            <a:r>
              <a:rPr lang="en-US" sz="950">
                <a:solidFill>
                  <a:srgbClr val="000000"/>
                </a:solidFill>
                <a:latin typeface="Open Sans Regular"/>
                <a:ea typeface="Open Sans Regular"/>
                <a:cs typeface="Open Sans Regular"/>
              </a:rPr>
              <a:t>This back and forth is how the network is trained.</a:t>
            </a:r>
          </a:p>
          <a:p>
            <a:endParaRPr lang="en-US" sz="950">
              <a:solidFill>
                <a:srgbClr val="000000"/>
              </a:solidFill>
              <a:latin typeface="Open Sans Regular"/>
              <a:ea typeface="Open Sans Regular"/>
              <a:cs typeface="Open Sans Regular"/>
            </a:endParaRPr>
          </a:p>
          <a:p>
            <a:endParaRPr lang="en-US" sz="950">
              <a:solidFill>
                <a:srgbClr val="000000"/>
              </a:solidFill>
              <a:latin typeface="Open Sans Regular"/>
              <a:ea typeface="Open Sans Regular"/>
              <a:cs typeface="Open Sans Regular"/>
            </a:endParaRPr>
          </a:p>
        </p:txBody>
      </p:sp>
    </p:spTree>
    <p:extLst>
      <p:ext uri="{BB962C8B-B14F-4D97-AF65-F5344CB8AC3E}">
        <p14:creationId xmlns:p14="http://schemas.microsoft.com/office/powerpoint/2010/main" val="13267902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pPr indent="-182245" algn="l">
              <a:spcBef>
                <a:spcPts val="200"/>
              </a:spcBef>
              <a:buFont typeface="Arial"/>
              <a:buChar char="•"/>
            </a:pPr>
            <a:endParaRPr lang="en-US" sz="950" b="1"/>
          </a:p>
          <a:p>
            <a:pPr indent="-182245" algn="l">
              <a:spcBef>
                <a:spcPts val="200"/>
              </a:spcBef>
              <a:buFont typeface="Arial"/>
              <a:buChar char="•"/>
            </a:pPr>
            <a:endParaRPr lang="en-US" sz="950"/>
          </a:p>
          <a:p>
            <a:pPr indent="-182245" algn="l">
              <a:spcBef>
                <a:spcPts val="200"/>
              </a:spcBef>
              <a:buFont typeface="Arial"/>
              <a:buChar char="•"/>
            </a:pPr>
            <a:endParaRPr lang="en-US" sz="950" b="1"/>
          </a:p>
          <a:p>
            <a:pPr indent="-182245" algn="l">
              <a:spcBef>
                <a:spcPts val="200"/>
              </a:spcBef>
              <a:buFont typeface="Arial"/>
              <a:buChar char="•"/>
            </a:pPr>
            <a:endParaRPr lang="en-US" sz="950" b="1"/>
          </a:p>
          <a:p>
            <a:endParaRPr lang="en-US"/>
          </a:p>
          <a:p>
            <a:r>
              <a:rPr lang="en-US" sz="950">
                <a:hlinkClick r:id="rId3"/>
              </a:rPr>
              <a:t>https://d2l.ai/chapter_linear-regression/linear-regression.html</a:t>
            </a:r>
            <a:endParaRPr lang="en-US" sz="950"/>
          </a:p>
          <a:p>
            <a:endParaRPr lang="en-US"/>
          </a:p>
          <a:p>
            <a:r>
              <a:rPr lang="en-US" sz="950">
                <a:hlinkClick r:id="rId4"/>
              </a:rPr>
              <a:t>https://d2l.ai/chapter_optimization/index.html</a:t>
            </a:r>
            <a:endParaRPr lang="en-US" sz="950"/>
          </a:p>
          <a:p>
            <a:endParaRPr lang="en-US" sz="950"/>
          </a:p>
          <a:p>
            <a:endParaRPr lang="en-US"/>
          </a:p>
        </p:txBody>
      </p:sp>
    </p:spTree>
    <p:extLst>
      <p:ext uri="{BB962C8B-B14F-4D97-AF65-F5344CB8AC3E}">
        <p14:creationId xmlns:p14="http://schemas.microsoft.com/office/powerpoint/2010/main" val="2117198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00"/>
              </a:spcBef>
            </a:pPr>
            <a:r>
              <a:rPr lang="en-US" sz="950" b="1"/>
              <a:t>CV neural networks broadly fall into these categories.</a:t>
            </a:r>
          </a:p>
          <a:p>
            <a:pPr algn="l">
              <a:spcBef>
                <a:spcPts val="200"/>
              </a:spcBef>
            </a:pPr>
            <a:endParaRPr lang="en-US" sz="950" b="1"/>
          </a:p>
          <a:p>
            <a:pPr algn="l">
              <a:spcBef>
                <a:spcPts val="200"/>
              </a:spcBef>
            </a:pPr>
            <a:r>
              <a:rPr lang="en-US" sz="950" b="1"/>
              <a:t>Object segmentation divides the image into segments (sections or parts).</a:t>
            </a:r>
          </a:p>
          <a:p>
            <a:pPr algn="l">
              <a:spcBef>
                <a:spcPts val="200"/>
              </a:spcBef>
            </a:pPr>
            <a:r>
              <a:rPr lang="en-US" sz="950" b="1"/>
              <a:t>Object detection locates objects in an image.</a:t>
            </a:r>
          </a:p>
          <a:p>
            <a:pPr algn="l">
              <a:spcBef>
                <a:spcPts val="200"/>
              </a:spcBef>
            </a:pPr>
            <a:r>
              <a:rPr lang="en-US" sz="950" b="1"/>
              <a:t>Object classification identifies what the object is.</a:t>
            </a:r>
          </a:p>
          <a:p>
            <a:pPr algn="l">
              <a:spcBef>
                <a:spcPts val="200"/>
              </a:spcBef>
            </a:pPr>
            <a:endParaRPr lang="en-US" sz="950" b="1"/>
          </a:p>
          <a:p>
            <a:pPr algn="l">
              <a:spcBef>
                <a:spcPts val="200"/>
              </a:spcBef>
            </a:pPr>
            <a:r>
              <a:rPr lang="en-US" sz="950" b="1"/>
              <a:t>Object detection:</a:t>
            </a:r>
            <a:endParaRPr lang="en-US" sz="950"/>
          </a:p>
          <a:p>
            <a:pPr algn="l">
              <a:spcBef>
                <a:spcPts val="200"/>
              </a:spcBef>
            </a:pPr>
            <a:r>
              <a:rPr lang="en-US" sz="950" b="1"/>
              <a:t>          Object detection locates specific objects within an image.  The objects may be segmented into parts (segmentation).</a:t>
            </a:r>
            <a:endParaRPr lang="en-US" sz="950"/>
          </a:p>
          <a:p>
            <a:pPr algn="l">
              <a:spcBef>
                <a:spcPts val="200"/>
              </a:spcBef>
            </a:pPr>
            <a:r>
              <a:rPr lang="en-US" sz="950" b="1"/>
              <a:t>          The colored boxes have identified individual objects in the image.</a:t>
            </a:r>
          </a:p>
          <a:p>
            <a:pPr indent="-182245" algn="l">
              <a:spcBef>
                <a:spcPts val="200"/>
              </a:spcBef>
              <a:buFont typeface="Arial"/>
              <a:buChar char="•"/>
            </a:pPr>
            <a:r>
              <a:rPr lang="en-US" sz="950" b="1"/>
              <a:t>Object classification/identification</a:t>
            </a:r>
            <a:endParaRPr lang="en-US" sz="950"/>
          </a:p>
          <a:p>
            <a:pPr algn="l">
              <a:spcBef>
                <a:spcPts val="200"/>
              </a:spcBef>
            </a:pPr>
            <a:r>
              <a:rPr lang="en-US" sz="950" b="1"/>
              <a:t>          Beyond detection, objects may be classified and identified.</a:t>
            </a:r>
          </a:p>
          <a:p>
            <a:pPr algn="l">
              <a:spcBef>
                <a:spcPts val="200"/>
              </a:spcBef>
            </a:pPr>
            <a:r>
              <a:rPr lang="en-US" sz="950" b="1"/>
              <a:t>          The classifications in this example are at the top of each box (building, human, bicycle, etc.)</a:t>
            </a:r>
          </a:p>
          <a:p>
            <a:pPr indent="-182245" algn="l">
              <a:spcBef>
                <a:spcPts val="200"/>
              </a:spcBef>
              <a:buFont typeface="Arial"/>
              <a:buChar char="•"/>
            </a:pPr>
            <a:r>
              <a:rPr lang="en-US" sz="950" b="1"/>
              <a:t>Object tracking (in video streams for example)</a:t>
            </a:r>
            <a:endParaRPr lang="en-US" sz="950"/>
          </a:p>
          <a:p>
            <a:pPr algn="l">
              <a:spcBef>
                <a:spcPts val="200"/>
              </a:spcBef>
            </a:pPr>
            <a:r>
              <a:rPr lang="en-US" sz="950" b="1"/>
              <a:t>          Object tracking identifies an object as it moves.  The same object is detected in a video stream.</a:t>
            </a:r>
          </a:p>
          <a:p>
            <a:pPr algn="l">
              <a:spcBef>
                <a:spcPts val="200"/>
              </a:spcBef>
            </a:pPr>
            <a:r>
              <a:rPr lang="en-US" sz="950" b="1"/>
              <a:t>          The bicycle and humans would be identified from frame to frame.</a:t>
            </a:r>
          </a:p>
          <a:p>
            <a:pPr algn="l">
              <a:spcBef>
                <a:spcPts val="200"/>
              </a:spcBef>
            </a:pPr>
            <a:endParaRPr lang="en-US" sz="950" b="1"/>
          </a:p>
          <a:p>
            <a:pPr algn="l">
              <a:spcBef>
                <a:spcPts val="200"/>
              </a:spcBef>
            </a:pPr>
            <a:r>
              <a:rPr lang="en-US" sz="950" b="1"/>
              <a:t>OTHER CATEGORIES</a:t>
            </a:r>
          </a:p>
          <a:p>
            <a:pPr indent="-182245" algn="l">
              <a:spcBef>
                <a:spcPts val="200"/>
              </a:spcBef>
              <a:buFont typeface="Arial"/>
              <a:buChar char="•"/>
            </a:pPr>
            <a:r>
              <a:rPr lang="en-US" sz="950" b="1"/>
              <a:t>Image restoration, sharpening</a:t>
            </a:r>
            <a:endParaRPr lang="en-US" sz="950"/>
          </a:p>
          <a:p>
            <a:pPr indent="-182245" algn="l">
              <a:spcBef>
                <a:spcPts val="200"/>
              </a:spcBef>
              <a:buFont typeface="Arial"/>
              <a:buChar char="•"/>
            </a:pPr>
            <a:r>
              <a:rPr lang="en-US" sz="950" b="1"/>
              <a:t>Pose estimation?</a:t>
            </a:r>
            <a:endParaRPr lang="en-US" sz="950"/>
          </a:p>
          <a:p>
            <a:pPr indent="-182245" algn="l">
              <a:spcBef>
                <a:spcPts val="200"/>
              </a:spcBef>
              <a:buFont typeface="Arial"/>
              <a:buChar char="•"/>
            </a:pPr>
            <a:r>
              <a:rPr lang="en-US" sz="950" b="1"/>
              <a:t>3D scene construction</a:t>
            </a:r>
            <a:endParaRPr lang="en-US" sz="950"/>
          </a:p>
          <a:p>
            <a:pPr algn="l">
              <a:spcBef>
                <a:spcPts val="200"/>
              </a:spcBef>
            </a:pPr>
            <a:endParaRPr lang="en-US" sz="950" b="1"/>
          </a:p>
          <a:p>
            <a:pPr algn="l">
              <a:spcBef>
                <a:spcPts val="200"/>
              </a:spcBef>
            </a:pPr>
            <a:r>
              <a:rPr lang="en-US" sz="950" b="1"/>
              <a:t>Script:</a:t>
            </a:r>
          </a:p>
          <a:p>
            <a:pPr algn="l">
              <a:spcBef>
                <a:spcPts val="200"/>
              </a:spcBef>
            </a:pPr>
            <a:r>
              <a:rPr lang="en-US" sz="950" b="1"/>
              <a:t>Neural networks can do different computer vision tasks. Object segmentation object classification, and object detection are kind of like the big three tasks. Object segmentation basically identifies images were pieces of objects within an image. Object detection locates objects within an image. Object classification identifies what those objects specifically are.</a:t>
            </a:r>
          </a:p>
          <a:p>
            <a:pPr algn="l">
              <a:spcBef>
                <a:spcPts val="200"/>
              </a:spcBef>
            </a:pPr>
            <a:endParaRPr lang="en-US" sz="950" b="1"/>
          </a:p>
          <a:p>
            <a:r>
              <a:rPr lang="en-US" sz="950"/>
              <a:t>Reference:</a:t>
            </a:r>
          </a:p>
          <a:p>
            <a:r>
              <a:rPr lang="en-US" sz="950"/>
              <a:t>https://github.com/gmalivenko/awesome-computer-vision-models</a:t>
            </a:r>
          </a:p>
        </p:txBody>
      </p:sp>
    </p:spTree>
    <p:extLst>
      <p:ext uri="{BB962C8B-B14F-4D97-AF65-F5344CB8AC3E}">
        <p14:creationId xmlns:p14="http://schemas.microsoft.com/office/powerpoint/2010/main" val="11379947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Deep learning took off around 2012 with the publication of AlexNet.</a:t>
            </a:r>
          </a:p>
          <a:p>
            <a:r>
              <a:rPr lang="en-US" sz="950"/>
              <a:t>Deep learning just means the implementation of a neural network with a bunch of layers.</a:t>
            </a:r>
          </a:p>
          <a:p>
            <a:r>
              <a:rPr lang="en-US" sz="950"/>
              <a:t>There can be way more layers than you see here.</a:t>
            </a:r>
          </a:p>
          <a:p>
            <a:r>
              <a:rPr lang="en-US" sz="950"/>
              <a:t>An early convolutional layer was created by Yann LeCun in 1998.</a:t>
            </a:r>
          </a:p>
          <a:p>
            <a:r>
              <a:rPr lang="en-US" sz="950"/>
              <a:t>But AlexNet is the start of modern computer vision.</a:t>
            </a:r>
          </a:p>
          <a:p>
            <a:r>
              <a:rPr lang="en-US" sz="950"/>
              <a:t>. . .</a:t>
            </a:r>
          </a:p>
          <a:p>
            <a:r>
              <a:rPr lang="en-US" sz="950"/>
              <a:t>Top-5 error means that the true object prediction is among the top 5 objects identified by the model.</a:t>
            </a:r>
          </a:p>
          <a:p>
            <a:r>
              <a:rPr lang="en-US" sz="950"/>
              <a:t>The model will make a bunch of prediction for an image and list the probabilities for the predictions.</a:t>
            </a:r>
          </a:p>
          <a:p>
            <a:r>
              <a:rPr lang="en-US" sz="950"/>
              <a:t>We're going to go through what all these layers do.</a:t>
            </a:r>
          </a:p>
          <a:p>
            <a:r>
              <a:rPr lang="en-US" sz="950"/>
              <a:t>When we come back, you'll be able to read this diagram.</a:t>
            </a:r>
          </a:p>
          <a:p>
            <a:endParaRPr lang="en-US" sz="950"/>
          </a:p>
          <a:p>
            <a:r>
              <a:rPr lang="en-US" sz="950"/>
              <a:t>LeNet was an early example of a convolutional neural network proposed by Yann LeCun in 1998.</a:t>
            </a:r>
            <a:endParaRPr lang="en-US" sz="950">
              <a:solidFill>
                <a:srgbClr val="000000"/>
              </a:solidFill>
              <a:latin typeface="Open Sans Regular"/>
              <a:ea typeface="Open Sans Regular"/>
              <a:cs typeface="Open Sans Regular"/>
            </a:endParaRPr>
          </a:p>
          <a:p>
            <a:r>
              <a:rPr lang="en-US" sz="950">
                <a:solidFill>
                  <a:srgbClr val="000000"/>
                </a:solidFill>
                <a:latin typeface="Open Sans Regular"/>
                <a:ea typeface="Open Sans Regular"/>
                <a:cs typeface="Open Sans Regular"/>
              </a:rPr>
              <a:t>LeCun is currently a professor at NYU and vice president/chief scientist at Meta.  </a:t>
            </a:r>
          </a:p>
          <a:p>
            <a:r>
              <a:rPr lang="en-US" sz="950">
                <a:solidFill>
                  <a:srgbClr val="000000"/>
                </a:solidFill>
                <a:latin typeface="Open Sans Regular"/>
                <a:ea typeface="Open Sans Regular"/>
                <a:cs typeface="Open Sans Regular"/>
              </a:rPr>
              <a:t>He's one of the most famous neural network researchers along with Bengio and Geoffrey Hinton.</a:t>
            </a:r>
          </a:p>
          <a:p>
            <a:r>
              <a:rPr lang="en-US" sz="950">
                <a:solidFill>
                  <a:srgbClr val="000000"/>
                </a:solidFill>
                <a:latin typeface="Open Sans Regular"/>
                <a:ea typeface="Open Sans Regular"/>
                <a:cs typeface="Open Sans Regular"/>
              </a:rPr>
              <a:t>He also one a Turing award a few years ago.</a:t>
            </a:r>
          </a:p>
          <a:p>
            <a:r>
              <a:rPr lang="en-US" sz="950">
                <a:solidFill>
                  <a:srgbClr val="000000"/>
                </a:solidFill>
                <a:latin typeface="Open Sans Regular"/>
                <a:ea typeface="Open Sans Regular"/>
                <a:cs typeface="Open Sans Regular"/>
              </a:rPr>
              <a:t>We talk about what a convolution neural network is in a moment.</a:t>
            </a:r>
          </a:p>
          <a:p>
            <a:endParaRPr lang="en-US" sz="950">
              <a:solidFill>
                <a:srgbClr val="000000"/>
              </a:solidFill>
              <a:latin typeface="Open Sans Regular"/>
              <a:ea typeface="Open Sans Regular"/>
              <a:cs typeface="Open Sans Regular"/>
            </a:endParaRPr>
          </a:p>
          <a:p>
            <a:pPr marL="182245" indent="-182245" algn="l">
              <a:spcAft>
                <a:spcPts val="959"/>
              </a:spcAft>
              <a:buFont typeface="Arial"/>
              <a:buChar char="•"/>
            </a:pPr>
            <a:r>
              <a:rPr lang="en-US" sz="950">
                <a:solidFill>
                  <a:srgbClr val="000000"/>
                </a:solidFill>
              </a:rPr>
              <a:t>Achieved a top-5 error of 15.3%</a:t>
            </a:r>
          </a:p>
          <a:p>
            <a:pPr marL="182245" indent="-182245" algn="l">
              <a:spcAft>
                <a:spcPts val="959"/>
              </a:spcAft>
              <a:buFont typeface="Arial"/>
              <a:buChar char="•"/>
            </a:pPr>
            <a:r>
              <a:rPr lang="en-US" sz="950">
                <a:solidFill>
                  <a:srgbClr val="000000"/>
                </a:solidFill>
              </a:rPr>
              <a:t>On the ImageNet Large Scale</a:t>
            </a:r>
          </a:p>
          <a:p>
            <a:pPr marL="182245" indent="-182245" algn="l">
              <a:spcAft>
                <a:spcPts val="959"/>
              </a:spcAft>
              <a:buFont typeface="Arial"/>
              <a:buChar char="•"/>
            </a:pPr>
            <a:r>
              <a:rPr lang="en-US" sz="950">
                <a:solidFill>
                  <a:srgbClr val="000000"/>
                </a:solidFill>
              </a:rPr>
              <a:t>Recognition Challenge.</a:t>
            </a:r>
          </a:p>
          <a:p>
            <a:pPr marL="182245" indent="-182245" algn="l">
              <a:spcAft>
                <a:spcPts val="959"/>
              </a:spcAft>
              <a:buFont typeface="Arial"/>
              <a:buChar char="•"/>
            </a:pPr>
            <a:r>
              <a:rPr lang="en-US" sz="950">
                <a:solidFill>
                  <a:srgbClr val="000000"/>
                </a:solidFill>
              </a:rPr>
              <a:t>This was 10.8% better than </a:t>
            </a:r>
          </a:p>
          <a:p>
            <a:pPr algn="l">
              <a:spcAft>
                <a:spcPts val="959"/>
              </a:spcAft>
            </a:pPr>
            <a:r>
              <a:rPr lang="en-US" sz="950">
                <a:solidFill>
                  <a:srgbClr val="000000"/>
                </a:solidFill>
              </a:rPr>
              <a:t>        the next model.</a:t>
            </a:r>
          </a:p>
          <a:p>
            <a:pPr algn="l">
              <a:spcAft>
                <a:spcPts val="959"/>
              </a:spcAft>
            </a:pPr>
            <a:endParaRPr lang="en-US" sz="950"/>
          </a:p>
          <a:p>
            <a:pPr algn="l">
              <a:spcAft>
                <a:spcPts val="959"/>
              </a:spcAft>
            </a:pPr>
            <a:r>
              <a:rPr lang="en-US" sz="950"/>
              <a:t>References:</a:t>
            </a:r>
          </a:p>
          <a:p>
            <a:pPr algn="l">
              <a:spcAft>
                <a:spcPts val="959"/>
              </a:spcAft>
            </a:pPr>
            <a:r>
              <a:rPr lang="en-US" sz="950">
                <a:hlinkClick r:id="rId3"/>
              </a:rPr>
              <a:t>https://d2l.ai/chapter_convolutional-neural-networks/lenet.html</a:t>
            </a:r>
            <a:endParaRPr lang="en-US" sz="950"/>
          </a:p>
          <a:p>
            <a:pPr algn="l">
              <a:spcAft>
                <a:spcPts val="959"/>
              </a:spcAft>
            </a:pPr>
            <a:endParaRPr lang="en-US"/>
          </a:p>
          <a:p>
            <a:endParaRPr lang="en-US" sz="950"/>
          </a:p>
        </p:txBody>
      </p:sp>
    </p:spTree>
    <p:extLst>
      <p:ext uri="{BB962C8B-B14F-4D97-AF65-F5344CB8AC3E}">
        <p14:creationId xmlns:p14="http://schemas.microsoft.com/office/powerpoint/2010/main" val="20594110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endParaRPr lang="en-US"/>
          </a:p>
        </p:txBody>
      </p:sp>
    </p:spTree>
    <p:extLst>
      <p:ext uri="{BB962C8B-B14F-4D97-AF65-F5344CB8AC3E}">
        <p14:creationId xmlns:p14="http://schemas.microsoft.com/office/powerpoint/2010/main" val="36471650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t>The image values are simplified to show how the calculation works.</a:t>
            </a:r>
          </a:p>
          <a:p>
            <a:endParaRPr lang="en-US" sz="950"/>
          </a:p>
          <a:p>
            <a:r>
              <a:rPr lang="en-US" sz="950"/>
              <a:t>Script: here we have a very simplified view of image data. We have a three by three matrix with pixel values going from zero to 8 so this isn't very realistic but it's just a simple example.</a:t>
            </a:r>
          </a:p>
          <a:p>
            <a:endParaRPr lang="en-US" sz="950"/>
          </a:p>
          <a:p>
            <a:endParaRPr lang="en-US"/>
          </a:p>
        </p:txBody>
      </p:sp>
    </p:spTree>
    <p:extLst>
      <p:ext uri="{BB962C8B-B14F-4D97-AF65-F5344CB8AC3E}">
        <p14:creationId xmlns:p14="http://schemas.microsoft.com/office/powerpoint/2010/main" val="13048787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t>The image values are simplified to show how the calculation works.</a:t>
            </a:r>
          </a:p>
          <a:p>
            <a:endParaRPr lang="en-US" sz="950"/>
          </a:p>
          <a:p>
            <a:endParaRPr lang="en-US"/>
          </a:p>
        </p:txBody>
      </p:sp>
    </p:spTree>
    <p:extLst>
      <p:ext uri="{BB962C8B-B14F-4D97-AF65-F5344CB8AC3E}">
        <p14:creationId xmlns:p14="http://schemas.microsoft.com/office/powerpoint/2010/main" val="2898566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sz="950" err="1"/>
              <a:t>Jupyter</a:t>
            </a:r>
            <a:r>
              <a:rPr lang="en-US" sz="950"/>
              <a:t> Notebooks are a web-based programming environment.</a:t>
            </a:r>
            <a:endParaRPr lang="en-US">
              <a:solidFill>
                <a:srgbClr val="000000"/>
              </a:solidFill>
              <a:latin typeface="Open Sans Regular"/>
              <a:ea typeface="Open Sans Regular"/>
              <a:cs typeface="Open Sans Regular"/>
            </a:endParaRPr>
          </a:p>
          <a:p>
            <a:pPr indent="-182245" algn="l">
              <a:spcBef>
                <a:spcPts val="200"/>
              </a:spcBef>
              <a:buFont typeface="Arial"/>
              <a:buChar char="•"/>
            </a:pPr>
            <a:r>
              <a:rPr lang="en-US" sz="950"/>
              <a:t>You run cells individually in succession (like an interpreter).</a:t>
            </a:r>
            <a:endParaRPr lang="en-US"/>
          </a:p>
          <a:p>
            <a:pPr indent="-182245" algn="l">
              <a:spcBef>
                <a:spcPts val="200"/>
              </a:spcBef>
              <a:buFont typeface="Arial"/>
              <a:buChar char="•"/>
            </a:pPr>
            <a:r>
              <a:rPr lang="en-US" sz="950"/>
              <a:t>Convenient way to present analyses as reports.</a:t>
            </a:r>
            <a:endParaRPr lang="en-US"/>
          </a:p>
          <a:p>
            <a:pPr indent="-182245" algn="l">
              <a:spcBef>
                <a:spcPts val="200"/>
              </a:spcBef>
              <a:buFont typeface="Arial"/>
              <a:buChar char="•"/>
            </a:pPr>
            <a:r>
              <a:rPr lang="en-US" sz="950"/>
              <a:t>Commonly used by data scientists.  </a:t>
            </a:r>
            <a:endParaRPr lang="en-US"/>
          </a:p>
          <a:p>
            <a:pPr indent="-182245" algn="l">
              <a:spcBef>
                <a:spcPts val="200"/>
              </a:spcBef>
              <a:buFont typeface="Arial"/>
              <a:buChar char="•"/>
            </a:pPr>
            <a:r>
              <a:rPr lang="en-US" sz="950"/>
              <a:t>Many computer languages available.  We'll be using Python.</a:t>
            </a:r>
            <a:endParaRPr lang="en-US"/>
          </a:p>
          <a:p>
            <a:pPr indent="-182245" algn="l">
              <a:spcBef>
                <a:spcPts val="200"/>
              </a:spcBef>
              <a:buFont typeface="Arial"/>
              <a:buChar char="•"/>
            </a:pPr>
            <a:r>
              <a:rPr lang="en-US" sz="950"/>
              <a:t>Each lesson will have its own notebook ready to go.</a:t>
            </a:r>
            <a:endParaRPr lang="en-US"/>
          </a:p>
          <a:p>
            <a:pPr indent="-182245" algn="l">
              <a:spcBef>
                <a:spcPts val="200"/>
              </a:spcBef>
              <a:buFont typeface="Arial"/>
              <a:buChar char="•"/>
            </a:pPr>
            <a:r>
              <a:rPr lang="en-US" sz="950"/>
              <a:t>You'll be able to alter code parameters and run code in real-time.</a:t>
            </a:r>
            <a:endParaRPr lang="en-US"/>
          </a:p>
          <a:p>
            <a:pPr indent="-182245" algn="l">
              <a:spcBef>
                <a:spcPts val="200"/>
              </a:spcBef>
              <a:buFont typeface="Arial"/>
              <a:buChar char="•"/>
            </a:pPr>
            <a:endParaRPr lang="en-US" sz="950">
              <a:latin typeface="Open Sans Regular"/>
              <a:cs typeface="Open Sans Regular"/>
            </a:endParaRPr>
          </a:p>
          <a:p>
            <a:pPr algn="l">
              <a:spcBef>
                <a:spcPts val="200"/>
              </a:spcBef>
            </a:pPr>
            <a:r>
              <a:rPr lang="en-US" sz="950">
                <a:latin typeface="Open Sans Regular"/>
                <a:cs typeface="Open Sans Regular"/>
              </a:rPr>
              <a:t>Script:</a:t>
            </a:r>
          </a:p>
          <a:p>
            <a:pPr algn="l">
              <a:spcBef>
                <a:spcPts val="200"/>
              </a:spcBef>
              <a:buFont typeface="Arial"/>
            </a:pPr>
            <a:r>
              <a:rPr lang="en-US" sz="950">
                <a:latin typeface="Open Sans Regular"/>
                <a:cs typeface="Open Sans Regular"/>
              </a:rPr>
              <a:t>We're going to use Jupyter notebooks to run the software.  Jupyter notebooks are a web-based programming environment as you can see here.  Jupyter notebooks are made-up of cells, and you run the cells consecutively. They're nice because not only can you run code you can also create markup text and format it nicely. It's a nice way to present analyses as reports, and its commonly used by data scientists. You can see an example here where we run a line of code to see what version of Python the notebook is using. We're going to rum the lessons today as an extended notebook.  And you'll be able to run the code and play around with some values and settings.</a:t>
            </a:r>
            <a:endParaRPr lang="en-US" sz="950" b="1">
              <a:latin typeface="Open Sans Regular"/>
              <a:cs typeface="Open Sans Regular"/>
            </a:endParaRPr>
          </a:p>
        </p:txBody>
      </p:sp>
    </p:spTree>
    <p:extLst>
      <p:ext uri="{BB962C8B-B14F-4D97-AF65-F5344CB8AC3E}">
        <p14:creationId xmlns:p14="http://schemas.microsoft.com/office/powerpoint/2010/main" val="933373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b="1"/>
              <a:t>It might be more computationally efficient to use stride vales greater than one, especially if the kernel is large and captures a lot of the input values.</a:t>
            </a:r>
          </a:p>
          <a:p>
            <a:endParaRPr lang="en-US" sz="950"/>
          </a:p>
          <a:p>
            <a:endParaRPr lang="en-US"/>
          </a:p>
        </p:txBody>
      </p:sp>
    </p:spTree>
    <p:extLst>
      <p:ext uri="{BB962C8B-B14F-4D97-AF65-F5344CB8AC3E}">
        <p14:creationId xmlns:p14="http://schemas.microsoft.com/office/powerpoint/2010/main" val="2242601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a:t>Sometimes you may want to keep the output the same size—or maybe increase it.</a:t>
            </a:r>
          </a:p>
          <a:p>
            <a:endParaRPr lang="en-US" sz="950"/>
          </a:p>
          <a:p>
            <a:r>
              <a:rPr lang="en-US" sz="950"/>
              <a:t>The image values are simplified to show how the calculation works.</a:t>
            </a:r>
            <a:endParaRPr lang="en-US"/>
          </a:p>
          <a:p>
            <a:endParaRPr lang="en-US" sz="950"/>
          </a:p>
          <a:p>
            <a:endParaRPr lang="en-US"/>
          </a:p>
        </p:txBody>
      </p:sp>
    </p:spTree>
    <p:extLst>
      <p:ext uri="{BB962C8B-B14F-4D97-AF65-F5344CB8AC3E}">
        <p14:creationId xmlns:p14="http://schemas.microsoft.com/office/powerpoint/2010/main" val="41161656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Kernels can be used for edge detection, image sharpening, different blurring effects, and more.</a:t>
            </a:r>
          </a:p>
          <a:p>
            <a:endParaRPr lang="en-US" sz="950"/>
          </a:p>
          <a:p>
            <a:r>
              <a:rPr lang="en-US" sz="950"/>
              <a:t>IT WOULD BE GREAT TO SHOW EXAMPLES OF THESE EVENTUALLY.</a:t>
            </a:r>
          </a:p>
          <a:p>
            <a:endParaRPr lang="en-US" sz="950"/>
          </a:p>
          <a:p>
            <a:r>
              <a:rPr lang="en-US" sz="950">
                <a:hlinkClick r:id="rId3"/>
              </a:rPr>
              <a:t>https://en.wikipedia.org/wiki/Kernel_(image_processing</a:t>
            </a:r>
            <a:r>
              <a:rPr lang="en-US" sz="950"/>
              <a:t>)</a:t>
            </a:r>
          </a:p>
          <a:p>
            <a:endParaRPr lang="en-US" sz="950"/>
          </a:p>
          <a:p>
            <a:r>
              <a:rPr lang="en-US" sz="950"/>
              <a:t>Good demo:  </a:t>
            </a:r>
            <a:r>
              <a:rPr lang="en-US">
                <a:hlinkClick r:id="rId4"/>
              </a:rPr>
              <a:t>https://setosa.io/ev/image-kernels/</a:t>
            </a:r>
            <a:endParaRPr lang="en-US" sz="950"/>
          </a:p>
          <a:p>
            <a:endParaRPr lang="en-US"/>
          </a:p>
          <a:p>
            <a:endParaRPr lang="en-US"/>
          </a:p>
        </p:txBody>
      </p:sp>
    </p:spTree>
    <p:extLst>
      <p:ext uri="{BB962C8B-B14F-4D97-AF65-F5344CB8AC3E}">
        <p14:creationId xmlns:p14="http://schemas.microsoft.com/office/powerpoint/2010/main" val="1842743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Kernels can be used for edge detection, image sharpening, different blurring effects, and more.</a:t>
            </a:r>
          </a:p>
          <a:p>
            <a:endParaRPr lang="en-US" sz="950"/>
          </a:p>
          <a:p>
            <a:r>
              <a:rPr lang="en-US" sz="950"/>
              <a:t>You just specify kernel size.  The kernel values are trained like layers.</a:t>
            </a:r>
          </a:p>
          <a:p>
            <a:endParaRPr lang="en-US" sz="950"/>
          </a:p>
          <a:p>
            <a:endParaRPr lang="en-US" sz="950"/>
          </a:p>
          <a:p>
            <a:r>
              <a:rPr lang="en-US" sz="950"/>
              <a:t>IT WOULD BE GREAT TO SHOW EXAMPLES OF THESE EVENTUALLY.</a:t>
            </a:r>
          </a:p>
          <a:p>
            <a:endParaRPr lang="en-US" sz="950"/>
          </a:p>
          <a:p>
            <a:r>
              <a:rPr lang="en-US" sz="950">
                <a:hlinkClick r:id="rId3"/>
              </a:rPr>
              <a:t>https://en.wikipedia.org/wiki/Kernel_(image_processing</a:t>
            </a:r>
            <a:r>
              <a:rPr lang="en-US" sz="950"/>
              <a:t>)</a:t>
            </a:r>
          </a:p>
          <a:p>
            <a:endParaRPr lang="en-US" sz="950"/>
          </a:p>
          <a:p>
            <a:r>
              <a:rPr lang="en-US" sz="950"/>
              <a:t>Good demo:  </a:t>
            </a:r>
            <a:r>
              <a:rPr lang="en-US" sz="950">
                <a:hlinkClick r:id="rId4"/>
              </a:rPr>
              <a:t>https://setosa.io/ev/image-kernels/</a:t>
            </a:r>
            <a:endParaRPr lang="en-US" sz="950"/>
          </a:p>
          <a:p>
            <a:endParaRPr lang="en-US"/>
          </a:p>
          <a:p>
            <a:endParaRPr lang="en-US"/>
          </a:p>
        </p:txBody>
      </p:sp>
    </p:spTree>
    <p:extLst>
      <p:ext uri="{BB962C8B-B14F-4D97-AF65-F5344CB8AC3E}">
        <p14:creationId xmlns:p14="http://schemas.microsoft.com/office/powerpoint/2010/main" val="24495859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pPr indent="-182245" algn="l">
              <a:spcBef>
                <a:spcPts val="200"/>
              </a:spcBef>
              <a:buFont typeface="Arial"/>
              <a:buChar char="•"/>
            </a:pPr>
            <a:endParaRPr lang="en-US" sz="950" b="1"/>
          </a:p>
          <a:p>
            <a:pPr indent="-182245" algn="l">
              <a:spcBef>
                <a:spcPts val="200"/>
              </a:spcBef>
              <a:buFont typeface="Arial"/>
              <a:buChar char="•"/>
            </a:pPr>
            <a:endParaRPr lang="en-US" sz="950"/>
          </a:p>
          <a:p>
            <a:pPr indent="-182245" algn="l">
              <a:spcBef>
                <a:spcPts val="200"/>
              </a:spcBef>
              <a:buFont typeface="Arial"/>
              <a:buChar char="•"/>
            </a:pPr>
            <a:endParaRPr lang="en-US" sz="950" b="1"/>
          </a:p>
          <a:p>
            <a:pPr indent="-182245" algn="l">
              <a:spcBef>
                <a:spcPts val="200"/>
              </a:spcBef>
              <a:buFont typeface="Arial"/>
              <a:buChar char="•"/>
            </a:pPr>
            <a:endParaRPr lang="en-US" sz="950" b="1"/>
          </a:p>
          <a:p>
            <a:endParaRPr lang="en-US"/>
          </a:p>
          <a:p>
            <a:r>
              <a:rPr lang="en-US" sz="950">
                <a:hlinkClick r:id="rId3"/>
              </a:rPr>
              <a:t>https://d2l.ai/chapter_linear-regression/linear-regression.html</a:t>
            </a:r>
            <a:endParaRPr lang="en-US" sz="950"/>
          </a:p>
          <a:p>
            <a:endParaRPr lang="en-US"/>
          </a:p>
          <a:p>
            <a:r>
              <a:rPr lang="en-US" sz="950">
                <a:hlinkClick r:id="rId4"/>
              </a:rPr>
              <a:t>https://d2l.ai/chapter_optimization/index.html</a:t>
            </a:r>
            <a:endParaRPr lang="en-US" sz="950"/>
          </a:p>
          <a:p>
            <a:endParaRPr lang="en-US" sz="950"/>
          </a:p>
          <a:p>
            <a:endParaRPr lang="en-US"/>
          </a:p>
        </p:txBody>
      </p:sp>
    </p:spTree>
    <p:extLst>
      <p:ext uri="{BB962C8B-B14F-4D97-AF65-F5344CB8AC3E}">
        <p14:creationId xmlns:p14="http://schemas.microsoft.com/office/powerpoint/2010/main" val="32683807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82245" algn="l">
              <a:spcBef>
                <a:spcPts val="200"/>
              </a:spcBef>
              <a:buFont typeface="Arial"/>
              <a:buChar char="•"/>
            </a:pPr>
            <a:r>
              <a:rPr lang="en-US" sz="950" b="1" err="1"/>
              <a:t>Downsampling</a:t>
            </a:r>
            <a:r>
              <a:rPr lang="en-US" sz="950" b="1"/>
              <a:t> reduces the amount of computation for the next layer.</a:t>
            </a:r>
            <a:endParaRPr lang="en-US" sz="950"/>
          </a:p>
          <a:p>
            <a:pPr indent="-182245" algn="l">
              <a:spcBef>
                <a:spcPts val="200"/>
              </a:spcBef>
              <a:buFont typeface="Arial"/>
              <a:buChar char="•"/>
            </a:pPr>
            <a:r>
              <a:rPr lang="en-US" sz="950" b="1"/>
              <a:t>Reduces the chance of overfitting.</a:t>
            </a:r>
            <a:endParaRPr lang="en-US" sz="950"/>
          </a:p>
          <a:p>
            <a:pPr indent="-182245" algn="l">
              <a:spcBef>
                <a:spcPts val="200"/>
              </a:spcBef>
              <a:buFont typeface="Arial"/>
              <a:buChar char="•"/>
            </a:pPr>
            <a:r>
              <a:rPr lang="en-US" sz="950" b="1"/>
              <a:t>Like a kernel, can be applied over multiple channels.</a:t>
            </a:r>
            <a:endParaRPr lang="en-US" sz="950"/>
          </a:p>
          <a:p>
            <a:endParaRPr lang="en-US" sz="950"/>
          </a:p>
          <a:p>
            <a:endParaRPr lang="en-US" sz="950"/>
          </a:p>
          <a:p>
            <a:r>
              <a:rPr lang="en-US" sz="950"/>
              <a:t>https://www.d2l.ai/chapter_convolutional-neural-networks/pooling.html</a:t>
            </a:r>
            <a:endParaRPr lang="en-US"/>
          </a:p>
          <a:p>
            <a:endParaRPr lang="en-US" sz="950"/>
          </a:p>
          <a:p>
            <a:endParaRPr lang="en-US"/>
          </a:p>
        </p:txBody>
      </p:sp>
    </p:spTree>
    <p:extLst>
      <p:ext uri="{BB962C8B-B14F-4D97-AF65-F5344CB8AC3E}">
        <p14:creationId xmlns:p14="http://schemas.microsoft.com/office/powerpoint/2010/main" val="25799802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endParaRPr lang="en-US" sz="950"/>
          </a:p>
          <a:p>
            <a:r>
              <a:rPr lang="en-US" sz="950"/>
              <a:t>https://www.d2l.ai/chapter_convolutional-neural-networks/pooling.html</a:t>
            </a:r>
            <a:endParaRPr lang="en-US"/>
          </a:p>
          <a:p>
            <a:endParaRPr lang="en-US" sz="950"/>
          </a:p>
          <a:p>
            <a:endParaRPr lang="en-US"/>
          </a:p>
        </p:txBody>
      </p:sp>
    </p:spTree>
    <p:extLst>
      <p:ext uri="{BB962C8B-B14F-4D97-AF65-F5344CB8AC3E}">
        <p14:creationId xmlns:p14="http://schemas.microsoft.com/office/powerpoint/2010/main" val="35973239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endParaRPr lang="en-US" sz="950"/>
          </a:p>
          <a:p>
            <a:r>
              <a:rPr lang="en-US" sz="950"/>
              <a:t>References:</a:t>
            </a:r>
          </a:p>
          <a:p>
            <a:r>
              <a:rPr lang="en-US" sz="950"/>
              <a:t>https://d2l.ai/chapter_convolutional-neural-networks/lenet.html</a:t>
            </a:r>
          </a:p>
          <a:p>
            <a:endParaRPr lang="en-US" sz="950"/>
          </a:p>
          <a:p>
            <a:endParaRPr lang="en-US"/>
          </a:p>
        </p:txBody>
      </p:sp>
    </p:spTree>
    <p:extLst>
      <p:ext uri="{BB962C8B-B14F-4D97-AF65-F5344CB8AC3E}">
        <p14:creationId xmlns:p14="http://schemas.microsoft.com/office/powerpoint/2010/main" val="30541078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50"/>
          </a:p>
          <a:p>
            <a:r>
              <a:rPr lang="en-US" sz="950" err="1"/>
              <a:t>ReLU</a:t>
            </a:r>
            <a:r>
              <a:rPr lang="en-US" sz="950"/>
              <a:t> avoids vanishing gradient</a:t>
            </a:r>
          </a:p>
          <a:p>
            <a:endParaRPr lang="en-US" sz="950"/>
          </a:p>
          <a:p>
            <a:r>
              <a:rPr lang="en-US" sz="950"/>
              <a:t>It would be good to show an example.</a:t>
            </a:r>
            <a:endParaRPr lang="en-US"/>
          </a:p>
          <a:p>
            <a:endParaRPr lang="en-US" sz="950"/>
          </a:p>
          <a:p>
            <a:r>
              <a:rPr lang="en-US" sz="950"/>
              <a:t>Gaussian error linear unit</a:t>
            </a:r>
          </a:p>
          <a:p>
            <a:endParaRPr lang="en-US" sz="950"/>
          </a:p>
          <a:p>
            <a:r>
              <a:rPr lang="en-US" sz="950"/>
              <a:t>https://d2l.ai/chapter_multilayer-perceptrons/mlp.html</a:t>
            </a:r>
          </a:p>
          <a:p>
            <a:endParaRPr lang="en-US" sz="950"/>
          </a:p>
          <a:p>
            <a:endParaRPr lang="en-US"/>
          </a:p>
        </p:txBody>
      </p:sp>
    </p:spTree>
    <p:extLst>
      <p:ext uri="{BB962C8B-B14F-4D97-AF65-F5344CB8AC3E}">
        <p14:creationId xmlns:p14="http://schemas.microsoft.com/office/powerpoint/2010/main" val="1610194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solidFill>
                  <a:srgbClr val="000000"/>
                </a:solidFill>
              </a:rPr>
              <a:t>The big idea is that the dimensionality is changing.</a:t>
            </a:r>
          </a:p>
          <a:p>
            <a:r>
              <a:rPr lang="en-US" sz="950">
                <a:solidFill>
                  <a:srgbClr val="000000"/>
                </a:solidFill>
              </a:rPr>
              <a:t>Why sigmoids?  ReLU hadn't been invented as a technique.</a:t>
            </a:r>
          </a:p>
          <a:p>
            <a:endParaRPr lang="en-US" sz="950">
              <a:solidFill>
                <a:srgbClr val="000000"/>
              </a:solidFill>
            </a:endParaRPr>
          </a:p>
          <a:p>
            <a:endParaRPr lang="en-US" sz="950">
              <a:solidFill>
                <a:srgbClr val="000000"/>
              </a:solidFill>
            </a:endParaRPr>
          </a:p>
          <a:p>
            <a:r>
              <a:rPr lang="en-US" sz="950">
                <a:solidFill>
                  <a:srgbClr val="000000"/>
                </a:solidFill>
              </a:rPr>
              <a:t>How are architectures chosen?</a:t>
            </a:r>
            <a:endParaRPr lang="en-US" sz="950"/>
          </a:p>
          <a:p>
            <a:r>
              <a:rPr lang="en-US" sz="950"/>
              <a:t>How do we know what works?</a:t>
            </a:r>
          </a:p>
          <a:p>
            <a:r>
              <a:rPr lang="en-US" sz="950"/>
              <a:t>Any rules for layer width?  Layer depth?</a:t>
            </a:r>
          </a:p>
          <a:p>
            <a:pPr algn="l">
              <a:spcAft>
                <a:spcPts val="959"/>
              </a:spcAft>
            </a:pPr>
            <a:endParaRPr lang="en-US" sz="950"/>
          </a:p>
          <a:p>
            <a:pPr algn="l">
              <a:spcAft>
                <a:spcPts val="959"/>
              </a:spcAft>
            </a:pPr>
            <a:r>
              <a:rPr lang="en-US" sz="950"/>
              <a:t>References:</a:t>
            </a:r>
          </a:p>
          <a:p>
            <a:pPr algn="l">
              <a:spcAft>
                <a:spcPts val="959"/>
              </a:spcAft>
            </a:pPr>
            <a:r>
              <a:rPr lang="en-US" sz="950">
                <a:hlinkClick r:id="rId3"/>
              </a:rPr>
              <a:t>https://d2l.ai/chapter_convolutional-neural-networks/lenet.html</a:t>
            </a:r>
            <a:endParaRPr lang="en-US" sz="950"/>
          </a:p>
          <a:p>
            <a:pPr algn="l">
              <a:spcAft>
                <a:spcPts val="959"/>
              </a:spcAft>
            </a:pPr>
            <a:endParaRPr lang="en-US"/>
          </a:p>
          <a:p>
            <a:endParaRPr lang="en-US" sz="950"/>
          </a:p>
        </p:txBody>
      </p:sp>
    </p:spTree>
    <p:extLst>
      <p:ext uri="{BB962C8B-B14F-4D97-AF65-F5344CB8AC3E}">
        <p14:creationId xmlns:p14="http://schemas.microsoft.com/office/powerpoint/2010/main" val="3730280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latin typeface="Calibri"/>
                <a:cs typeface="Calibri"/>
              </a:rPr>
              <a:t>Often for ML packages, the Python is a wrapper for code written in C or Fortran.</a:t>
            </a:r>
          </a:p>
          <a:p>
            <a:r>
              <a:rPr lang="en-US" sz="950">
                <a:solidFill>
                  <a:srgbClr val="000000"/>
                </a:solidFill>
                <a:latin typeface="Calibri"/>
                <a:ea typeface="Open Sans Regular"/>
                <a:cs typeface="Calibri"/>
              </a:rPr>
              <a:t>Python can have good performance if written well.</a:t>
            </a:r>
          </a:p>
          <a:p>
            <a:endParaRPr lang="en-US" sz="950">
              <a:solidFill>
                <a:srgbClr val="000000"/>
              </a:solidFill>
              <a:latin typeface="Calibri"/>
              <a:ea typeface="Open Sans Regular"/>
              <a:cs typeface="Calibri"/>
            </a:endParaRPr>
          </a:p>
          <a:p>
            <a:r>
              <a:rPr lang="en-US" sz="950">
                <a:solidFill>
                  <a:srgbClr val="000000"/>
                </a:solidFill>
                <a:latin typeface="Calibri"/>
                <a:ea typeface="Open Sans Regular"/>
                <a:cs typeface="Calibri"/>
              </a:rPr>
              <a:t>Script:</a:t>
            </a:r>
          </a:p>
          <a:p>
            <a:r>
              <a:rPr lang="en-US" sz="950">
                <a:solidFill>
                  <a:srgbClr val="000000"/>
                </a:solidFill>
                <a:latin typeface="Calibri"/>
                <a:ea typeface="Open Sans Regular"/>
                <a:cs typeface="Calibri"/>
              </a:rPr>
              <a:t>We're going to use Python as the language for our lessons today. At this point, Python is the primary language for data science and machine learning.  Python offers access to state-of-the-art data science and AI packages. Those packages include NumPy, pandas, and scikit learn. Incidentally, NumPy is used for arrays or lists of information. Pandas is used for data frames. Whenever you have data that's in row and column form, pandas is the go to package to handle data organized that way. And scikit-learn is used for machine learning. It has lots of different models for regression, clustering, dimension reduction--all of that stuff. Also, the most commonly used frameworks for neural networks are available in Python. Those include </a:t>
            </a:r>
            <a:r>
              <a:rPr lang="en-US" sz="950" err="1">
                <a:solidFill>
                  <a:srgbClr val="000000"/>
                </a:solidFill>
                <a:latin typeface="Calibri"/>
                <a:ea typeface="Open Sans Regular"/>
                <a:cs typeface="Calibri"/>
              </a:rPr>
              <a:t>PyTorch</a:t>
            </a:r>
            <a:r>
              <a:rPr lang="en-US" sz="950">
                <a:solidFill>
                  <a:srgbClr val="000000"/>
                </a:solidFill>
                <a:latin typeface="Calibri"/>
                <a:ea typeface="Open Sans Regular"/>
                <a:cs typeface="Calibri"/>
              </a:rPr>
              <a:t> and TensorFlow. We'll talk about those a little bit later. Again Python is easy to run.  As you could see in the </a:t>
            </a:r>
            <a:r>
              <a:rPr lang="en-US" sz="950" err="1">
                <a:solidFill>
                  <a:srgbClr val="000000"/>
                </a:solidFill>
                <a:latin typeface="Calibri"/>
                <a:ea typeface="Open Sans Regular"/>
                <a:cs typeface="Calibri"/>
              </a:rPr>
              <a:t>Jupyter</a:t>
            </a:r>
            <a:r>
              <a:rPr lang="en-US" sz="950">
                <a:solidFill>
                  <a:srgbClr val="000000"/>
                </a:solidFill>
                <a:latin typeface="Calibri"/>
                <a:ea typeface="Open Sans Regular"/>
                <a:cs typeface="Calibri"/>
              </a:rPr>
              <a:t> notebook slide, we can run it in interactive environments. For data science and machine learning generally, Python is a reasonable choice for a computer language. Python is reasonably performant, and often it's used as a wrapper.  So if you need something that's really performant, the package will usually be written in C or Fortran, and then Python is sitting on top of that code as a wrapper.</a:t>
            </a:r>
          </a:p>
        </p:txBody>
      </p:sp>
    </p:spTree>
    <p:extLst>
      <p:ext uri="{BB962C8B-B14F-4D97-AF65-F5344CB8AC3E}">
        <p14:creationId xmlns:p14="http://schemas.microsoft.com/office/powerpoint/2010/main" val="41591039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solidFill>
                  <a:srgbClr val="000000"/>
                </a:solidFill>
              </a:rPr>
              <a:t>How are architectures chosen?</a:t>
            </a:r>
            <a:endParaRPr lang="en-US"/>
          </a:p>
          <a:p>
            <a:r>
              <a:rPr lang="en-US" sz="950"/>
              <a:t>How do we know what works?</a:t>
            </a:r>
          </a:p>
          <a:p>
            <a:r>
              <a:rPr lang="en-US" sz="950"/>
              <a:t>Any rules for layer width?  Layer depth?</a:t>
            </a:r>
          </a:p>
          <a:p>
            <a:pPr algn="l">
              <a:spcAft>
                <a:spcPts val="959"/>
              </a:spcAft>
            </a:pPr>
            <a:endParaRPr lang="en-US" sz="950"/>
          </a:p>
          <a:p>
            <a:pPr algn="l">
              <a:spcAft>
                <a:spcPts val="959"/>
              </a:spcAft>
            </a:pPr>
            <a:r>
              <a:rPr lang="en-US" sz="950"/>
              <a:t>References:</a:t>
            </a:r>
          </a:p>
          <a:p>
            <a:pPr algn="l">
              <a:spcAft>
                <a:spcPts val="959"/>
              </a:spcAft>
            </a:pPr>
            <a:r>
              <a:rPr lang="en-US" sz="950">
                <a:hlinkClick r:id="rId3"/>
              </a:rPr>
              <a:t>https://d2l.ai/chapter_convolutional-neural-networks/lenet.html</a:t>
            </a:r>
            <a:endParaRPr lang="en-US" sz="950"/>
          </a:p>
          <a:p>
            <a:pPr algn="l">
              <a:spcAft>
                <a:spcPts val="959"/>
              </a:spcAft>
            </a:pPr>
            <a:endParaRPr lang="en-US"/>
          </a:p>
          <a:p>
            <a:endParaRPr lang="en-US" sz="950"/>
          </a:p>
        </p:txBody>
      </p:sp>
    </p:spTree>
    <p:extLst>
      <p:ext uri="{BB962C8B-B14F-4D97-AF65-F5344CB8AC3E}">
        <p14:creationId xmlns:p14="http://schemas.microsoft.com/office/powerpoint/2010/main" val="290415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hlinkClick r:id="rId3"/>
              </a:rPr>
              <a:t>https://en.wikipedia.org/wiki/Kernel_(image_processing)#Details</a:t>
            </a:r>
            <a:endParaRPr lang="en-US" sz="950"/>
          </a:p>
          <a:p>
            <a:endParaRPr lang="en-US" sz="950"/>
          </a:p>
          <a:p>
            <a:endParaRPr lang="en-US" sz="950"/>
          </a:p>
          <a:p>
            <a:endParaRPr lang="en-US" sz="950"/>
          </a:p>
          <a:p>
            <a:endParaRPr lang="en-US" sz="950"/>
          </a:p>
          <a:p>
            <a:endParaRPr lang="en-US"/>
          </a:p>
        </p:txBody>
      </p:sp>
    </p:spTree>
    <p:extLst>
      <p:ext uri="{BB962C8B-B14F-4D97-AF65-F5344CB8AC3E}">
        <p14:creationId xmlns:p14="http://schemas.microsoft.com/office/powerpoint/2010/main" val="17771961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Models can be expensive to train requiring hours, days, even longer to train.</a:t>
            </a:r>
          </a:p>
          <a:p>
            <a:r>
              <a:rPr lang="en-US" sz="950"/>
              <a:t>If possible, it makes sense to use pretrained models.</a:t>
            </a:r>
          </a:p>
          <a:p>
            <a:r>
              <a:rPr lang="en-US" sz="950"/>
              <a:t>There are a variety of resources.</a:t>
            </a:r>
          </a:p>
          <a:p>
            <a:r>
              <a:rPr lang="en-US" sz="950"/>
              <a:t>We'll be using a model from the ONNX Zoo.</a:t>
            </a:r>
          </a:p>
          <a:p>
            <a:endParaRPr lang="en-US" sz="950"/>
          </a:p>
          <a:p>
            <a:endParaRPr lang="en-US"/>
          </a:p>
        </p:txBody>
      </p:sp>
    </p:spTree>
    <p:extLst>
      <p:ext uri="{BB962C8B-B14F-4D97-AF65-F5344CB8AC3E}">
        <p14:creationId xmlns:p14="http://schemas.microsoft.com/office/powerpoint/2010/main" val="20177040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ONNX isn't the only game in town.</a:t>
            </a:r>
            <a:endParaRPr lang="en-US"/>
          </a:p>
          <a:p>
            <a:endParaRPr lang="en-US" sz="950"/>
          </a:p>
          <a:p>
            <a:endParaRPr lang="en-US" sz="950"/>
          </a:p>
          <a:p>
            <a:endParaRPr lang="en-US"/>
          </a:p>
        </p:txBody>
      </p:sp>
    </p:spTree>
    <p:extLst>
      <p:ext uri="{BB962C8B-B14F-4D97-AF65-F5344CB8AC3E}">
        <p14:creationId xmlns:p14="http://schemas.microsoft.com/office/powerpoint/2010/main" val="8363900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Coco was released by Microsoft (2015)</a:t>
            </a:r>
            <a:endParaRPr lang="en-US"/>
          </a:p>
          <a:p>
            <a:r>
              <a:rPr lang="en-US" sz="950"/>
              <a:t>80 categories</a:t>
            </a:r>
          </a:p>
          <a:p>
            <a:r>
              <a:rPr lang="en-US" sz="950"/>
              <a:t>Used for benchmarking</a:t>
            </a:r>
          </a:p>
          <a:p>
            <a:r>
              <a:rPr lang="en-US" sz="950"/>
              <a:t>You can see the segmenting in this example.</a:t>
            </a:r>
          </a:p>
          <a:p>
            <a:r>
              <a:rPr lang="en-US" sz="950"/>
              <a:t>To train a model, depending on what you want to do, you have to have images with labels, segmented objects, etc.</a:t>
            </a:r>
          </a:p>
          <a:p>
            <a:endParaRPr lang="en-US" sz="950"/>
          </a:p>
          <a:p>
            <a:r>
              <a:rPr lang="en-US" sz="950"/>
              <a:t>Many of the first deep learning models were compared using ImageNet.</a:t>
            </a:r>
          </a:p>
          <a:p>
            <a:r>
              <a:rPr lang="en-US" sz="950"/>
              <a:t>ImageNet pretty much used for classification only.</a:t>
            </a:r>
          </a:p>
          <a:p>
            <a:r>
              <a:rPr lang="en-US" sz="950"/>
              <a:t>You have to have labeled, segmented, etc. Images to do training for specific tasks.</a:t>
            </a:r>
          </a:p>
          <a:p>
            <a:endParaRPr lang="en-US" sz="950"/>
          </a:p>
          <a:p>
            <a:endParaRPr lang="en-US"/>
          </a:p>
        </p:txBody>
      </p:sp>
    </p:spTree>
    <p:extLst>
      <p:ext uri="{BB962C8B-B14F-4D97-AF65-F5344CB8AC3E}">
        <p14:creationId xmlns:p14="http://schemas.microsoft.com/office/powerpoint/2010/main" val="18437875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We're using ONNX.</a:t>
            </a:r>
            <a:endParaRPr lang="en-US"/>
          </a:p>
          <a:p>
            <a:endParaRPr lang="en-US"/>
          </a:p>
          <a:p>
            <a:r>
              <a:rPr lang="en-US" sz="950" err="1"/>
              <a:t>Autodifferentiation</a:t>
            </a:r>
            <a:r>
              <a:rPr lang="en-US" sz="950"/>
              <a:t> track the calculus to adjust node values using the chain rule</a:t>
            </a:r>
          </a:p>
          <a:p>
            <a:endParaRPr lang="en-US" sz="950"/>
          </a:p>
          <a:p>
            <a:r>
              <a:rPr lang="en-US" sz="950"/>
              <a:t>JAX is emerging, too</a:t>
            </a:r>
          </a:p>
          <a:p>
            <a:endParaRPr lang="en-US" sz="950"/>
          </a:p>
          <a:p>
            <a:endParaRPr lang="en-US" sz="950"/>
          </a:p>
          <a:p>
            <a:endParaRPr lang="en-US" sz="950"/>
          </a:p>
          <a:p>
            <a:endParaRPr lang="en-US"/>
          </a:p>
        </p:txBody>
      </p:sp>
    </p:spTree>
    <p:extLst>
      <p:ext uri="{BB962C8B-B14F-4D97-AF65-F5344CB8AC3E}">
        <p14:creationId xmlns:p14="http://schemas.microsoft.com/office/powerpoint/2010/main" val="21991234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25947057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This is the same setup as before.</a:t>
            </a:r>
            <a:endParaRPr lang="en-US"/>
          </a:p>
          <a:p>
            <a:r>
              <a:rPr lang="en-US" sz="950"/>
              <a:t>Now, we're importing NumPy.</a:t>
            </a:r>
          </a:p>
          <a:p>
            <a:r>
              <a:rPr lang="en-US" sz="950"/>
              <a:t>Note that, if notebook open from previous exercises and still in same (virtual) environment, you don't have to rerun the imports or create another Picamera2 instance.</a:t>
            </a:r>
          </a:p>
          <a:p>
            <a:endParaRPr lang="en-US" sz="950"/>
          </a:p>
          <a:p>
            <a:endParaRPr lang="en-US" sz="950"/>
          </a:p>
          <a:p>
            <a:endParaRPr lang="en-US" sz="950"/>
          </a:p>
        </p:txBody>
      </p:sp>
    </p:spTree>
    <p:extLst>
      <p:ext uri="{BB962C8B-B14F-4D97-AF65-F5344CB8AC3E}">
        <p14:creationId xmlns:p14="http://schemas.microsoft.com/office/powerpoint/2010/main" val="2206381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This is the same setup as before.</a:t>
            </a:r>
            <a:endParaRPr lang="en-US"/>
          </a:p>
          <a:p>
            <a:r>
              <a:rPr lang="en-US" sz="950"/>
              <a:t>Now, we're importing NumPy.</a:t>
            </a:r>
          </a:p>
          <a:p>
            <a:r>
              <a:rPr lang="en-US" sz="950"/>
              <a:t>Note that, if notebook open from previous exercises and still in same (virtual) environment, you don't have to rerun the imports or create another Picamera2 instance.</a:t>
            </a:r>
          </a:p>
          <a:p>
            <a:endParaRPr lang="en-US" sz="950"/>
          </a:p>
          <a:p>
            <a:endParaRPr lang="en-US" sz="950"/>
          </a:p>
          <a:p>
            <a:endParaRPr lang="en-US" sz="950"/>
          </a:p>
        </p:txBody>
      </p:sp>
    </p:spTree>
    <p:extLst>
      <p:ext uri="{BB962C8B-B14F-4D97-AF65-F5344CB8AC3E}">
        <p14:creationId xmlns:p14="http://schemas.microsoft.com/office/powerpoint/2010/main" val="38491987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a:t>The exposure time for 24 fps is 1/48 of a second.</a:t>
            </a:r>
          </a:p>
          <a:p>
            <a:r>
              <a:rPr lang="en-US" sz="950"/>
              <a:t>Shutter speed = FPS * 2</a:t>
            </a:r>
          </a:p>
          <a:p>
            <a:r>
              <a:rPr lang="en-US" sz="950"/>
              <a:t>This is due to the shape of the shutter (180 degrees or a half circle) on analog cameras.</a:t>
            </a:r>
          </a:p>
          <a:p>
            <a:r>
              <a:rPr lang="en-US" sz="950"/>
              <a:t>Digital cameras can simulate shutter shapes by the amount of light they collect.</a:t>
            </a:r>
          </a:p>
          <a:p>
            <a:endParaRPr lang="en-US" sz="950"/>
          </a:p>
        </p:txBody>
      </p:sp>
    </p:spTree>
    <p:extLst>
      <p:ext uri="{BB962C8B-B14F-4D97-AF65-F5344CB8AC3E}">
        <p14:creationId xmlns:p14="http://schemas.microsoft.com/office/powerpoint/2010/main" val="455818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03F42E-D4E9-6348-965A-BC98EA3F47AF}"/>
              </a:ext>
            </a:extLst>
          </p:cNvPr>
          <p:cNvSpPr/>
          <p:nvPr userDrawn="1"/>
        </p:nvSpPr>
        <p:spPr>
          <a:xfrm>
            <a:off x="0" y="1"/>
            <a:ext cx="10113963" cy="5688013"/>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pic>
        <p:nvPicPr>
          <p:cNvPr id="40" name="Picture 39">
            <a:extLst>
              <a:ext uri="{FF2B5EF4-FFF2-40B4-BE49-F238E27FC236}">
                <a16:creationId xmlns:a16="http://schemas.microsoft.com/office/drawing/2014/main" id="{1C445199-0DFC-7144-BD25-E090DDB2553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7534275" y="-3"/>
            <a:ext cx="2579688" cy="5688015"/>
          </a:xfrm>
          <a:prstGeom prst="rect">
            <a:avLst/>
          </a:prstGeom>
        </p:spPr>
      </p:pic>
      <p:sp>
        <p:nvSpPr>
          <p:cNvPr id="8" name="Text Placeholder 11"/>
          <p:cNvSpPr>
            <a:spLocks noGrp="1"/>
          </p:cNvSpPr>
          <p:nvPr>
            <p:ph type="body" sz="quarter" idx="11" hasCustomPrompt="1"/>
          </p:nvPr>
        </p:nvSpPr>
        <p:spPr>
          <a:xfrm>
            <a:off x="333374" y="4375473"/>
            <a:ext cx="3810001" cy="280451"/>
          </a:xfrm>
          <a:prstGeom prst="rect">
            <a:avLst/>
          </a:prstGeom>
        </p:spPr>
        <p:txBody>
          <a:bodyPr lIns="0" tIns="0" rIns="0" bIns="0" anchor="ctr">
            <a:noAutofit/>
          </a:bodyPr>
          <a:lstStyle>
            <a:lvl1pPr marL="0" indent="0">
              <a:buNone/>
              <a:defRPr sz="1279" b="1" cap="all" spc="240" baseline="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MONTH XX, 2022</a:t>
            </a:r>
          </a:p>
        </p:txBody>
      </p:sp>
      <p:sp>
        <p:nvSpPr>
          <p:cNvPr id="10" name="Text Placeholder 13"/>
          <p:cNvSpPr>
            <a:spLocks noGrp="1"/>
          </p:cNvSpPr>
          <p:nvPr>
            <p:ph type="body" sz="quarter" idx="12" hasCustomPrompt="1"/>
          </p:nvPr>
        </p:nvSpPr>
        <p:spPr>
          <a:xfrm>
            <a:off x="333373" y="4725708"/>
            <a:ext cx="5410201" cy="417856"/>
          </a:xfrm>
          <a:prstGeom prst="rect">
            <a:avLst/>
          </a:prstGeom>
        </p:spPr>
        <p:txBody>
          <a:bodyPr lIns="0" tIns="0" rIns="0" bIns="0">
            <a:noAutofit/>
          </a:bodyPr>
          <a:lstStyle>
            <a:lvl1pPr marL="0" indent="0">
              <a:lnSpc>
                <a:spcPct val="100000"/>
              </a:lnSpc>
              <a:spcBef>
                <a:spcPts val="0"/>
              </a:spcBef>
              <a:buNone/>
              <a:defRPr sz="1279">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Presenter’s Name</a:t>
            </a:r>
          </a:p>
          <a:p>
            <a:pPr lvl="0"/>
            <a:r>
              <a:rPr lang="en-US"/>
              <a:t>Presenter’s Title</a:t>
            </a:r>
          </a:p>
        </p:txBody>
      </p:sp>
      <p:pic>
        <p:nvPicPr>
          <p:cNvPr id="27" name="Picture 26">
            <a:extLst>
              <a:ext uri="{FF2B5EF4-FFF2-40B4-BE49-F238E27FC236}">
                <a16:creationId xmlns:a16="http://schemas.microsoft.com/office/drawing/2014/main" id="{667B7352-558A-AF45-8D6F-2058EEC251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34275" y="-2"/>
            <a:ext cx="2579688" cy="2579194"/>
          </a:xfrm>
          <a:prstGeom prst="rect">
            <a:avLst/>
          </a:prstGeom>
        </p:spPr>
      </p:pic>
      <p:sp>
        <p:nvSpPr>
          <p:cNvPr id="9" name="TextBox 8">
            <a:extLst>
              <a:ext uri="{FF2B5EF4-FFF2-40B4-BE49-F238E27FC236}">
                <a16:creationId xmlns:a16="http://schemas.microsoft.com/office/drawing/2014/main" id="{3B31BC1E-DB32-794C-9D87-536CEA2493AF}"/>
              </a:ext>
            </a:extLst>
          </p:cNvPr>
          <p:cNvSpPr txBox="1"/>
          <p:nvPr userDrawn="1"/>
        </p:nvSpPr>
        <p:spPr>
          <a:xfrm>
            <a:off x="333374" y="5419261"/>
            <a:ext cx="2722895" cy="110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730857" rtl="0" fontAlgn="auto" latinLnBrk="0" hangingPunct="0">
              <a:lnSpc>
                <a:spcPct val="100000"/>
              </a:lnSpc>
              <a:spcBef>
                <a:spcPts val="0"/>
              </a:spcBef>
              <a:spcAft>
                <a:spcPts val="0"/>
              </a:spcAft>
              <a:buClrTx/>
              <a:buSzTx/>
              <a:buFontTx/>
              <a:buNone/>
              <a:tabLst/>
            </a:pPr>
            <a:r>
              <a:rPr kumimoji="0" lang="en-US" sz="719" b="0" i="0" u="none" strike="noStrike" cap="none" spc="0" normalizeH="0" baseline="0">
                <a:ln>
                  <a:noFill/>
                </a:ln>
                <a:solidFill>
                  <a:schemeClr val="tx2"/>
                </a:solidFill>
                <a:effectLst/>
                <a:uFillTx/>
                <a:latin typeface="Arial" panose="020B0604020202020204" pitchFamily="34" charset="0"/>
                <a:ea typeface="Calibri"/>
                <a:cs typeface="Arial" panose="020B0604020202020204" pitchFamily="34" charset="0"/>
                <a:sym typeface="Calibri"/>
              </a:rPr>
              <a:t>© 2024 Carnegie Mellon University</a:t>
            </a:r>
          </a:p>
        </p:txBody>
      </p:sp>
      <p:cxnSp>
        <p:nvCxnSpPr>
          <p:cNvPr id="11" name="Straight Connector 10">
            <a:extLst>
              <a:ext uri="{FF2B5EF4-FFF2-40B4-BE49-F238E27FC236}">
                <a16:creationId xmlns:a16="http://schemas.microsoft.com/office/drawing/2014/main" id="{AA5B969F-22FD-E442-966E-15ED06BC6FC3}"/>
              </a:ext>
            </a:extLst>
          </p:cNvPr>
          <p:cNvCxnSpPr>
            <a:cxnSpLocks/>
          </p:cNvCxnSpPr>
          <p:nvPr userDrawn="1"/>
        </p:nvCxnSpPr>
        <p:spPr>
          <a:xfrm>
            <a:off x="7534275" y="2579192"/>
            <a:ext cx="2579688" cy="0"/>
          </a:xfrm>
          <a:prstGeom prst="line">
            <a:avLst/>
          </a:prstGeom>
          <a:no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B841FBE9-3557-E91F-2469-94BBF8DEE59D}"/>
              </a:ext>
            </a:extLst>
          </p:cNvPr>
          <p:cNvSpPr txBox="1"/>
          <p:nvPr userDrawn="1"/>
        </p:nvSpPr>
        <p:spPr>
          <a:xfrm>
            <a:off x="4333876" y="5391373"/>
            <a:ext cx="3009900" cy="229530"/>
          </a:xfrm>
          <a:prstGeom prst="rect">
            <a:avLst/>
          </a:prstGeom>
          <a:noFill/>
        </p:spPr>
        <p:txBody>
          <a:bodyPr wrap="square" lIns="0" tIns="0" rIns="0" bIns="0" rtlCol="0">
            <a:noAutofit/>
          </a:bodyPr>
          <a:lstStyle/>
          <a:p>
            <a:r>
              <a:rPr lang="en-US" sz="559">
                <a:solidFill>
                  <a:schemeClr val="tx2"/>
                </a:solidFill>
                <a:latin typeface="Arial" panose="020B0604020202020204" pitchFamily="34" charset="0"/>
                <a:ea typeface="Open Sans" panose="020B0606030504020204" pitchFamily="34" charset="0"/>
                <a:cs typeface="Arial" panose="020B0604020202020204" pitchFamily="34" charset="0"/>
              </a:rPr>
              <a:t>[DISTRIBUTION STATEMENT Please copy and paste the appropriate distribution statement into this space.]</a:t>
            </a:r>
          </a:p>
        </p:txBody>
      </p:sp>
      <p:sp>
        <p:nvSpPr>
          <p:cNvPr id="3" name="Title 2">
            <a:extLst>
              <a:ext uri="{FF2B5EF4-FFF2-40B4-BE49-F238E27FC236}">
                <a16:creationId xmlns:a16="http://schemas.microsoft.com/office/drawing/2014/main" id="{6C217970-AEDF-F2AA-F984-377B8C90377B}"/>
              </a:ext>
            </a:extLst>
          </p:cNvPr>
          <p:cNvSpPr>
            <a:spLocks noGrp="1"/>
          </p:cNvSpPr>
          <p:nvPr>
            <p:ph type="title" hasCustomPrompt="1"/>
          </p:nvPr>
        </p:nvSpPr>
        <p:spPr>
          <a:xfrm>
            <a:off x="333374" y="2340914"/>
            <a:ext cx="7010401" cy="759094"/>
          </a:xfrm>
        </p:spPr>
        <p:txBody>
          <a:bodyPr/>
          <a:lstStyle>
            <a:lvl1pPr>
              <a:defRPr sz="3200">
                <a:solidFill>
                  <a:schemeClr val="bg2"/>
                </a:solidFill>
              </a:defRPr>
            </a:lvl1pPr>
          </a:lstStyle>
          <a:p>
            <a:r>
              <a:rPr lang="en-US"/>
              <a:t>Click to add Title</a:t>
            </a:r>
          </a:p>
        </p:txBody>
      </p:sp>
    </p:spTree>
    <p:extLst>
      <p:ext uri="{BB962C8B-B14F-4D97-AF65-F5344CB8AC3E}">
        <p14:creationId xmlns:p14="http://schemas.microsoft.com/office/powerpoint/2010/main" val="31147461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15D6D4-D294-6447-BFC3-D0B02C033CFE}"/>
              </a:ext>
            </a:extLst>
          </p:cNvPr>
          <p:cNvSpPr/>
          <p:nvPr userDrawn="1"/>
        </p:nvSpPr>
        <p:spPr>
          <a:xfrm>
            <a:off x="-2" y="1"/>
            <a:ext cx="10113964" cy="5688013"/>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a:p>
        </p:txBody>
      </p:sp>
      <p:pic>
        <p:nvPicPr>
          <p:cNvPr id="3" name="Picture 2">
            <a:extLst>
              <a:ext uri="{FF2B5EF4-FFF2-40B4-BE49-F238E27FC236}">
                <a16:creationId xmlns:a16="http://schemas.microsoft.com/office/drawing/2014/main" id="{B05930EE-A9E5-4FA7-7EFD-86CD77BB72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4375" y="1492206"/>
            <a:ext cx="1779589" cy="4195807"/>
          </a:xfrm>
          <a:prstGeom prst="rect">
            <a:avLst/>
          </a:prstGeom>
        </p:spPr>
      </p:pic>
      <p:pic>
        <p:nvPicPr>
          <p:cNvPr id="11" name="Picture 10">
            <a:extLst>
              <a:ext uri="{FF2B5EF4-FFF2-40B4-BE49-F238E27FC236}">
                <a16:creationId xmlns:a16="http://schemas.microsoft.com/office/drawing/2014/main" id="{7A4CBCE5-05FD-A74B-A9F1-D9B210D0179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333977" y="0"/>
            <a:ext cx="1779988" cy="1778000"/>
          </a:xfrm>
          <a:prstGeom prst="rect">
            <a:avLst/>
          </a:prstGeom>
        </p:spPr>
      </p:pic>
      <p:cxnSp>
        <p:nvCxnSpPr>
          <p:cNvPr id="4" name="Straight Connector 3">
            <a:extLst>
              <a:ext uri="{FF2B5EF4-FFF2-40B4-BE49-F238E27FC236}">
                <a16:creationId xmlns:a16="http://schemas.microsoft.com/office/drawing/2014/main" id="{CBD5E882-E45E-FF4A-9977-EE1BACE09C6A}"/>
              </a:ext>
            </a:extLst>
          </p:cNvPr>
          <p:cNvCxnSpPr>
            <a:cxnSpLocks/>
          </p:cNvCxnSpPr>
          <p:nvPr userDrawn="1"/>
        </p:nvCxnSpPr>
        <p:spPr>
          <a:xfrm>
            <a:off x="8333977" y="1778000"/>
            <a:ext cx="1779986" cy="0"/>
          </a:xfrm>
          <a:prstGeom prst="line">
            <a:avLst/>
          </a:prstGeom>
          <a:no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cxnSp>
      <p:sp>
        <p:nvSpPr>
          <p:cNvPr id="7" name="Text Placeholder 6">
            <a:extLst>
              <a:ext uri="{FF2B5EF4-FFF2-40B4-BE49-F238E27FC236}">
                <a16:creationId xmlns:a16="http://schemas.microsoft.com/office/drawing/2014/main" id="{71E4F72E-4EB7-43AD-F16F-C4BE174002DF}"/>
              </a:ext>
            </a:extLst>
          </p:cNvPr>
          <p:cNvSpPr>
            <a:spLocks noGrp="1"/>
          </p:cNvSpPr>
          <p:nvPr>
            <p:ph type="body" sz="quarter" idx="11" hasCustomPrompt="1"/>
          </p:nvPr>
        </p:nvSpPr>
        <p:spPr>
          <a:xfrm>
            <a:off x="338251" y="1301282"/>
            <a:ext cx="7078655" cy="210472"/>
          </a:xfrm>
          <a:prstGeom prst="rect">
            <a:avLst/>
          </a:prstGeom>
        </p:spPr>
        <p:txBody>
          <a:bodyPr lIns="0" tIns="0" rIns="0" bIns="0"/>
          <a:lstStyle>
            <a:lvl1pPr>
              <a:defRPr sz="140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Presentation Title</a:t>
            </a:r>
          </a:p>
        </p:txBody>
      </p:sp>
      <p:sp>
        <p:nvSpPr>
          <p:cNvPr id="2" name="TextBox 1">
            <a:extLst>
              <a:ext uri="{FF2B5EF4-FFF2-40B4-BE49-F238E27FC236}">
                <a16:creationId xmlns:a16="http://schemas.microsoft.com/office/drawing/2014/main" id="{7E651E0A-8D0D-FDB2-5B72-D0A42086F75F}"/>
              </a:ext>
            </a:extLst>
          </p:cNvPr>
          <p:cNvSpPr txBox="1"/>
          <p:nvPr userDrawn="1"/>
        </p:nvSpPr>
        <p:spPr>
          <a:xfrm>
            <a:off x="4333876" y="5391373"/>
            <a:ext cx="3009900" cy="229530"/>
          </a:xfrm>
          <a:prstGeom prst="rect">
            <a:avLst/>
          </a:prstGeom>
          <a:noFill/>
        </p:spPr>
        <p:txBody>
          <a:bodyPr wrap="square" lIns="0" tIns="0" rIns="0" bIns="0" rtlCol="0">
            <a:noAutofit/>
          </a:bodyPr>
          <a:lstStyle/>
          <a:p>
            <a:r>
              <a:rPr lang="en-US" sz="559">
                <a:solidFill>
                  <a:schemeClr val="tx2"/>
                </a:solidFill>
                <a:latin typeface="Arial" panose="020B0604020202020204" pitchFamily="34" charset="0"/>
                <a:ea typeface="Open Sans" panose="020B0606030504020204" pitchFamily="34" charset="0"/>
                <a:cs typeface="Arial" panose="020B0604020202020204" pitchFamily="34" charset="0"/>
              </a:rPr>
              <a:t>[DISTRIBUTION STATEMENT Please copy and paste the appropriate distribution statement into this space.]</a:t>
            </a:r>
          </a:p>
        </p:txBody>
      </p:sp>
      <p:sp>
        <p:nvSpPr>
          <p:cNvPr id="8" name="Title 7">
            <a:extLst>
              <a:ext uri="{FF2B5EF4-FFF2-40B4-BE49-F238E27FC236}">
                <a16:creationId xmlns:a16="http://schemas.microsoft.com/office/drawing/2014/main" id="{7AEDD21A-58D6-A867-BD64-67230A0B7841}"/>
              </a:ext>
            </a:extLst>
          </p:cNvPr>
          <p:cNvSpPr>
            <a:spLocks noGrp="1"/>
          </p:cNvSpPr>
          <p:nvPr>
            <p:ph type="title" hasCustomPrompt="1"/>
          </p:nvPr>
        </p:nvSpPr>
        <p:spPr>
          <a:xfrm>
            <a:off x="333375" y="1525636"/>
            <a:ext cx="7810500" cy="759094"/>
          </a:xfrm>
        </p:spPr>
        <p:txBody>
          <a:bodyPr/>
          <a:lstStyle>
            <a:lvl1pPr>
              <a:defRPr sz="3200"/>
            </a:lvl1pPr>
          </a:lstStyle>
          <a:p>
            <a:r>
              <a:rPr lang="en-US"/>
              <a:t>Click to add Section Title</a:t>
            </a:r>
          </a:p>
        </p:txBody>
      </p:sp>
    </p:spTree>
    <p:extLst>
      <p:ext uri="{BB962C8B-B14F-4D97-AF65-F5344CB8AC3E}">
        <p14:creationId xmlns:p14="http://schemas.microsoft.com/office/powerpoint/2010/main" val="94676319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96FD32-C90F-914B-831C-24BCC0C7A713}"/>
              </a:ext>
            </a:extLst>
          </p:cNvPr>
          <p:cNvSpPr>
            <a:spLocks noGrp="1"/>
          </p:cNvSpPr>
          <p:nvPr>
            <p:ph type="body" sz="quarter" idx="10" hasCustomPrompt="1"/>
          </p:nvPr>
        </p:nvSpPr>
        <p:spPr>
          <a:xfrm>
            <a:off x="333374" y="1275373"/>
            <a:ext cx="8684911" cy="3746406"/>
          </a:xfrm>
          <a:prstGeom prst="rect">
            <a:avLst/>
          </a:prstGeom>
        </p:spPr>
        <p:txBody>
          <a:bodyPr lIns="0" tIns="0" rIns="0" bIns="0"/>
          <a:lstStyle>
            <a:lvl1pPr marL="182714" indent="-182714">
              <a:spcAft>
                <a:spcPts val="959"/>
              </a:spcAft>
              <a:buFont typeface="Arial" panose="020B0604020202020204" pitchFamily="34" charset="0"/>
              <a:buChar char="•"/>
              <a:tabLst/>
              <a:defRPr sz="1900" b="0">
                <a:solidFill>
                  <a:schemeClr val="tx1"/>
                </a:solidFill>
                <a:latin typeface="Arial" panose="020B0604020202020204" pitchFamily="34" charset="0"/>
                <a:cs typeface="Arial" panose="020B0604020202020204" pitchFamily="34" charset="0"/>
              </a:defRPr>
            </a:lvl1pPr>
            <a:lvl2pPr>
              <a:defRPr b="1"/>
            </a:lvl2pPr>
            <a:lvl3pPr>
              <a:defRPr b="1"/>
            </a:lvl3pPr>
            <a:lvl4pPr>
              <a:defRPr b="1"/>
            </a:lvl4pPr>
            <a:lvl5pPr>
              <a:defRPr b="1"/>
            </a:lvl5pPr>
          </a:lstStyle>
          <a:p>
            <a:pPr lvl="0"/>
            <a:r>
              <a:rPr lang="en-US"/>
              <a:t>Color Palette</a:t>
            </a:r>
          </a:p>
        </p:txBody>
      </p:sp>
      <p:sp>
        <p:nvSpPr>
          <p:cNvPr id="2" name="Title 1">
            <a:extLst>
              <a:ext uri="{FF2B5EF4-FFF2-40B4-BE49-F238E27FC236}">
                <a16:creationId xmlns:a16="http://schemas.microsoft.com/office/drawing/2014/main" id="{C1CB2F20-3A30-399B-7268-A5958FCBBD6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088198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19832-495E-4144-B5DB-DFF0F863F89F}"/>
              </a:ext>
            </a:extLst>
          </p:cNvPr>
          <p:cNvSpPr>
            <a:spLocks noGrp="1"/>
          </p:cNvSpPr>
          <p:nvPr>
            <p:ph type="title"/>
          </p:nvPr>
        </p:nvSpPr>
        <p:spPr>
          <a:xfrm>
            <a:off x="333375" y="295603"/>
            <a:ext cx="8610600" cy="754076"/>
          </a:xfrm>
        </p:spPr>
        <p:txBody>
          <a:bodyPr>
            <a:noAutofit/>
          </a:bodyPr>
          <a:lstStyle>
            <a:lvl1pPr>
              <a:defRPr sz="2600"/>
            </a:lvl1pPr>
          </a:lstStyle>
          <a:p>
            <a:r>
              <a:rPr lang="en-US"/>
              <a:t>Click to edit Master title style</a:t>
            </a:r>
          </a:p>
        </p:txBody>
      </p:sp>
      <p:sp>
        <p:nvSpPr>
          <p:cNvPr id="4" name="Text Placeholder 3">
            <a:extLst>
              <a:ext uri="{FF2B5EF4-FFF2-40B4-BE49-F238E27FC236}">
                <a16:creationId xmlns:a16="http://schemas.microsoft.com/office/drawing/2014/main" id="{CB96FD32-C90F-914B-831C-24BCC0C7A713}"/>
              </a:ext>
            </a:extLst>
          </p:cNvPr>
          <p:cNvSpPr>
            <a:spLocks noGrp="1"/>
          </p:cNvSpPr>
          <p:nvPr>
            <p:ph type="body" sz="quarter" idx="10" hasCustomPrompt="1"/>
          </p:nvPr>
        </p:nvSpPr>
        <p:spPr>
          <a:xfrm>
            <a:off x="333375" y="1225692"/>
            <a:ext cx="8610600" cy="3850198"/>
          </a:xfrm>
          <a:prstGeom prst="rect">
            <a:avLst/>
          </a:prstGeom>
        </p:spPr>
        <p:txBody>
          <a:bodyPr lIns="0" tIns="0" rIns="0" bIns="0"/>
          <a:lstStyle>
            <a:lvl1pPr>
              <a:lnSpc>
                <a:spcPct val="130000"/>
              </a:lnSpc>
              <a:defRPr sz="1900" b="1">
                <a:solidFill>
                  <a:schemeClr val="tx2"/>
                </a:solidFill>
                <a:latin typeface="Arial" panose="020B0604020202020204" pitchFamily="34" charset="0"/>
                <a:cs typeface="Arial" panose="020B0604020202020204" pitchFamily="34" charset="0"/>
              </a:defRPr>
            </a:lvl1pPr>
          </a:lstStyle>
          <a:p>
            <a:pPr lvl="0"/>
            <a:r>
              <a:rPr lang="en-US"/>
              <a:t>Click to edit Introductory Text</a:t>
            </a:r>
          </a:p>
        </p:txBody>
      </p:sp>
    </p:spTree>
    <p:extLst>
      <p:ext uri="{BB962C8B-B14F-4D97-AF65-F5344CB8AC3E}">
        <p14:creationId xmlns:p14="http://schemas.microsoft.com/office/powerpoint/2010/main" val="73226296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19832-495E-4144-B5DB-DFF0F863F89F}"/>
              </a:ext>
            </a:extLst>
          </p:cNvPr>
          <p:cNvSpPr>
            <a:spLocks noGrp="1"/>
          </p:cNvSpPr>
          <p:nvPr>
            <p:ph type="title"/>
          </p:nvPr>
        </p:nvSpPr>
        <p:spPr>
          <a:xfrm>
            <a:off x="337132" y="298075"/>
            <a:ext cx="8606843" cy="754076"/>
          </a:xfrm>
        </p:spPr>
        <p:txBody>
          <a:bodyPr>
            <a:noAutofit/>
          </a:bodyPr>
          <a:lstStyle>
            <a:lvl1pPr>
              <a:defRPr sz="2600"/>
            </a:lvl1pPr>
          </a:lstStyle>
          <a:p>
            <a:r>
              <a:rPr lang="en-US"/>
              <a:t>Click to edit Master title style</a:t>
            </a:r>
          </a:p>
        </p:txBody>
      </p:sp>
      <p:sp>
        <p:nvSpPr>
          <p:cNvPr id="4" name="Text Placeholder 3">
            <a:extLst>
              <a:ext uri="{FF2B5EF4-FFF2-40B4-BE49-F238E27FC236}">
                <a16:creationId xmlns:a16="http://schemas.microsoft.com/office/drawing/2014/main" id="{CB96FD32-C90F-914B-831C-24BCC0C7A713}"/>
              </a:ext>
            </a:extLst>
          </p:cNvPr>
          <p:cNvSpPr>
            <a:spLocks noGrp="1"/>
          </p:cNvSpPr>
          <p:nvPr>
            <p:ph type="body" sz="quarter" idx="10"/>
          </p:nvPr>
        </p:nvSpPr>
        <p:spPr>
          <a:xfrm>
            <a:off x="337132" y="1268761"/>
            <a:ext cx="8606844" cy="3827912"/>
          </a:xfrm>
          <a:prstGeom prst="rect">
            <a:avLst/>
          </a:prstGeom>
        </p:spPr>
        <p:txBody>
          <a:bodyPr lIns="0" tIns="0" rIns="0" bIns="0"/>
          <a:lstStyle>
            <a:lvl1pPr>
              <a:lnSpc>
                <a:spcPct val="110000"/>
              </a:lnSpc>
              <a:spcBef>
                <a:spcPts val="300"/>
              </a:spcBef>
              <a:defRPr sz="1918">
                <a:solidFill>
                  <a:schemeClr val="tx1"/>
                </a:solidFill>
                <a:latin typeface="Arial" panose="020B0604020202020204" pitchFamily="34" charset="0"/>
                <a:cs typeface="Arial" panose="020B0604020202020204" pitchFamily="34" charset="0"/>
              </a:defRPr>
            </a:lvl1pPr>
            <a:lvl2pPr marL="176213" indent="-168275">
              <a:lnSpc>
                <a:spcPct val="110000"/>
              </a:lnSpc>
              <a:spcBef>
                <a:spcPts val="300"/>
              </a:spcBef>
              <a:tabLst/>
              <a:defRPr sz="1918">
                <a:solidFill>
                  <a:schemeClr val="tx1"/>
                </a:solidFill>
                <a:latin typeface="Arial" panose="020B0604020202020204" pitchFamily="34" charset="0"/>
                <a:cs typeface="Arial" panose="020B0604020202020204" pitchFamily="34" charset="0"/>
              </a:defRPr>
            </a:lvl2pPr>
            <a:lvl3pPr marL="344488" indent="-136525">
              <a:lnSpc>
                <a:spcPct val="110000"/>
              </a:lnSpc>
              <a:spcBef>
                <a:spcPts val="300"/>
              </a:spcBef>
              <a:tabLst/>
              <a:defRPr sz="1705">
                <a:solidFill>
                  <a:schemeClr val="tx1"/>
                </a:solidFill>
                <a:latin typeface="Arial" panose="020B0604020202020204" pitchFamily="34" charset="0"/>
                <a:cs typeface="Arial" panose="020B0604020202020204" pitchFamily="34" charset="0"/>
              </a:defRPr>
            </a:lvl3pPr>
            <a:lvl4pPr marL="514350" indent="-138113">
              <a:lnSpc>
                <a:spcPct val="110000"/>
              </a:lnSpc>
              <a:spcBef>
                <a:spcPts val="300"/>
              </a:spcBef>
              <a:tabLst/>
              <a:defRPr sz="1705">
                <a:solidFill>
                  <a:schemeClr val="tx1"/>
                </a:solidFill>
                <a:latin typeface="Arial" panose="020B0604020202020204" pitchFamily="34" charset="0"/>
                <a:cs typeface="Arial" panose="020B0604020202020204" pitchFamily="34" charset="0"/>
              </a:defRPr>
            </a:lvl4pPr>
            <a:lvl5pPr marL="690563" indent="-136525">
              <a:lnSpc>
                <a:spcPct val="110000"/>
              </a:lnSpc>
              <a:spcBef>
                <a:spcPts val="300"/>
              </a:spcBef>
              <a:tabLst/>
              <a:defRPr sz="1705">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647288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E69A-ED06-E144-88DC-B744A75C42FF}"/>
              </a:ext>
            </a:extLst>
          </p:cNvPr>
          <p:cNvSpPr>
            <a:spLocks noGrp="1"/>
          </p:cNvSpPr>
          <p:nvPr>
            <p:ph type="title"/>
          </p:nvPr>
        </p:nvSpPr>
        <p:spPr>
          <a:xfrm>
            <a:off x="333375" y="298435"/>
            <a:ext cx="8610600" cy="754076"/>
          </a:xfrm>
        </p:spPr>
        <p:txBody>
          <a:bodyPr>
            <a:noAutofit/>
          </a:bodyPr>
          <a:lstStyle>
            <a:lvl1pPr>
              <a:defRPr sz="2600">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3">
            <a:extLst>
              <a:ext uri="{FF2B5EF4-FFF2-40B4-BE49-F238E27FC236}">
                <a16:creationId xmlns:a16="http://schemas.microsoft.com/office/drawing/2014/main" id="{4EB7D375-D19B-777D-5CBB-AB16FCBF1045}"/>
              </a:ext>
            </a:extLst>
          </p:cNvPr>
          <p:cNvSpPr>
            <a:spLocks noGrp="1"/>
          </p:cNvSpPr>
          <p:nvPr>
            <p:ph type="body" sz="quarter" idx="10"/>
          </p:nvPr>
        </p:nvSpPr>
        <p:spPr>
          <a:xfrm>
            <a:off x="337132" y="1268761"/>
            <a:ext cx="4606343" cy="3827912"/>
          </a:xfrm>
          <a:prstGeom prst="rect">
            <a:avLst/>
          </a:prstGeom>
        </p:spPr>
        <p:txBody>
          <a:bodyPr lIns="0" tIns="0" rIns="0" bIns="0"/>
          <a:lstStyle>
            <a:lvl1pPr>
              <a:lnSpc>
                <a:spcPct val="110000"/>
              </a:lnSpc>
              <a:spcBef>
                <a:spcPts val="300"/>
              </a:spcBef>
              <a:defRPr sz="1900">
                <a:solidFill>
                  <a:schemeClr val="tx1"/>
                </a:solidFill>
                <a:latin typeface="Arial" panose="020B0604020202020204" pitchFamily="34" charset="0"/>
                <a:cs typeface="Arial" panose="020B0604020202020204" pitchFamily="34" charset="0"/>
              </a:defRPr>
            </a:lvl1pPr>
            <a:lvl2pPr marL="176213" indent="-168275">
              <a:lnSpc>
                <a:spcPct val="110000"/>
              </a:lnSpc>
              <a:spcBef>
                <a:spcPts val="300"/>
              </a:spcBef>
              <a:tabLst/>
              <a:defRPr sz="1900">
                <a:solidFill>
                  <a:schemeClr val="tx1"/>
                </a:solidFill>
                <a:latin typeface="Arial" panose="020B0604020202020204" pitchFamily="34" charset="0"/>
                <a:cs typeface="Arial" panose="020B0604020202020204" pitchFamily="34" charset="0"/>
              </a:defRPr>
            </a:lvl2pPr>
            <a:lvl3pPr marL="344488" indent="-136525">
              <a:lnSpc>
                <a:spcPct val="110000"/>
              </a:lnSpc>
              <a:spcBef>
                <a:spcPts val="300"/>
              </a:spcBef>
              <a:tabLst/>
              <a:defRPr sz="1700">
                <a:solidFill>
                  <a:schemeClr val="tx1"/>
                </a:solidFill>
                <a:latin typeface="Arial" panose="020B0604020202020204" pitchFamily="34" charset="0"/>
                <a:cs typeface="Arial" panose="020B0604020202020204" pitchFamily="34" charset="0"/>
              </a:defRPr>
            </a:lvl3pPr>
            <a:lvl4pPr marL="514350" indent="-138113">
              <a:lnSpc>
                <a:spcPct val="110000"/>
              </a:lnSpc>
              <a:spcBef>
                <a:spcPts val="300"/>
              </a:spcBef>
              <a:tabLst/>
              <a:defRPr sz="1700">
                <a:solidFill>
                  <a:schemeClr val="tx1"/>
                </a:solidFill>
                <a:latin typeface="Arial" panose="020B0604020202020204" pitchFamily="34" charset="0"/>
                <a:cs typeface="Arial" panose="020B0604020202020204" pitchFamily="34" charset="0"/>
              </a:defRPr>
            </a:lvl4pPr>
            <a:lvl5pPr marL="690563" indent="-136525">
              <a:lnSpc>
                <a:spcPct val="110000"/>
              </a:lnSpc>
              <a:spcBef>
                <a:spcPts val="300"/>
              </a:spcBef>
              <a:tabLst/>
              <a:defRPr sz="17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4C2918F9-9F99-DBA3-5178-2F5B433A50F1}"/>
              </a:ext>
            </a:extLst>
          </p:cNvPr>
          <p:cNvSpPr>
            <a:spLocks noGrp="1"/>
          </p:cNvSpPr>
          <p:nvPr>
            <p:ph type="body" sz="quarter" idx="11"/>
          </p:nvPr>
        </p:nvSpPr>
        <p:spPr>
          <a:xfrm>
            <a:off x="5137732" y="1268761"/>
            <a:ext cx="4606343" cy="3827912"/>
          </a:xfrm>
          <a:prstGeom prst="rect">
            <a:avLst/>
          </a:prstGeom>
        </p:spPr>
        <p:txBody>
          <a:bodyPr lIns="0" tIns="0" rIns="0" bIns="0"/>
          <a:lstStyle>
            <a:lvl1pPr>
              <a:lnSpc>
                <a:spcPct val="110000"/>
              </a:lnSpc>
              <a:spcBef>
                <a:spcPts val="300"/>
              </a:spcBef>
              <a:defRPr sz="1900">
                <a:solidFill>
                  <a:schemeClr val="tx1"/>
                </a:solidFill>
                <a:latin typeface="Arial" panose="020B0604020202020204" pitchFamily="34" charset="0"/>
                <a:cs typeface="Arial" panose="020B0604020202020204" pitchFamily="34" charset="0"/>
              </a:defRPr>
            </a:lvl1pPr>
            <a:lvl2pPr marL="176213" indent="-168275">
              <a:lnSpc>
                <a:spcPct val="110000"/>
              </a:lnSpc>
              <a:spcBef>
                <a:spcPts val="300"/>
              </a:spcBef>
              <a:tabLst/>
              <a:defRPr sz="1900">
                <a:solidFill>
                  <a:schemeClr val="tx1"/>
                </a:solidFill>
                <a:latin typeface="Arial" panose="020B0604020202020204" pitchFamily="34" charset="0"/>
                <a:cs typeface="Arial" panose="020B0604020202020204" pitchFamily="34" charset="0"/>
              </a:defRPr>
            </a:lvl2pPr>
            <a:lvl3pPr marL="344488" indent="-136525">
              <a:lnSpc>
                <a:spcPct val="110000"/>
              </a:lnSpc>
              <a:spcBef>
                <a:spcPts val="300"/>
              </a:spcBef>
              <a:tabLst/>
              <a:defRPr sz="1700">
                <a:solidFill>
                  <a:schemeClr val="tx1"/>
                </a:solidFill>
                <a:latin typeface="Arial" panose="020B0604020202020204" pitchFamily="34" charset="0"/>
                <a:cs typeface="Arial" panose="020B0604020202020204" pitchFamily="34" charset="0"/>
              </a:defRPr>
            </a:lvl3pPr>
            <a:lvl4pPr marL="514350" indent="-138113">
              <a:lnSpc>
                <a:spcPct val="110000"/>
              </a:lnSpc>
              <a:spcBef>
                <a:spcPts val="300"/>
              </a:spcBef>
              <a:tabLst/>
              <a:defRPr sz="1700">
                <a:solidFill>
                  <a:schemeClr val="tx1"/>
                </a:solidFill>
                <a:latin typeface="Arial" panose="020B0604020202020204" pitchFamily="34" charset="0"/>
                <a:cs typeface="Arial" panose="020B0604020202020204" pitchFamily="34" charset="0"/>
              </a:defRPr>
            </a:lvl4pPr>
            <a:lvl5pPr marL="690563" indent="-136525">
              <a:lnSpc>
                <a:spcPct val="110000"/>
              </a:lnSpc>
              <a:spcBef>
                <a:spcPts val="300"/>
              </a:spcBef>
              <a:tabLst/>
              <a:defRPr sz="17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0772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E69A-ED06-E144-88DC-B744A75C42FF}"/>
              </a:ext>
            </a:extLst>
          </p:cNvPr>
          <p:cNvSpPr>
            <a:spLocks noGrp="1"/>
          </p:cNvSpPr>
          <p:nvPr>
            <p:ph type="title"/>
          </p:nvPr>
        </p:nvSpPr>
        <p:spPr>
          <a:xfrm>
            <a:off x="333375" y="298311"/>
            <a:ext cx="8610600" cy="828128"/>
          </a:xfrm>
        </p:spPr>
        <p:txBody>
          <a:bodyPr>
            <a:noAutofit/>
          </a:bodyPr>
          <a:lstStyle/>
          <a:p>
            <a:r>
              <a:rPr lang="en-US"/>
              <a:t>Click to edit Master title style</a:t>
            </a:r>
          </a:p>
        </p:txBody>
      </p:sp>
      <p:sp>
        <p:nvSpPr>
          <p:cNvPr id="3" name="Text Placeholder 3">
            <a:extLst>
              <a:ext uri="{FF2B5EF4-FFF2-40B4-BE49-F238E27FC236}">
                <a16:creationId xmlns:a16="http://schemas.microsoft.com/office/drawing/2014/main" id="{B96BEECB-2BD3-C940-8C75-8245923C9289}"/>
              </a:ext>
            </a:extLst>
          </p:cNvPr>
          <p:cNvSpPr>
            <a:spLocks noGrp="1"/>
          </p:cNvSpPr>
          <p:nvPr>
            <p:ph type="body" sz="quarter" idx="10"/>
          </p:nvPr>
        </p:nvSpPr>
        <p:spPr>
          <a:xfrm>
            <a:off x="333374" y="1277049"/>
            <a:ext cx="3009901" cy="3820484"/>
          </a:xfrm>
          <a:prstGeom prst="rect">
            <a:avLst/>
          </a:prstGeom>
        </p:spPr>
        <p:txBody>
          <a:bodyPr lIns="0" tIns="0" rIns="0" bIns="0"/>
          <a:lstStyle>
            <a:lvl1pPr>
              <a:lnSpc>
                <a:spcPct val="110000"/>
              </a:lnSpc>
              <a:spcBef>
                <a:spcPts val="300"/>
              </a:spcBef>
              <a:defRPr sz="1700">
                <a:solidFill>
                  <a:schemeClr val="tx1"/>
                </a:solidFill>
                <a:latin typeface="Arial" panose="020B0604020202020204" pitchFamily="34" charset="0"/>
                <a:cs typeface="Arial" panose="020B0604020202020204" pitchFamily="34" charset="0"/>
              </a:defRPr>
            </a:lvl1pPr>
            <a:lvl2pPr marL="119063" indent="-111125">
              <a:lnSpc>
                <a:spcPct val="110000"/>
              </a:lnSpc>
              <a:spcBef>
                <a:spcPts val="300"/>
              </a:spcBef>
              <a:tabLst/>
              <a:defRPr sz="1700">
                <a:solidFill>
                  <a:schemeClr val="tx1"/>
                </a:solidFill>
                <a:latin typeface="Arial" panose="020B0604020202020204" pitchFamily="34" charset="0"/>
                <a:cs typeface="Arial" panose="020B0604020202020204" pitchFamily="34" charset="0"/>
              </a:defRPr>
            </a:lvl2pPr>
            <a:lvl3pPr>
              <a:lnSpc>
                <a:spcPct val="110000"/>
              </a:lnSpc>
              <a:spcBef>
                <a:spcPts val="300"/>
              </a:spcBef>
              <a:defRPr sz="1500">
                <a:solidFill>
                  <a:schemeClr val="tx1"/>
                </a:solidFill>
                <a:latin typeface="Arial" panose="020B0604020202020204" pitchFamily="34" charset="0"/>
                <a:cs typeface="Arial" panose="020B0604020202020204" pitchFamily="34" charset="0"/>
              </a:defRPr>
            </a:lvl3pPr>
            <a:lvl4pPr>
              <a:lnSpc>
                <a:spcPct val="110000"/>
              </a:lnSpc>
              <a:spcBef>
                <a:spcPts val="300"/>
              </a:spcBef>
              <a:defRPr sz="1500">
                <a:solidFill>
                  <a:schemeClr val="tx1"/>
                </a:solidFill>
                <a:latin typeface="Arial" panose="020B0604020202020204" pitchFamily="34" charset="0"/>
                <a:cs typeface="Arial" panose="020B0604020202020204" pitchFamily="34" charset="0"/>
              </a:defRPr>
            </a:lvl4pPr>
            <a:lvl5pPr marL="577850" indent="-122238">
              <a:lnSpc>
                <a:spcPct val="110000"/>
              </a:lnSpc>
              <a:spcBef>
                <a:spcPts val="300"/>
              </a:spcBef>
              <a:tabLst/>
              <a:defRPr sz="15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5AB8F7-C9D4-FD4C-8E4B-AFA68C71ED02}"/>
              </a:ext>
            </a:extLst>
          </p:cNvPr>
          <p:cNvSpPr>
            <a:spLocks noGrp="1"/>
          </p:cNvSpPr>
          <p:nvPr>
            <p:ph type="body" sz="quarter" idx="11"/>
          </p:nvPr>
        </p:nvSpPr>
        <p:spPr>
          <a:xfrm>
            <a:off x="3533775" y="1277048"/>
            <a:ext cx="3009900" cy="3820486"/>
          </a:xfrm>
          <a:prstGeom prst="rect">
            <a:avLst/>
          </a:prstGeom>
        </p:spPr>
        <p:txBody>
          <a:bodyPr lIns="0" tIns="0" rIns="0" bIns="0"/>
          <a:lstStyle>
            <a:lvl1pPr>
              <a:lnSpc>
                <a:spcPct val="110000"/>
              </a:lnSpc>
              <a:spcBef>
                <a:spcPts val="300"/>
              </a:spcBef>
              <a:defRPr sz="1700">
                <a:solidFill>
                  <a:schemeClr val="tx1"/>
                </a:solidFill>
                <a:latin typeface="Arial" panose="020B0604020202020204" pitchFamily="34" charset="0"/>
                <a:cs typeface="Arial" panose="020B0604020202020204" pitchFamily="34" charset="0"/>
              </a:defRPr>
            </a:lvl1pPr>
            <a:lvl2pPr>
              <a:lnSpc>
                <a:spcPct val="110000"/>
              </a:lnSpc>
              <a:spcBef>
                <a:spcPts val="300"/>
              </a:spcBef>
              <a:defRPr sz="1700">
                <a:solidFill>
                  <a:schemeClr val="tx1"/>
                </a:solidFill>
                <a:latin typeface="Arial" panose="020B0604020202020204" pitchFamily="34" charset="0"/>
                <a:cs typeface="Arial" panose="020B0604020202020204" pitchFamily="34" charset="0"/>
              </a:defRPr>
            </a:lvl2pPr>
            <a:lvl3pPr>
              <a:lnSpc>
                <a:spcPct val="110000"/>
              </a:lnSpc>
              <a:spcBef>
                <a:spcPts val="300"/>
              </a:spcBef>
              <a:defRPr sz="1500">
                <a:solidFill>
                  <a:schemeClr val="tx1"/>
                </a:solidFill>
                <a:latin typeface="Arial" panose="020B0604020202020204" pitchFamily="34" charset="0"/>
                <a:cs typeface="Arial" panose="020B0604020202020204" pitchFamily="34" charset="0"/>
              </a:defRPr>
            </a:lvl3pPr>
            <a:lvl4pPr>
              <a:lnSpc>
                <a:spcPct val="110000"/>
              </a:lnSpc>
              <a:spcBef>
                <a:spcPts val="300"/>
              </a:spcBef>
              <a:defRPr sz="1500">
                <a:solidFill>
                  <a:schemeClr val="tx1"/>
                </a:solidFill>
                <a:latin typeface="Arial" panose="020B0604020202020204" pitchFamily="34" charset="0"/>
                <a:cs typeface="Arial" panose="020B0604020202020204" pitchFamily="34" charset="0"/>
              </a:defRPr>
            </a:lvl4pPr>
            <a:lvl5pPr>
              <a:lnSpc>
                <a:spcPct val="110000"/>
              </a:lnSpc>
              <a:spcBef>
                <a:spcPts val="300"/>
              </a:spcBef>
              <a:defRPr sz="15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D64D21B-C894-BD4A-9CB1-C448B773D23E}"/>
              </a:ext>
            </a:extLst>
          </p:cNvPr>
          <p:cNvSpPr>
            <a:spLocks noGrp="1"/>
          </p:cNvSpPr>
          <p:nvPr>
            <p:ph type="body" sz="quarter" idx="12"/>
          </p:nvPr>
        </p:nvSpPr>
        <p:spPr>
          <a:xfrm>
            <a:off x="6734176" y="1277048"/>
            <a:ext cx="3009900" cy="3820486"/>
          </a:xfrm>
          <a:prstGeom prst="rect">
            <a:avLst/>
          </a:prstGeom>
        </p:spPr>
        <p:txBody>
          <a:bodyPr lIns="0" tIns="0" rIns="0" bIns="0"/>
          <a:lstStyle>
            <a:lvl1pPr>
              <a:lnSpc>
                <a:spcPct val="110000"/>
              </a:lnSpc>
              <a:spcBef>
                <a:spcPts val="300"/>
              </a:spcBef>
              <a:defRPr sz="1700">
                <a:solidFill>
                  <a:schemeClr val="tx1"/>
                </a:solidFill>
                <a:latin typeface="Arial" panose="020B0604020202020204" pitchFamily="34" charset="0"/>
                <a:cs typeface="Arial" panose="020B0604020202020204" pitchFamily="34" charset="0"/>
              </a:defRPr>
            </a:lvl1pPr>
            <a:lvl2pPr>
              <a:lnSpc>
                <a:spcPct val="110000"/>
              </a:lnSpc>
              <a:spcBef>
                <a:spcPts val="300"/>
              </a:spcBef>
              <a:defRPr sz="1700">
                <a:solidFill>
                  <a:schemeClr val="tx1"/>
                </a:solidFill>
                <a:latin typeface="Arial" panose="020B0604020202020204" pitchFamily="34" charset="0"/>
                <a:cs typeface="Arial" panose="020B0604020202020204" pitchFamily="34" charset="0"/>
              </a:defRPr>
            </a:lvl2pPr>
            <a:lvl3pPr>
              <a:lnSpc>
                <a:spcPct val="110000"/>
              </a:lnSpc>
              <a:spcBef>
                <a:spcPts val="300"/>
              </a:spcBef>
              <a:defRPr sz="1500">
                <a:solidFill>
                  <a:schemeClr val="tx1"/>
                </a:solidFill>
                <a:latin typeface="Arial" panose="020B0604020202020204" pitchFamily="34" charset="0"/>
                <a:cs typeface="Arial" panose="020B0604020202020204" pitchFamily="34" charset="0"/>
              </a:defRPr>
            </a:lvl3pPr>
            <a:lvl4pPr>
              <a:lnSpc>
                <a:spcPct val="110000"/>
              </a:lnSpc>
              <a:spcBef>
                <a:spcPts val="300"/>
              </a:spcBef>
              <a:defRPr sz="1500">
                <a:solidFill>
                  <a:schemeClr val="tx1"/>
                </a:solidFill>
                <a:latin typeface="Arial" panose="020B0604020202020204" pitchFamily="34" charset="0"/>
                <a:cs typeface="Arial" panose="020B0604020202020204" pitchFamily="34" charset="0"/>
              </a:defRPr>
            </a:lvl4pPr>
            <a:lvl5pPr>
              <a:lnSpc>
                <a:spcPct val="110000"/>
              </a:lnSpc>
              <a:spcBef>
                <a:spcPts val="300"/>
              </a:spcBef>
              <a:defRPr sz="15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3239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E69A-ED06-E144-88DC-B744A75C42FF}"/>
              </a:ext>
            </a:extLst>
          </p:cNvPr>
          <p:cNvSpPr>
            <a:spLocks noGrp="1"/>
          </p:cNvSpPr>
          <p:nvPr>
            <p:ph type="title"/>
          </p:nvPr>
        </p:nvSpPr>
        <p:spPr>
          <a:xfrm>
            <a:off x="333375" y="293580"/>
            <a:ext cx="8684910" cy="832860"/>
          </a:xfrm>
        </p:spPr>
        <p:txBody>
          <a:bodyPr>
            <a:noAutofit/>
          </a:bodyPr>
          <a:lstStyle/>
          <a:p>
            <a:r>
              <a:rPr lang="en-US"/>
              <a:t>Click to edit Master title style</a:t>
            </a:r>
          </a:p>
        </p:txBody>
      </p:sp>
      <p:sp>
        <p:nvSpPr>
          <p:cNvPr id="3" name="Text Placeholder 3">
            <a:extLst>
              <a:ext uri="{FF2B5EF4-FFF2-40B4-BE49-F238E27FC236}">
                <a16:creationId xmlns:a16="http://schemas.microsoft.com/office/drawing/2014/main" id="{B96BEECB-2BD3-C940-8C75-8245923C9289}"/>
              </a:ext>
            </a:extLst>
          </p:cNvPr>
          <p:cNvSpPr>
            <a:spLocks noGrp="1"/>
          </p:cNvSpPr>
          <p:nvPr>
            <p:ph type="body" sz="quarter" idx="10"/>
          </p:nvPr>
        </p:nvSpPr>
        <p:spPr>
          <a:xfrm>
            <a:off x="333374" y="1282868"/>
            <a:ext cx="2209801" cy="3803844"/>
          </a:xfrm>
          <a:prstGeom prst="rect">
            <a:avLst/>
          </a:prstGeom>
        </p:spPr>
        <p:txBody>
          <a:bodyPr lIns="0" tIns="0" rIns="0" bIns="0"/>
          <a:lstStyle>
            <a:lvl1pPr>
              <a:lnSpc>
                <a:spcPct val="110000"/>
              </a:lnSpc>
              <a:spcBef>
                <a:spcPts val="300"/>
              </a:spcBef>
              <a:defRPr sz="1500">
                <a:solidFill>
                  <a:schemeClr val="tx1"/>
                </a:solidFill>
                <a:latin typeface="Arial" panose="020B0604020202020204" pitchFamily="34" charset="0"/>
                <a:cs typeface="Arial" panose="020B0604020202020204" pitchFamily="34" charset="0"/>
              </a:defRPr>
            </a:lvl1pPr>
            <a:lvl2pPr>
              <a:lnSpc>
                <a:spcPct val="110000"/>
              </a:lnSpc>
              <a:spcBef>
                <a:spcPts val="300"/>
              </a:spcBef>
              <a:defRPr sz="1500">
                <a:solidFill>
                  <a:schemeClr val="tx1"/>
                </a:solidFill>
                <a:latin typeface="Arial" panose="020B0604020202020204" pitchFamily="34" charset="0"/>
                <a:cs typeface="Arial" panose="020B0604020202020204" pitchFamily="34" charset="0"/>
              </a:defRPr>
            </a:lvl2pPr>
            <a:lvl3pPr>
              <a:lnSpc>
                <a:spcPct val="110000"/>
              </a:lnSpc>
              <a:spcBef>
                <a:spcPts val="300"/>
              </a:spcBef>
              <a:defRPr sz="1300">
                <a:solidFill>
                  <a:schemeClr val="tx1"/>
                </a:solidFill>
                <a:latin typeface="Arial" panose="020B0604020202020204" pitchFamily="34" charset="0"/>
                <a:cs typeface="Arial" panose="020B0604020202020204" pitchFamily="34" charset="0"/>
              </a:defRPr>
            </a:lvl3pPr>
            <a:lvl4pPr>
              <a:lnSpc>
                <a:spcPct val="110000"/>
              </a:lnSpc>
              <a:spcBef>
                <a:spcPts val="300"/>
              </a:spcBef>
              <a:defRPr sz="1300">
                <a:solidFill>
                  <a:schemeClr val="tx1"/>
                </a:solidFill>
                <a:latin typeface="Arial" panose="020B0604020202020204" pitchFamily="34" charset="0"/>
                <a:cs typeface="Arial" panose="020B0604020202020204" pitchFamily="34" charset="0"/>
              </a:defRPr>
            </a:lvl4pPr>
            <a:lvl5pPr>
              <a:lnSpc>
                <a:spcPct val="110000"/>
              </a:lnSpc>
              <a:spcBef>
                <a:spcPts val="300"/>
              </a:spcBef>
              <a:defRPr sz="13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A12D80E-E799-5C45-997A-8E037D548092}"/>
              </a:ext>
            </a:extLst>
          </p:cNvPr>
          <p:cNvSpPr>
            <a:spLocks noGrp="1"/>
          </p:cNvSpPr>
          <p:nvPr>
            <p:ph type="body" sz="quarter" idx="11"/>
          </p:nvPr>
        </p:nvSpPr>
        <p:spPr>
          <a:xfrm>
            <a:off x="2733675" y="1282868"/>
            <a:ext cx="2209800" cy="3803845"/>
          </a:xfrm>
          <a:prstGeom prst="rect">
            <a:avLst/>
          </a:prstGeom>
        </p:spPr>
        <p:txBody>
          <a:bodyPr lIns="0" tIns="0" rIns="0" bIns="0"/>
          <a:lstStyle>
            <a:lvl1pPr>
              <a:lnSpc>
                <a:spcPct val="110000"/>
              </a:lnSpc>
              <a:spcBef>
                <a:spcPts val="300"/>
              </a:spcBef>
              <a:defRPr sz="1500">
                <a:solidFill>
                  <a:schemeClr val="tx1"/>
                </a:solidFill>
                <a:latin typeface="Arial" panose="020B0604020202020204" pitchFamily="34" charset="0"/>
                <a:cs typeface="Arial" panose="020B0604020202020204" pitchFamily="34" charset="0"/>
              </a:defRPr>
            </a:lvl1pPr>
            <a:lvl2pPr>
              <a:lnSpc>
                <a:spcPct val="110000"/>
              </a:lnSpc>
              <a:spcBef>
                <a:spcPts val="300"/>
              </a:spcBef>
              <a:defRPr sz="1500">
                <a:solidFill>
                  <a:schemeClr val="tx1"/>
                </a:solidFill>
                <a:latin typeface="Arial" panose="020B0604020202020204" pitchFamily="34" charset="0"/>
                <a:cs typeface="Arial" panose="020B0604020202020204" pitchFamily="34" charset="0"/>
              </a:defRPr>
            </a:lvl2pPr>
            <a:lvl3pPr>
              <a:lnSpc>
                <a:spcPct val="110000"/>
              </a:lnSpc>
              <a:spcBef>
                <a:spcPts val="300"/>
              </a:spcBef>
              <a:defRPr sz="1300">
                <a:solidFill>
                  <a:schemeClr val="tx1"/>
                </a:solidFill>
                <a:latin typeface="Arial" panose="020B0604020202020204" pitchFamily="34" charset="0"/>
                <a:cs typeface="Arial" panose="020B0604020202020204" pitchFamily="34" charset="0"/>
              </a:defRPr>
            </a:lvl3pPr>
            <a:lvl4pPr>
              <a:lnSpc>
                <a:spcPct val="110000"/>
              </a:lnSpc>
              <a:spcBef>
                <a:spcPts val="300"/>
              </a:spcBef>
              <a:defRPr sz="1300">
                <a:solidFill>
                  <a:schemeClr val="tx1"/>
                </a:solidFill>
                <a:latin typeface="Arial" panose="020B0604020202020204" pitchFamily="34" charset="0"/>
                <a:cs typeface="Arial" panose="020B0604020202020204" pitchFamily="34" charset="0"/>
              </a:defRPr>
            </a:lvl4pPr>
            <a:lvl5pPr>
              <a:lnSpc>
                <a:spcPct val="110000"/>
              </a:lnSpc>
              <a:spcBef>
                <a:spcPts val="300"/>
              </a:spcBef>
              <a:defRPr sz="13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6B29ABC9-80D7-0744-ABEA-FE289C018B7E}"/>
              </a:ext>
            </a:extLst>
          </p:cNvPr>
          <p:cNvSpPr>
            <a:spLocks noGrp="1"/>
          </p:cNvSpPr>
          <p:nvPr>
            <p:ph type="body" sz="quarter" idx="12"/>
          </p:nvPr>
        </p:nvSpPr>
        <p:spPr>
          <a:xfrm>
            <a:off x="5141265" y="1282868"/>
            <a:ext cx="2209800" cy="3803845"/>
          </a:xfrm>
          <a:prstGeom prst="rect">
            <a:avLst/>
          </a:prstGeom>
        </p:spPr>
        <p:txBody>
          <a:bodyPr lIns="0" tIns="0" rIns="0" bIns="0"/>
          <a:lstStyle>
            <a:lvl1pPr>
              <a:lnSpc>
                <a:spcPct val="110000"/>
              </a:lnSpc>
              <a:spcBef>
                <a:spcPts val="300"/>
              </a:spcBef>
              <a:defRPr sz="1500">
                <a:solidFill>
                  <a:schemeClr val="tx1"/>
                </a:solidFill>
                <a:latin typeface="Arial" panose="020B0604020202020204" pitchFamily="34" charset="0"/>
                <a:cs typeface="Arial" panose="020B0604020202020204" pitchFamily="34" charset="0"/>
              </a:defRPr>
            </a:lvl1pPr>
            <a:lvl2pPr>
              <a:lnSpc>
                <a:spcPct val="110000"/>
              </a:lnSpc>
              <a:spcBef>
                <a:spcPts val="300"/>
              </a:spcBef>
              <a:defRPr sz="1500">
                <a:solidFill>
                  <a:schemeClr val="tx1"/>
                </a:solidFill>
                <a:latin typeface="Arial" panose="020B0604020202020204" pitchFamily="34" charset="0"/>
                <a:cs typeface="Arial" panose="020B0604020202020204" pitchFamily="34" charset="0"/>
              </a:defRPr>
            </a:lvl2pPr>
            <a:lvl3pPr>
              <a:lnSpc>
                <a:spcPct val="110000"/>
              </a:lnSpc>
              <a:spcBef>
                <a:spcPts val="300"/>
              </a:spcBef>
              <a:defRPr sz="1300">
                <a:solidFill>
                  <a:schemeClr val="tx1"/>
                </a:solidFill>
                <a:latin typeface="Arial" panose="020B0604020202020204" pitchFamily="34" charset="0"/>
                <a:cs typeface="Arial" panose="020B0604020202020204" pitchFamily="34" charset="0"/>
              </a:defRPr>
            </a:lvl3pPr>
            <a:lvl4pPr>
              <a:lnSpc>
                <a:spcPct val="110000"/>
              </a:lnSpc>
              <a:spcBef>
                <a:spcPts val="300"/>
              </a:spcBef>
              <a:defRPr sz="1300">
                <a:solidFill>
                  <a:schemeClr val="tx1"/>
                </a:solidFill>
                <a:latin typeface="Arial" panose="020B0604020202020204" pitchFamily="34" charset="0"/>
                <a:cs typeface="Arial" panose="020B0604020202020204" pitchFamily="34" charset="0"/>
              </a:defRPr>
            </a:lvl4pPr>
            <a:lvl5pPr>
              <a:lnSpc>
                <a:spcPct val="110000"/>
              </a:lnSpc>
              <a:spcBef>
                <a:spcPts val="300"/>
              </a:spcBef>
              <a:defRPr sz="13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67437E49-9038-3E4F-8850-9E441D979E5C}"/>
              </a:ext>
            </a:extLst>
          </p:cNvPr>
          <p:cNvSpPr>
            <a:spLocks noGrp="1"/>
          </p:cNvSpPr>
          <p:nvPr>
            <p:ph type="body" sz="quarter" idx="13"/>
          </p:nvPr>
        </p:nvSpPr>
        <p:spPr>
          <a:xfrm>
            <a:off x="7534275" y="1282868"/>
            <a:ext cx="2209800" cy="3803844"/>
          </a:xfrm>
          <a:prstGeom prst="rect">
            <a:avLst/>
          </a:prstGeom>
        </p:spPr>
        <p:txBody>
          <a:bodyPr lIns="0" tIns="0" rIns="0" bIns="0"/>
          <a:lstStyle>
            <a:lvl1pPr>
              <a:lnSpc>
                <a:spcPct val="110000"/>
              </a:lnSpc>
              <a:spcBef>
                <a:spcPts val="300"/>
              </a:spcBef>
              <a:defRPr sz="1500">
                <a:solidFill>
                  <a:schemeClr val="tx1"/>
                </a:solidFill>
                <a:latin typeface="Arial" panose="020B0604020202020204" pitchFamily="34" charset="0"/>
                <a:cs typeface="Arial" panose="020B0604020202020204" pitchFamily="34" charset="0"/>
              </a:defRPr>
            </a:lvl1pPr>
            <a:lvl2pPr>
              <a:lnSpc>
                <a:spcPct val="110000"/>
              </a:lnSpc>
              <a:spcBef>
                <a:spcPts val="300"/>
              </a:spcBef>
              <a:defRPr sz="1500">
                <a:solidFill>
                  <a:schemeClr val="tx1"/>
                </a:solidFill>
                <a:latin typeface="Arial" panose="020B0604020202020204" pitchFamily="34" charset="0"/>
                <a:cs typeface="Arial" panose="020B0604020202020204" pitchFamily="34" charset="0"/>
              </a:defRPr>
            </a:lvl2pPr>
            <a:lvl3pPr>
              <a:lnSpc>
                <a:spcPct val="110000"/>
              </a:lnSpc>
              <a:spcBef>
                <a:spcPts val="300"/>
              </a:spcBef>
              <a:defRPr sz="1300">
                <a:solidFill>
                  <a:schemeClr val="tx1"/>
                </a:solidFill>
                <a:latin typeface="Arial" panose="020B0604020202020204" pitchFamily="34" charset="0"/>
                <a:cs typeface="Arial" panose="020B0604020202020204" pitchFamily="34" charset="0"/>
              </a:defRPr>
            </a:lvl3pPr>
            <a:lvl4pPr>
              <a:lnSpc>
                <a:spcPct val="110000"/>
              </a:lnSpc>
              <a:spcBef>
                <a:spcPts val="300"/>
              </a:spcBef>
              <a:defRPr sz="1300">
                <a:solidFill>
                  <a:schemeClr val="tx1"/>
                </a:solidFill>
                <a:latin typeface="Arial" panose="020B0604020202020204" pitchFamily="34" charset="0"/>
                <a:cs typeface="Arial" panose="020B0604020202020204" pitchFamily="34" charset="0"/>
              </a:defRPr>
            </a:lvl4pPr>
            <a:lvl5pPr>
              <a:lnSpc>
                <a:spcPct val="110000"/>
              </a:lnSpc>
              <a:spcBef>
                <a:spcPts val="300"/>
              </a:spcBef>
              <a:defRPr sz="13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22204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E69A-ED06-E144-88DC-B744A75C42FF}"/>
              </a:ext>
            </a:extLst>
          </p:cNvPr>
          <p:cNvSpPr>
            <a:spLocks noGrp="1"/>
          </p:cNvSpPr>
          <p:nvPr>
            <p:ph type="title"/>
          </p:nvPr>
        </p:nvSpPr>
        <p:spPr>
          <a:xfrm>
            <a:off x="340665" y="291065"/>
            <a:ext cx="8603309" cy="745292"/>
          </a:xfrm>
        </p:spPr>
        <p:txBody>
          <a:bodyPr>
            <a:noAutofit/>
          </a:bodyPr>
          <a:lstStyle/>
          <a:p>
            <a:r>
              <a:rPr lang="en-US"/>
              <a:t>Click to edit Master title style</a:t>
            </a:r>
          </a:p>
        </p:txBody>
      </p:sp>
      <p:sp>
        <p:nvSpPr>
          <p:cNvPr id="6" name="Picture Placeholder 5">
            <a:extLst>
              <a:ext uri="{FF2B5EF4-FFF2-40B4-BE49-F238E27FC236}">
                <a16:creationId xmlns:a16="http://schemas.microsoft.com/office/drawing/2014/main" id="{BC59BCE8-FA11-9646-B206-322DBC5967DA}"/>
              </a:ext>
            </a:extLst>
          </p:cNvPr>
          <p:cNvSpPr>
            <a:spLocks noGrp="1"/>
          </p:cNvSpPr>
          <p:nvPr>
            <p:ph type="pic" sz="quarter" idx="12"/>
          </p:nvPr>
        </p:nvSpPr>
        <p:spPr>
          <a:xfrm>
            <a:off x="340667" y="1330325"/>
            <a:ext cx="4602808" cy="3495675"/>
          </a:xfrm>
          <a:prstGeom prst="rect">
            <a:avLst/>
          </a:prstGeom>
        </p:spPr>
        <p:txBody>
          <a:bodyPr/>
          <a:lstStyle>
            <a:lvl1pPr>
              <a:defRPr sz="1119">
                <a:solidFill>
                  <a:schemeClr val="tx2"/>
                </a:solidFill>
                <a:latin typeface="Arial" panose="020B0604020202020204" pitchFamily="34" charset="0"/>
                <a:cs typeface="Arial" panose="020B0604020202020204" pitchFamily="34" charset="0"/>
              </a:defRPr>
            </a:lvl1pPr>
          </a:lstStyle>
          <a:p>
            <a:r>
              <a:rPr lang="en-US"/>
              <a:t>Click icon to add picture</a:t>
            </a:r>
          </a:p>
        </p:txBody>
      </p:sp>
      <p:sp>
        <p:nvSpPr>
          <p:cNvPr id="5" name="Text Placeholder 4">
            <a:extLst>
              <a:ext uri="{FF2B5EF4-FFF2-40B4-BE49-F238E27FC236}">
                <a16:creationId xmlns:a16="http://schemas.microsoft.com/office/drawing/2014/main" id="{07EDE182-B9F6-456D-597D-E37CF607B50B}"/>
              </a:ext>
            </a:extLst>
          </p:cNvPr>
          <p:cNvSpPr>
            <a:spLocks noGrp="1"/>
          </p:cNvSpPr>
          <p:nvPr>
            <p:ph type="body" sz="quarter" idx="13"/>
          </p:nvPr>
        </p:nvSpPr>
        <p:spPr>
          <a:xfrm>
            <a:off x="340665" y="4833922"/>
            <a:ext cx="4602809" cy="258778"/>
          </a:xfrm>
          <a:prstGeom prst="rect">
            <a:avLst/>
          </a:prstGeom>
        </p:spPr>
        <p:txBody>
          <a:bodyPr lIns="0" tIns="54864" rIns="0" bIns="0"/>
          <a:lstStyle>
            <a:lvl1pPr>
              <a:defRPr sz="100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p:txBody>
      </p:sp>
      <p:sp>
        <p:nvSpPr>
          <p:cNvPr id="3" name="Text Placeholder 3">
            <a:extLst>
              <a:ext uri="{FF2B5EF4-FFF2-40B4-BE49-F238E27FC236}">
                <a16:creationId xmlns:a16="http://schemas.microsoft.com/office/drawing/2014/main" id="{8B64BD47-755A-14EF-8DAB-76AE2860DFAC}"/>
              </a:ext>
            </a:extLst>
          </p:cNvPr>
          <p:cNvSpPr>
            <a:spLocks noGrp="1"/>
          </p:cNvSpPr>
          <p:nvPr>
            <p:ph type="body" sz="quarter" idx="10"/>
          </p:nvPr>
        </p:nvSpPr>
        <p:spPr>
          <a:xfrm>
            <a:off x="5142869" y="1264788"/>
            <a:ext cx="4602808" cy="3827912"/>
          </a:xfrm>
          <a:prstGeom prst="rect">
            <a:avLst/>
          </a:prstGeom>
        </p:spPr>
        <p:txBody>
          <a:bodyPr lIns="0" tIns="0" rIns="0" bIns="0"/>
          <a:lstStyle>
            <a:lvl1pPr>
              <a:lnSpc>
                <a:spcPct val="110000"/>
              </a:lnSpc>
              <a:spcBef>
                <a:spcPts val="300"/>
              </a:spcBef>
              <a:defRPr sz="1900">
                <a:solidFill>
                  <a:schemeClr val="tx1"/>
                </a:solidFill>
                <a:latin typeface="Arial" panose="020B0604020202020204" pitchFamily="34" charset="0"/>
                <a:cs typeface="Arial" panose="020B0604020202020204" pitchFamily="34" charset="0"/>
              </a:defRPr>
            </a:lvl1pPr>
            <a:lvl2pPr marL="176213" indent="-168275">
              <a:lnSpc>
                <a:spcPct val="110000"/>
              </a:lnSpc>
              <a:spcBef>
                <a:spcPts val="300"/>
              </a:spcBef>
              <a:tabLst/>
              <a:defRPr sz="1900">
                <a:solidFill>
                  <a:schemeClr val="tx1"/>
                </a:solidFill>
                <a:latin typeface="Arial" panose="020B0604020202020204" pitchFamily="34" charset="0"/>
                <a:cs typeface="Arial" panose="020B0604020202020204" pitchFamily="34" charset="0"/>
              </a:defRPr>
            </a:lvl2pPr>
            <a:lvl3pPr marL="344488" indent="-136525">
              <a:lnSpc>
                <a:spcPct val="110000"/>
              </a:lnSpc>
              <a:spcBef>
                <a:spcPts val="300"/>
              </a:spcBef>
              <a:tabLst/>
              <a:defRPr sz="1700">
                <a:solidFill>
                  <a:schemeClr val="tx1"/>
                </a:solidFill>
                <a:latin typeface="Arial" panose="020B0604020202020204" pitchFamily="34" charset="0"/>
                <a:cs typeface="Arial" panose="020B0604020202020204" pitchFamily="34" charset="0"/>
              </a:defRPr>
            </a:lvl3pPr>
            <a:lvl4pPr marL="514350" indent="-138113">
              <a:lnSpc>
                <a:spcPct val="110000"/>
              </a:lnSpc>
              <a:spcBef>
                <a:spcPts val="300"/>
              </a:spcBef>
              <a:tabLst/>
              <a:defRPr sz="1700">
                <a:solidFill>
                  <a:schemeClr val="tx1"/>
                </a:solidFill>
                <a:latin typeface="Arial" panose="020B0604020202020204" pitchFamily="34" charset="0"/>
                <a:cs typeface="Arial" panose="020B0604020202020204" pitchFamily="34" charset="0"/>
              </a:defRPr>
            </a:lvl4pPr>
            <a:lvl5pPr marL="690563" indent="-136525">
              <a:lnSpc>
                <a:spcPct val="110000"/>
              </a:lnSpc>
              <a:spcBef>
                <a:spcPts val="300"/>
              </a:spcBef>
              <a:tabLst/>
              <a:defRPr sz="170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63966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33375" y="279598"/>
            <a:ext cx="8610600" cy="7590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chorCtr="0">
            <a:noAutofit/>
          </a:bodyPr>
          <a:lstStyle/>
          <a:p>
            <a:r>
              <a:t>Title Text</a:t>
            </a:r>
          </a:p>
        </p:txBody>
      </p:sp>
      <p:sp>
        <p:nvSpPr>
          <p:cNvPr id="90" name="TextBox 89">
            <a:extLst>
              <a:ext uri="{FF2B5EF4-FFF2-40B4-BE49-F238E27FC236}">
                <a16:creationId xmlns:a16="http://schemas.microsoft.com/office/drawing/2014/main" id="{6F29F1CD-769F-2D4C-B109-150831F34239}"/>
              </a:ext>
            </a:extLst>
          </p:cNvPr>
          <p:cNvSpPr txBox="1"/>
          <p:nvPr userDrawn="1"/>
        </p:nvSpPr>
        <p:spPr>
          <a:xfrm>
            <a:off x="333376" y="5391373"/>
            <a:ext cx="4113392" cy="2337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730857"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Hands On Course: Computer Vision</a:t>
            </a:r>
            <a:br>
              <a:rPr kumimoji="0" lang="en-US" sz="719" b="0" i="0" u="none" strike="noStrike" cap="none" spc="0" normalizeH="0" baseline="0">
                <a:ln>
                  <a:noFill/>
                </a:ln>
                <a:solidFill>
                  <a:schemeClr val="tx2"/>
                </a:solidFill>
                <a:effectLst/>
                <a:uFillTx/>
                <a:latin typeface="Arial" panose="020B0604020202020204" pitchFamily="34" charset="0"/>
                <a:ea typeface="Calibri"/>
                <a:cs typeface="Arial" panose="020B0604020202020204" pitchFamily="34" charset="0"/>
                <a:sym typeface="Calibri"/>
              </a:rPr>
            </a:br>
            <a:r>
              <a:rPr kumimoji="0" lang="en-US" sz="719" b="0" i="0" u="none" strike="noStrike" cap="none" spc="0" normalizeH="0" baseline="0">
                <a:ln>
                  <a:noFill/>
                </a:ln>
                <a:solidFill>
                  <a:schemeClr val="tx2"/>
                </a:solidFill>
                <a:effectLst/>
                <a:uFillTx/>
                <a:latin typeface="Arial" panose="020B0604020202020204" pitchFamily="34" charset="0"/>
                <a:ea typeface="Calibri"/>
                <a:cs typeface="Arial" panose="020B0604020202020204" pitchFamily="34" charset="0"/>
                <a:sym typeface="Calibri"/>
              </a:rPr>
              <a:t>© 2024 Carnegie Mellon University</a:t>
            </a:r>
          </a:p>
        </p:txBody>
      </p:sp>
      <p:sp>
        <p:nvSpPr>
          <p:cNvPr id="91" name="TextBox 90">
            <a:extLst>
              <a:ext uri="{FF2B5EF4-FFF2-40B4-BE49-F238E27FC236}">
                <a16:creationId xmlns:a16="http://schemas.microsoft.com/office/drawing/2014/main" id="{1655A61F-48A9-B544-81B4-3A1F633CD9F1}"/>
              </a:ext>
            </a:extLst>
          </p:cNvPr>
          <p:cNvSpPr txBox="1"/>
          <p:nvPr userDrawn="1"/>
        </p:nvSpPr>
        <p:spPr>
          <a:xfrm>
            <a:off x="9134475" y="5391374"/>
            <a:ext cx="609600" cy="229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r" defTabSz="730857" rtl="0" fontAlgn="auto" latinLnBrk="0" hangingPunct="0">
              <a:lnSpc>
                <a:spcPct val="100000"/>
              </a:lnSpc>
              <a:spcBef>
                <a:spcPts val="0"/>
              </a:spcBef>
              <a:spcAft>
                <a:spcPts val="0"/>
              </a:spcAft>
              <a:buClrTx/>
              <a:buSzTx/>
              <a:buFontTx/>
              <a:buNone/>
              <a:tabLst/>
            </a:pPr>
            <a:fld id="{4A066D2E-EA06-2B41-8A13-CB9DC7F76F47}" type="slidenum">
              <a:rPr kumimoji="0" lang="en-US" sz="1439" b="0" i="0" u="none" strike="noStrike" cap="none" spc="0" normalizeH="0" baseline="0" smtClean="0">
                <a:ln>
                  <a:noFill/>
                </a:ln>
                <a:solidFill>
                  <a:schemeClr val="bg1">
                    <a:lumMod val="65000"/>
                  </a:schemeClr>
                </a:solidFill>
                <a:effectLst/>
                <a:uFillTx/>
                <a:latin typeface="Arial" panose="020B0604020202020204" pitchFamily="34" charset="0"/>
                <a:ea typeface="Calibri"/>
                <a:cs typeface="Arial" panose="020B0604020202020204" pitchFamily="34" charset="0"/>
                <a:sym typeface="Calibri"/>
              </a:rPr>
              <a:pPr marL="0" marR="0" indent="0" algn="r" defTabSz="730857" rtl="0" fontAlgn="auto" latinLnBrk="0" hangingPunct="0">
                <a:lnSpc>
                  <a:spcPct val="100000"/>
                </a:lnSpc>
                <a:spcBef>
                  <a:spcPts val="0"/>
                </a:spcBef>
                <a:spcAft>
                  <a:spcPts val="0"/>
                </a:spcAft>
                <a:buClrTx/>
                <a:buSzTx/>
                <a:buFontTx/>
                <a:buNone/>
                <a:tabLst/>
              </a:pPr>
              <a:t>‹#›</a:t>
            </a:fld>
            <a:endParaRPr kumimoji="0" lang="en-US" sz="1439" b="0" i="0" u="none" strike="noStrike" cap="none" spc="0" normalizeH="0" baseline="0">
              <a:ln>
                <a:noFill/>
              </a:ln>
              <a:solidFill>
                <a:schemeClr val="bg1">
                  <a:lumMod val="65000"/>
                </a:schemeClr>
              </a:solidFill>
              <a:effectLst/>
              <a:uFillTx/>
              <a:latin typeface="Arial" panose="020B0604020202020204" pitchFamily="34" charset="0"/>
              <a:ea typeface="Calibri"/>
              <a:cs typeface="Arial" panose="020B0604020202020204" pitchFamily="34" charset="0"/>
              <a:sym typeface="Calibri"/>
            </a:endParaRPr>
          </a:p>
        </p:txBody>
      </p:sp>
      <p:sp>
        <p:nvSpPr>
          <p:cNvPr id="92" name="TextBox 91">
            <a:extLst>
              <a:ext uri="{FF2B5EF4-FFF2-40B4-BE49-F238E27FC236}">
                <a16:creationId xmlns:a16="http://schemas.microsoft.com/office/drawing/2014/main" id="{69177E1F-1F01-7D47-B130-5F9F6DE18859}"/>
              </a:ext>
            </a:extLst>
          </p:cNvPr>
          <p:cNvSpPr txBox="1"/>
          <p:nvPr userDrawn="1"/>
        </p:nvSpPr>
        <p:spPr>
          <a:xfrm>
            <a:off x="5934075" y="5391373"/>
            <a:ext cx="3009900" cy="229530"/>
          </a:xfrm>
          <a:prstGeom prst="rect">
            <a:avLst/>
          </a:prstGeom>
          <a:noFill/>
        </p:spPr>
        <p:txBody>
          <a:bodyPr wrap="square" lIns="0" tIns="0" rIns="0" bIns="0" rtlCol="0">
            <a:noAutofit/>
          </a:bodyPr>
          <a:lstStyle/>
          <a:p>
            <a:r>
              <a:rPr lang="en-US" sz="559">
                <a:solidFill>
                  <a:schemeClr val="tx2"/>
                </a:solidFill>
                <a:latin typeface="Arial" panose="020B0604020202020204" pitchFamily="34" charset="0"/>
                <a:ea typeface="Open Sans" panose="020B0606030504020204" pitchFamily="34" charset="0"/>
                <a:cs typeface="Arial" panose="020B0604020202020204" pitchFamily="34" charset="0"/>
              </a:rPr>
              <a:t>[DISTRIBUTION STATEMENT Please copy and paste the appropriate distribution statement into this space.]</a:t>
            </a:r>
          </a:p>
        </p:txBody>
      </p:sp>
      <p:pic>
        <p:nvPicPr>
          <p:cNvPr id="5" name="Picture 4">
            <a:extLst>
              <a:ext uri="{FF2B5EF4-FFF2-40B4-BE49-F238E27FC236}">
                <a16:creationId xmlns:a16="http://schemas.microsoft.com/office/drawing/2014/main" id="{495AB533-7146-C3F9-F5C0-15CBE0114FCF}"/>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9130277" y="1"/>
            <a:ext cx="978394" cy="978394"/>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74" r:id="rId3"/>
    <p:sldLayoutId id="2147483671" r:id="rId4"/>
    <p:sldLayoutId id="2147483675" r:id="rId5"/>
    <p:sldLayoutId id="2147483666" r:id="rId6"/>
    <p:sldLayoutId id="2147483667" r:id="rId7"/>
    <p:sldLayoutId id="2147483672" r:id="rId8"/>
    <p:sldLayoutId id="2147483673" r:id="rId9"/>
  </p:sldLayoutIdLst>
  <p:transition spd="med"/>
  <p:hf hdr="0" dt="0"/>
  <p:txStyles>
    <p:titleStyle>
      <a:lvl1pPr marL="0" marR="0" indent="0" algn="l" defTabSz="730857" rtl="0" eaLnBrk="1" latinLnBrk="0" hangingPunct="1">
        <a:lnSpc>
          <a:spcPct val="100000"/>
        </a:lnSpc>
        <a:spcBef>
          <a:spcPts val="0"/>
        </a:spcBef>
        <a:spcAft>
          <a:spcPts val="0"/>
        </a:spcAft>
        <a:buClrTx/>
        <a:buSzTx/>
        <a:buFontTx/>
        <a:buNone/>
        <a:tabLst/>
        <a:defRPr sz="2600"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Calibri Light"/>
        </a:defRPr>
      </a:lvl1pPr>
      <a:lvl2pPr marL="0" marR="0" indent="0" algn="l" defTabSz="730857" rtl="0" eaLnBrk="1" latinLnBrk="0" hangingPunct="1">
        <a:lnSpc>
          <a:spcPct val="90000"/>
        </a:lnSpc>
        <a:spcBef>
          <a:spcPts val="0"/>
        </a:spcBef>
        <a:spcAft>
          <a:spcPts val="0"/>
        </a:spcAft>
        <a:buClrTx/>
        <a:buSzTx/>
        <a:buFontTx/>
        <a:buNone/>
        <a:tabLst/>
        <a:defRPr sz="3517"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730857" rtl="0" eaLnBrk="1" latinLnBrk="0" hangingPunct="1">
        <a:lnSpc>
          <a:spcPct val="90000"/>
        </a:lnSpc>
        <a:spcBef>
          <a:spcPts val="0"/>
        </a:spcBef>
        <a:spcAft>
          <a:spcPts val="0"/>
        </a:spcAft>
        <a:buClrTx/>
        <a:buSzTx/>
        <a:buFontTx/>
        <a:buNone/>
        <a:tabLst/>
        <a:defRPr sz="3517"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730857" rtl="0" eaLnBrk="1" latinLnBrk="0" hangingPunct="1">
        <a:lnSpc>
          <a:spcPct val="90000"/>
        </a:lnSpc>
        <a:spcBef>
          <a:spcPts val="0"/>
        </a:spcBef>
        <a:spcAft>
          <a:spcPts val="0"/>
        </a:spcAft>
        <a:buClrTx/>
        <a:buSzTx/>
        <a:buFontTx/>
        <a:buNone/>
        <a:tabLst/>
        <a:defRPr sz="3517"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730857" rtl="0" eaLnBrk="1" latinLnBrk="0" hangingPunct="1">
        <a:lnSpc>
          <a:spcPct val="90000"/>
        </a:lnSpc>
        <a:spcBef>
          <a:spcPts val="0"/>
        </a:spcBef>
        <a:spcAft>
          <a:spcPts val="0"/>
        </a:spcAft>
        <a:buClrTx/>
        <a:buSzTx/>
        <a:buFontTx/>
        <a:buNone/>
        <a:tabLst/>
        <a:defRPr sz="3517"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730857" rtl="0" eaLnBrk="1" latinLnBrk="0" hangingPunct="1">
        <a:lnSpc>
          <a:spcPct val="90000"/>
        </a:lnSpc>
        <a:spcBef>
          <a:spcPts val="0"/>
        </a:spcBef>
        <a:spcAft>
          <a:spcPts val="0"/>
        </a:spcAft>
        <a:buClrTx/>
        <a:buSzTx/>
        <a:buFontTx/>
        <a:buNone/>
        <a:tabLst/>
        <a:defRPr sz="3517"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730857" rtl="0" eaLnBrk="1" latinLnBrk="0" hangingPunct="1">
        <a:lnSpc>
          <a:spcPct val="90000"/>
        </a:lnSpc>
        <a:spcBef>
          <a:spcPts val="0"/>
        </a:spcBef>
        <a:spcAft>
          <a:spcPts val="0"/>
        </a:spcAft>
        <a:buClrTx/>
        <a:buSzTx/>
        <a:buFontTx/>
        <a:buNone/>
        <a:tabLst/>
        <a:defRPr sz="3517"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730857" rtl="0" eaLnBrk="1" latinLnBrk="0" hangingPunct="1">
        <a:lnSpc>
          <a:spcPct val="90000"/>
        </a:lnSpc>
        <a:spcBef>
          <a:spcPts val="0"/>
        </a:spcBef>
        <a:spcAft>
          <a:spcPts val="0"/>
        </a:spcAft>
        <a:buClrTx/>
        <a:buSzTx/>
        <a:buFontTx/>
        <a:buNone/>
        <a:tabLst/>
        <a:defRPr sz="3517"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730857" rtl="0" eaLnBrk="1" latinLnBrk="0" hangingPunct="1">
        <a:lnSpc>
          <a:spcPct val="90000"/>
        </a:lnSpc>
        <a:spcBef>
          <a:spcPts val="0"/>
        </a:spcBef>
        <a:spcAft>
          <a:spcPts val="0"/>
        </a:spcAft>
        <a:buClrTx/>
        <a:buSzTx/>
        <a:buFontTx/>
        <a:buNone/>
        <a:tabLst/>
        <a:defRPr sz="3517" b="0" i="0" u="none" strike="noStrike" cap="none" spc="0" baseline="0">
          <a:ln>
            <a:noFill/>
          </a:ln>
          <a:solidFill>
            <a:srgbClr val="000000"/>
          </a:solidFill>
          <a:uFillTx/>
          <a:latin typeface="Calibri Light"/>
          <a:ea typeface="Calibri Light"/>
          <a:cs typeface="Calibri Light"/>
          <a:sym typeface="Calibri Light"/>
        </a:defRPr>
      </a:lvl9pPr>
    </p:titleStyle>
    <p:body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p:bodyStyle>
    <p:otherStyle>
      <a:lvl1pPr marL="0" marR="0" indent="0" algn="r" defTabSz="730857" rtl="0" eaLnBrk="1" latinLnBrk="0" hangingPunct="1">
        <a:lnSpc>
          <a:spcPct val="100000"/>
        </a:lnSpc>
        <a:spcBef>
          <a:spcPts val="0"/>
        </a:spcBef>
        <a:spcAft>
          <a:spcPts val="0"/>
        </a:spcAft>
        <a:buClrTx/>
        <a:buSzTx/>
        <a:buFontTx/>
        <a:buNone/>
        <a:tabLst/>
        <a:defRPr sz="959" b="0" i="0" u="none" strike="noStrike" cap="none" spc="0" baseline="0">
          <a:ln>
            <a:noFill/>
          </a:ln>
          <a:solidFill>
            <a:schemeClr val="tx1"/>
          </a:solidFill>
          <a:uFillTx/>
          <a:latin typeface="+mn-lt"/>
          <a:ea typeface="+mn-ea"/>
          <a:cs typeface="+mn-cs"/>
          <a:sym typeface="Open Sans Regular"/>
        </a:defRPr>
      </a:lvl1pPr>
      <a:lvl2pPr marL="0" marR="0" indent="365429" algn="r" defTabSz="730857" rtl="0" eaLnBrk="1" latinLnBrk="0" hangingPunct="1">
        <a:lnSpc>
          <a:spcPct val="100000"/>
        </a:lnSpc>
        <a:spcBef>
          <a:spcPts val="0"/>
        </a:spcBef>
        <a:spcAft>
          <a:spcPts val="0"/>
        </a:spcAft>
        <a:buClrTx/>
        <a:buSzTx/>
        <a:buFontTx/>
        <a:buNone/>
        <a:tabLst/>
        <a:defRPr sz="959" b="0" i="0" u="none" strike="noStrike" cap="none" spc="0" baseline="0">
          <a:ln>
            <a:noFill/>
          </a:ln>
          <a:solidFill>
            <a:schemeClr val="tx1"/>
          </a:solidFill>
          <a:uFillTx/>
          <a:latin typeface="+mn-lt"/>
          <a:ea typeface="+mn-ea"/>
          <a:cs typeface="+mn-cs"/>
          <a:sym typeface="Open Sans Regular"/>
        </a:defRPr>
      </a:lvl2pPr>
      <a:lvl3pPr marL="0" marR="0" indent="730857" algn="r" defTabSz="730857" rtl="0" eaLnBrk="1" latinLnBrk="0" hangingPunct="1">
        <a:lnSpc>
          <a:spcPct val="100000"/>
        </a:lnSpc>
        <a:spcBef>
          <a:spcPts val="0"/>
        </a:spcBef>
        <a:spcAft>
          <a:spcPts val="0"/>
        </a:spcAft>
        <a:buClrTx/>
        <a:buSzTx/>
        <a:buFontTx/>
        <a:buNone/>
        <a:tabLst/>
        <a:defRPr sz="959" b="0" i="0" u="none" strike="noStrike" cap="none" spc="0" baseline="0">
          <a:ln>
            <a:noFill/>
          </a:ln>
          <a:solidFill>
            <a:schemeClr val="tx1"/>
          </a:solidFill>
          <a:uFillTx/>
          <a:latin typeface="+mn-lt"/>
          <a:ea typeface="+mn-ea"/>
          <a:cs typeface="+mn-cs"/>
          <a:sym typeface="Open Sans Regular"/>
        </a:defRPr>
      </a:lvl3pPr>
      <a:lvl4pPr marL="0" marR="0" indent="1096286" algn="r" defTabSz="730857" rtl="0" eaLnBrk="1" latinLnBrk="0" hangingPunct="1">
        <a:lnSpc>
          <a:spcPct val="100000"/>
        </a:lnSpc>
        <a:spcBef>
          <a:spcPts val="0"/>
        </a:spcBef>
        <a:spcAft>
          <a:spcPts val="0"/>
        </a:spcAft>
        <a:buClrTx/>
        <a:buSzTx/>
        <a:buFontTx/>
        <a:buNone/>
        <a:tabLst/>
        <a:defRPr sz="959" b="0" i="0" u="none" strike="noStrike" cap="none" spc="0" baseline="0">
          <a:ln>
            <a:noFill/>
          </a:ln>
          <a:solidFill>
            <a:schemeClr val="tx1"/>
          </a:solidFill>
          <a:uFillTx/>
          <a:latin typeface="+mn-lt"/>
          <a:ea typeface="+mn-ea"/>
          <a:cs typeface="+mn-cs"/>
          <a:sym typeface="Open Sans Regular"/>
        </a:defRPr>
      </a:lvl4pPr>
      <a:lvl5pPr marL="0" marR="0" indent="1461714" algn="r" defTabSz="730857" rtl="0" eaLnBrk="1" latinLnBrk="0" hangingPunct="1">
        <a:lnSpc>
          <a:spcPct val="100000"/>
        </a:lnSpc>
        <a:spcBef>
          <a:spcPts val="0"/>
        </a:spcBef>
        <a:spcAft>
          <a:spcPts val="0"/>
        </a:spcAft>
        <a:buClrTx/>
        <a:buSzTx/>
        <a:buFontTx/>
        <a:buNone/>
        <a:tabLst/>
        <a:defRPr sz="959" b="0" i="0" u="none" strike="noStrike" cap="none" spc="0" baseline="0">
          <a:ln>
            <a:noFill/>
          </a:ln>
          <a:solidFill>
            <a:schemeClr val="tx1"/>
          </a:solidFill>
          <a:uFillTx/>
          <a:latin typeface="+mn-lt"/>
          <a:ea typeface="+mn-ea"/>
          <a:cs typeface="+mn-cs"/>
          <a:sym typeface="Open Sans Regular"/>
        </a:defRPr>
      </a:lvl5pPr>
      <a:lvl6pPr marL="0" marR="0" indent="1827143" algn="r" defTabSz="730857" rtl="0" eaLnBrk="1" latinLnBrk="0" hangingPunct="1">
        <a:lnSpc>
          <a:spcPct val="100000"/>
        </a:lnSpc>
        <a:spcBef>
          <a:spcPts val="0"/>
        </a:spcBef>
        <a:spcAft>
          <a:spcPts val="0"/>
        </a:spcAft>
        <a:buClrTx/>
        <a:buSzTx/>
        <a:buFontTx/>
        <a:buNone/>
        <a:tabLst/>
        <a:defRPr sz="959" b="0" i="0" u="none" strike="noStrike" cap="none" spc="0" baseline="0">
          <a:ln>
            <a:noFill/>
          </a:ln>
          <a:solidFill>
            <a:schemeClr val="tx1"/>
          </a:solidFill>
          <a:uFillTx/>
          <a:latin typeface="+mn-lt"/>
          <a:ea typeface="+mn-ea"/>
          <a:cs typeface="+mn-cs"/>
          <a:sym typeface="Open Sans Regular"/>
        </a:defRPr>
      </a:lvl6pPr>
      <a:lvl7pPr marL="0" marR="0" indent="2192571" algn="r" defTabSz="730857" rtl="0" eaLnBrk="1" latinLnBrk="0" hangingPunct="1">
        <a:lnSpc>
          <a:spcPct val="100000"/>
        </a:lnSpc>
        <a:spcBef>
          <a:spcPts val="0"/>
        </a:spcBef>
        <a:spcAft>
          <a:spcPts val="0"/>
        </a:spcAft>
        <a:buClrTx/>
        <a:buSzTx/>
        <a:buFontTx/>
        <a:buNone/>
        <a:tabLst/>
        <a:defRPr sz="959" b="0" i="0" u="none" strike="noStrike" cap="none" spc="0" baseline="0">
          <a:ln>
            <a:noFill/>
          </a:ln>
          <a:solidFill>
            <a:schemeClr val="tx1"/>
          </a:solidFill>
          <a:uFillTx/>
          <a:latin typeface="+mn-lt"/>
          <a:ea typeface="+mn-ea"/>
          <a:cs typeface="+mn-cs"/>
          <a:sym typeface="Open Sans Regular"/>
        </a:defRPr>
      </a:lvl7pPr>
      <a:lvl8pPr marL="0" marR="0" indent="2558000" algn="r" defTabSz="730857" rtl="0" eaLnBrk="1" latinLnBrk="0" hangingPunct="1">
        <a:lnSpc>
          <a:spcPct val="100000"/>
        </a:lnSpc>
        <a:spcBef>
          <a:spcPts val="0"/>
        </a:spcBef>
        <a:spcAft>
          <a:spcPts val="0"/>
        </a:spcAft>
        <a:buClrTx/>
        <a:buSzTx/>
        <a:buFontTx/>
        <a:buNone/>
        <a:tabLst/>
        <a:defRPr sz="959" b="0" i="0" u="none" strike="noStrike" cap="none" spc="0" baseline="0">
          <a:ln>
            <a:noFill/>
          </a:ln>
          <a:solidFill>
            <a:schemeClr val="tx1"/>
          </a:solidFill>
          <a:uFillTx/>
          <a:latin typeface="+mn-lt"/>
          <a:ea typeface="+mn-ea"/>
          <a:cs typeface="+mn-cs"/>
          <a:sym typeface="Open Sans Regular"/>
        </a:defRPr>
      </a:lvl8pPr>
      <a:lvl9pPr marL="0" marR="0" indent="2923428" algn="r" defTabSz="730857" rtl="0" eaLnBrk="1" latinLnBrk="0" hangingPunct="1">
        <a:lnSpc>
          <a:spcPct val="100000"/>
        </a:lnSpc>
        <a:spcBef>
          <a:spcPts val="0"/>
        </a:spcBef>
        <a:spcAft>
          <a:spcPts val="0"/>
        </a:spcAft>
        <a:buClrTx/>
        <a:buSzTx/>
        <a:buFontTx/>
        <a:buNone/>
        <a:tabLst/>
        <a:defRPr sz="959" b="0" i="0" u="none" strike="noStrike" cap="none" spc="0" baseline="0">
          <a:ln>
            <a:noFill/>
          </a:ln>
          <a:solidFill>
            <a:schemeClr val="tx1"/>
          </a:solidFill>
          <a:uFillTx/>
          <a:latin typeface="+mn-lt"/>
          <a:ea typeface="+mn-ea"/>
          <a:cs typeface="+mn-cs"/>
          <a:sym typeface="Open Sans Regular"/>
        </a:defRPr>
      </a:lvl9pPr>
    </p:otherStyle>
  </p:txStyles>
  <p:extLst>
    <p:ext uri="{27BBF7A9-308A-43DC-89C8-2F10F3537804}">
      <p15:sldGuideLst xmlns:p15="http://schemas.microsoft.com/office/powerpoint/2012/main">
        <p15:guide id="1" orient="horz" pos="1793" userDrawn="1">
          <p15:clr>
            <a:srgbClr val="F26B43"/>
          </p15:clr>
        </p15:guide>
        <p15:guide id="2" pos="3186" userDrawn="1">
          <p15:clr>
            <a:srgbClr val="F26B43"/>
          </p15:clr>
        </p15:guide>
        <p15:guide id="3" pos="210" userDrawn="1">
          <p15:clr>
            <a:srgbClr val="A4A3A4"/>
          </p15:clr>
        </p15:guide>
        <p15:guide id="5" orient="horz" pos="228" userDrawn="1">
          <p15:clr>
            <a:srgbClr val="A4A3A4"/>
          </p15:clr>
        </p15:guide>
        <p15:guide id="6" orient="horz" pos="3330" userDrawn="1">
          <p15:clr>
            <a:srgbClr val="A4A3A4"/>
          </p15:clr>
        </p15:guide>
        <p15:guide id="7" pos="594" userDrawn="1">
          <p15:clr>
            <a:srgbClr val="A4A3A4"/>
          </p15:clr>
        </p15:guide>
        <p15:guide id="8" pos="714" userDrawn="1">
          <p15:clr>
            <a:srgbClr val="A4A3A4"/>
          </p15:clr>
        </p15:guide>
        <p15:guide id="9" pos="1098" userDrawn="1">
          <p15:clr>
            <a:srgbClr val="A4A3A4"/>
          </p15:clr>
        </p15:guide>
        <p15:guide id="10" pos="1218" userDrawn="1">
          <p15:clr>
            <a:srgbClr val="A4A3A4"/>
          </p15:clr>
        </p15:guide>
        <p15:guide id="11" pos="1602" userDrawn="1">
          <p15:clr>
            <a:srgbClr val="A4A3A4"/>
          </p15:clr>
        </p15:guide>
        <p15:guide id="12" pos="1722" userDrawn="1">
          <p15:clr>
            <a:srgbClr val="A4A3A4"/>
          </p15:clr>
        </p15:guide>
        <p15:guide id="13" pos="2106" userDrawn="1">
          <p15:clr>
            <a:srgbClr val="A4A3A4"/>
          </p15:clr>
        </p15:guide>
        <p15:guide id="15" pos="3114" userDrawn="1">
          <p15:clr>
            <a:srgbClr val="A4A3A4"/>
          </p15:clr>
        </p15:guide>
        <p15:guide id="16" pos="2610" userDrawn="1">
          <p15:clr>
            <a:srgbClr val="A4A3A4"/>
          </p15:clr>
        </p15:guide>
        <p15:guide id="17" pos="3618" userDrawn="1">
          <p15:clr>
            <a:srgbClr val="A4A3A4"/>
          </p15:clr>
        </p15:guide>
        <p15:guide id="19" pos="4122" userDrawn="1">
          <p15:clr>
            <a:srgbClr val="A4A3A4"/>
          </p15:clr>
        </p15:guide>
        <p15:guide id="20" pos="4242" userDrawn="1">
          <p15:clr>
            <a:srgbClr val="A4A3A4"/>
          </p15:clr>
        </p15:guide>
        <p15:guide id="21" pos="4626" userDrawn="1">
          <p15:clr>
            <a:srgbClr val="A4A3A4"/>
          </p15:clr>
        </p15:guide>
        <p15:guide id="22" pos="4746" userDrawn="1">
          <p15:clr>
            <a:srgbClr val="A4A3A4"/>
          </p15:clr>
        </p15:guide>
        <p15:guide id="23" pos="5130" userDrawn="1">
          <p15:clr>
            <a:srgbClr val="A4A3A4"/>
          </p15:clr>
        </p15:guide>
        <p15:guide id="24" pos="5250" userDrawn="1">
          <p15:clr>
            <a:srgbClr val="A4A3A4"/>
          </p15:clr>
        </p15:guide>
        <p15:guide id="25" pos="5634" userDrawn="1">
          <p15:clr>
            <a:srgbClr val="A4A3A4"/>
          </p15:clr>
        </p15:guide>
        <p15:guide id="26" pos="5754" userDrawn="1">
          <p15:clr>
            <a:srgbClr val="A4A3A4"/>
          </p15:clr>
        </p15:guide>
        <p15:guide id="27" pos="6138" userDrawn="1">
          <p15:clr>
            <a:srgbClr val="A4A3A4"/>
          </p15:clr>
        </p15:guide>
        <p15:guide id="29" pos="2730" userDrawn="1">
          <p15:clr>
            <a:srgbClr val="A4A3A4"/>
          </p15:clr>
        </p15:guide>
        <p15:guide id="30" pos="2226" userDrawn="1">
          <p15:clr>
            <a:srgbClr val="A4A3A4"/>
          </p15:clr>
        </p15:guide>
        <p15:guide id="31" pos="3738" userDrawn="1">
          <p15:clr>
            <a:srgbClr val="A4A3A4"/>
          </p15:clr>
        </p15:guide>
        <p15:guide id="32" orient="horz" pos="705" userDrawn="1">
          <p15:clr>
            <a:srgbClr val="A4A3A4"/>
          </p15:clr>
        </p15:guide>
        <p15:guide id="33" orient="horz" pos="838" userDrawn="1">
          <p15:clr>
            <a:srgbClr val="A4A3A4"/>
          </p15:clr>
        </p15:guide>
        <p15:guide id="34" orient="horz" pos="3208" userDrawn="1">
          <p15:clr>
            <a:srgbClr val="A4A3A4"/>
          </p15:clr>
        </p15:guide>
        <p15:guide id="35" pos="3234"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jpe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hyperlink" Target="https://github.com/onnx/models" TargetMode="Externa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cocodataset.org/#explore" TargetMode="Externa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5.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2.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1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3.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microsoft.com/office/2018/10/relationships/comments" Target="../comments/modernComment_109_5D762E26.xml"/><Relationship Id="rId2" Type="http://schemas.openxmlformats.org/officeDocument/2006/relationships/notesSlide" Target="../notesSlides/notesSlide140.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1_A1FDE3EF.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hp_jIU7dliIoPNpHL4oqvVWN4yFpnuO9S3L51Hm@github.com/sei-cfrank/HandsOnCV.gi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cmu.edu/computing/services/endpoint/network-access/wireless/how-to/guest.html" TargetMode="External"/><Relationship Id="rId2" Type="http://schemas.openxmlformats.org/officeDocument/2006/relationships/hyperlink" Target="https://www.raspberrypi.com/documentation/computers/getting-started.html" TargetMode="Externa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hyperlink" Target="https://thepihut.com/blogs/raspberry-pi-tutorials/how-to-replace-the-raspberry-pi-camera-cable" TargetMode="External"/><Relationship Id="rId2" Type="http://schemas.openxmlformats.org/officeDocument/2006/relationships/notesSlide" Target="../notesSlides/notesSlide172.xml"/><Relationship Id="rId1" Type="http://schemas.openxmlformats.org/officeDocument/2006/relationships/slideLayout" Target="../slideLayouts/slideLayout3.xml"/><Relationship Id="rId4" Type="http://schemas.openxmlformats.org/officeDocument/2006/relationships/hyperlink" Target="https://www.raspberrypi.com/documentation/accessories/camera.html#connecting-the-camera"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www.raspberrypi.com/documentation/accessories/camera.html" TargetMode="External"/><Relationship Id="rId7" Type="http://schemas.openxmlformats.org/officeDocument/2006/relationships/hyperlink" Target="https://www.cmu.edu/computing/services/endpoint/network-access/wireless/how-to/guest.html" TargetMode="External"/><Relationship Id="rId2" Type="http://schemas.openxmlformats.org/officeDocument/2006/relationships/hyperlink" Target="https://thepihut.com/blogs/raspberry-pi-tutorials/how-to-replace-the-raspberry-pi-camera-cable" TargetMode="External"/><Relationship Id="rId1" Type="http://schemas.openxmlformats.org/officeDocument/2006/relationships/slideLayout" Target="../slideLayouts/slideLayout4.xml"/><Relationship Id="rId6" Type="http://schemas.openxmlformats.org/officeDocument/2006/relationships/hyperlink" Target="https://www.raspberrypi.com/documentation/computers/getting-started.html" TargetMode="External"/><Relationship Id="rId11" Type="http://schemas.openxmlformats.org/officeDocument/2006/relationships/image" Target="../media/image82.png"/><Relationship Id="rId5" Type="http://schemas.openxmlformats.org/officeDocument/2006/relationships/hyperlink" Target="https://datasheets.raspberrypi.com/case/case-for-raspberry-pi-5-product-brief.pdf?_gl=1*m0zxeo*_ga*NTIyMDczODMwLjE3MDUwOTQyOTc.*_ga_22FD70LWDS*MTcwNTk0MjYzMy4xLjEuMTcwNTk0MzkzMy4wLjAuMA.." TargetMode="External"/><Relationship Id="rId10" Type="http://schemas.openxmlformats.org/officeDocument/2006/relationships/image" Target="../media/image13.jpeg"/><Relationship Id="rId4" Type="http://schemas.openxmlformats.org/officeDocument/2006/relationships/hyperlink" Target="https://www.youtube.com/watch?v=LPC4ftpdc-4" TargetMode="External"/><Relationship Id="rId9" Type="http://schemas.openxmlformats.org/officeDocument/2006/relationships/image" Target="../media/image81.png"/></Relationships>
</file>

<file path=ppt/slides/_rels/slide232.xml.rels><?xml version="1.0" encoding="UTF-8" standalone="yes"?>
<Relationships xmlns="http://schemas.openxmlformats.org/package/2006/relationships"><Relationship Id="rId3" Type="http://schemas.openxmlformats.org/officeDocument/2006/relationships/hyperlink" Target="https://code.visualstudio.com/docs/setup/raspberry-pi" TargetMode="External"/><Relationship Id="rId2" Type="http://schemas.openxmlformats.org/officeDocument/2006/relationships/hyperlink" Target="https://www.raspberrypi.com/documentation/computers/getting-started.html" TargetMode="Externa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04_31B3ABFA.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96_DDFB2ACE.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115_A7D4EFAC.xm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3_E11DA93C.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116_66174DE1.xm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18/10/relationships/comments" Target="../comments/modernComment_190_12471A1E.xm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3374" y="4375473"/>
            <a:ext cx="3810001" cy="280451"/>
          </a:xfrm>
        </p:spPr>
        <p:txBody>
          <a:bodyPr/>
          <a:lstStyle/>
          <a:p>
            <a:r>
              <a:rPr lang="en-US" sz="1250">
                <a:latin typeface="Arial"/>
                <a:ea typeface="Open Sans"/>
                <a:cs typeface="Arial"/>
              </a:rPr>
              <a:t>June 2024</a:t>
            </a:r>
          </a:p>
        </p:txBody>
      </p:sp>
      <p:sp>
        <p:nvSpPr>
          <p:cNvPr id="4" name="Text Placeholder 3"/>
          <p:cNvSpPr>
            <a:spLocks noGrp="1"/>
          </p:cNvSpPr>
          <p:nvPr>
            <p:ph type="body" sz="quarter" idx="12"/>
          </p:nvPr>
        </p:nvSpPr>
        <p:spPr>
          <a:xfrm>
            <a:off x="333373" y="4725708"/>
            <a:ext cx="5410201" cy="417856"/>
          </a:xfrm>
        </p:spPr>
        <p:txBody>
          <a:bodyPr lIns="0" tIns="0" rIns="0" bIns="0" anchor="t">
            <a:noAutofit/>
          </a:bodyPr>
          <a:lstStyle/>
          <a:p>
            <a:r>
              <a:rPr lang="en-US" sz="1250">
                <a:latin typeface="Arial"/>
                <a:ea typeface="Open Sans"/>
                <a:cs typeface="Arial"/>
              </a:rPr>
              <a:t>AI Division</a:t>
            </a:r>
            <a:endParaRPr lang="en-US"/>
          </a:p>
        </p:txBody>
      </p:sp>
      <p:sp>
        <p:nvSpPr>
          <p:cNvPr id="7" name="Title 6">
            <a:extLst>
              <a:ext uri="{FF2B5EF4-FFF2-40B4-BE49-F238E27FC236}">
                <a16:creationId xmlns:a16="http://schemas.microsoft.com/office/drawing/2014/main" id="{9B69E406-B03D-5432-26EF-6F9C51B5E736}"/>
              </a:ext>
            </a:extLst>
          </p:cNvPr>
          <p:cNvSpPr>
            <a:spLocks noGrp="1"/>
          </p:cNvSpPr>
          <p:nvPr>
            <p:ph type="title"/>
          </p:nvPr>
        </p:nvSpPr>
        <p:spPr/>
        <p:txBody>
          <a:bodyPr/>
          <a:lstStyle/>
          <a:p>
            <a:r>
              <a:rPr lang="en-US">
                <a:latin typeface="Arial"/>
                <a:ea typeface="Open Sans Light"/>
                <a:cs typeface="Arial"/>
              </a:rPr>
              <a:t>Hands-On Computer Vison</a:t>
            </a:r>
            <a:endParaRPr lang="en-US"/>
          </a:p>
        </p:txBody>
      </p:sp>
    </p:spTree>
    <p:extLst>
      <p:ext uri="{BB962C8B-B14F-4D97-AF65-F5344CB8AC3E}">
        <p14:creationId xmlns:p14="http://schemas.microsoft.com/office/powerpoint/2010/main" val="123380552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You'll need the following hardware:</a:t>
            </a:r>
            <a:endParaRPr lang="en-US"/>
          </a:p>
        </p:txBody>
      </p:sp>
      <p:pic>
        <p:nvPicPr>
          <p:cNvPr id="2" name="Picture 1" descr="Text, calendar&#10;&#10;Description automatically generated">
            <a:extLst>
              <a:ext uri="{FF2B5EF4-FFF2-40B4-BE49-F238E27FC236}">
                <a16:creationId xmlns:a16="http://schemas.microsoft.com/office/drawing/2014/main" id="{D219576E-7C86-7DB2-DD88-B6283A09CBEF}"/>
              </a:ext>
            </a:extLst>
          </p:cNvPr>
          <p:cNvPicPr>
            <a:picLocks noChangeAspect="1"/>
          </p:cNvPicPr>
          <p:nvPr/>
        </p:nvPicPr>
        <p:blipFill rotWithShape="1">
          <a:blip r:embed="rId3"/>
          <a:srcRect l="20705" t="18127" r="13987" b="20264"/>
          <a:stretch/>
        </p:blipFill>
        <p:spPr>
          <a:xfrm>
            <a:off x="561860" y="1395483"/>
            <a:ext cx="2388211" cy="1689688"/>
          </a:xfrm>
          <a:prstGeom prst="rect">
            <a:avLst/>
          </a:prstGeom>
        </p:spPr>
      </p:pic>
      <p:pic>
        <p:nvPicPr>
          <p:cNvPr id="4" name="Picture 3" descr="A picture containing text, businesscard, envelope&#10;&#10;Description automatically generated">
            <a:extLst>
              <a:ext uri="{FF2B5EF4-FFF2-40B4-BE49-F238E27FC236}">
                <a16:creationId xmlns:a16="http://schemas.microsoft.com/office/drawing/2014/main" id="{42D890E6-43D6-EEF8-2736-95A1A9CD8294}"/>
              </a:ext>
            </a:extLst>
          </p:cNvPr>
          <p:cNvPicPr>
            <a:picLocks noChangeAspect="1"/>
          </p:cNvPicPr>
          <p:nvPr/>
        </p:nvPicPr>
        <p:blipFill rotWithShape="1">
          <a:blip r:embed="rId4"/>
          <a:srcRect l="17898" t="21904" r="20083" b="19724"/>
          <a:stretch/>
        </p:blipFill>
        <p:spPr>
          <a:xfrm>
            <a:off x="3858398" y="1396267"/>
            <a:ext cx="2399143" cy="1702776"/>
          </a:xfrm>
          <a:prstGeom prst="rect">
            <a:avLst/>
          </a:prstGeom>
        </p:spPr>
      </p:pic>
      <p:pic>
        <p:nvPicPr>
          <p:cNvPr id="5" name="Picture 4" descr="A picture containing text, accessory&#10;&#10;Description automatically generated">
            <a:extLst>
              <a:ext uri="{FF2B5EF4-FFF2-40B4-BE49-F238E27FC236}">
                <a16:creationId xmlns:a16="http://schemas.microsoft.com/office/drawing/2014/main" id="{B5A39DA4-7A98-A252-F2DB-21B7D8D790BB}"/>
              </a:ext>
            </a:extLst>
          </p:cNvPr>
          <p:cNvPicPr>
            <a:picLocks noChangeAspect="1"/>
          </p:cNvPicPr>
          <p:nvPr/>
        </p:nvPicPr>
        <p:blipFill>
          <a:blip r:embed="rId5"/>
          <a:stretch>
            <a:fillRect/>
          </a:stretch>
        </p:blipFill>
        <p:spPr>
          <a:xfrm>
            <a:off x="7170022" y="1397420"/>
            <a:ext cx="2256462" cy="1692549"/>
          </a:xfrm>
          <a:prstGeom prst="rect">
            <a:avLst/>
          </a:prstGeom>
        </p:spPr>
      </p:pic>
      <p:sp>
        <p:nvSpPr>
          <p:cNvPr id="7" name="TextBox 6">
            <a:extLst>
              <a:ext uri="{FF2B5EF4-FFF2-40B4-BE49-F238E27FC236}">
                <a16:creationId xmlns:a16="http://schemas.microsoft.com/office/drawing/2014/main" id="{02C7A45D-AAF8-9A0C-1CD8-9A7F3A6CEC38}"/>
              </a:ext>
            </a:extLst>
          </p:cNvPr>
          <p:cNvSpPr txBox="1"/>
          <p:nvPr/>
        </p:nvSpPr>
        <p:spPr>
          <a:xfrm>
            <a:off x="976999" y="1031900"/>
            <a:ext cx="1554949"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Raspberry Pi 5</a:t>
            </a:r>
            <a:endParaRPr lang="en-US"/>
          </a:p>
        </p:txBody>
      </p:sp>
      <p:sp>
        <p:nvSpPr>
          <p:cNvPr id="8" name="TextBox 7">
            <a:extLst>
              <a:ext uri="{FF2B5EF4-FFF2-40B4-BE49-F238E27FC236}">
                <a16:creationId xmlns:a16="http://schemas.microsoft.com/office/drawing/2014/main" id="{E9F89477-7405-20AE-076C-F97F8A77189E}"/>
              </a:ext>
            </a:extLst>
          </p:cNvPr>
          <p:cNvSpPr txBox="1"/>
          <p:nvPr/>
        </p:nvSpPr>
        <p:spPr>
          <a:xfrm>
            <a:off x="4065748" y="1031907"/>
            <a:ext cx="19860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Camera Module 3</a:t>
            </a:r>
            <a:endParaRPr lang="en-US"/>
          </a:p>
        </p:txBody>
      </p:sp>
      <p:sp>
        <p:nvSpPr>
          <p:cNvPr id="9" name="TextBox 8">
            <a:extLst>
              <a:ext uri="{FF2B5EF4-FFF2-40B4-BE49-F238E27FC236}">
                <a16:creationId xmlns:a16="http://schemas.microsoft.com/office/drawing/2014/main" id="{0447BAF4-C85E-726E-DBF6-474074502277}"/>
              </a:ext>
            </a:extLst>
          </p:cNvPr>
          <p:cNvSpPr txBox="1"/>
          <p:nvPr/>
        </p:nvSpPr>
        <p:spPr>
          <a:xfrm>
            <a:off x="7309617" y="1037433"/>
            <a:ext cx="19860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Camera Cable</a:t>
            </a:r>
            <a:endParaRPr lang="en-US"/>
          </a:p>
        </p:txBody>
      </p:sp>
      <p:sp>
        <p:nvSpPr>
          <p:cNvPr id="10" name="TextBox 9">
            <a:extLst>
              <a:ext uri="{FF2B5EF4-FFF2-40B4-BE49-F238E27FC236}">
                <a16:creationId xmlns:a16="http://schemas.microsoft.com/office/drawing/2014/main" id="{B1C42459-3AC1-D979-CD3A-DB789759F66D}"/>
              </a:ext>
            </a:extLst>
          </p:cNvPr>
          <p:cNvSpPr txBox="1"/>
          <p:nvPr/>
        </p:nvSpPr>
        <p:spPr>
          <a:xfrm>
            <a:off x="562601" y="3621484"/>
            <a:ext cx="274320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You will also need:</a:t>
            </a:r>
          </a:p>
          <a:p>
            <a:pPr marL="285750" indent="-285750" defTabSz="914400">
              <a:buFont typeface="Arial"/>
              <a:buChar char="•"/>
            </a:pPr>
            <a:r>
              <a:rPr lang="en-US" sz="1800"/>
              <a:t>A keyboard</a:t>
            </a:r>
          </a:p>
          <a:p>
            <a:pPr marL="285750" indent="-285750" defTabSz="914400">
              <a:buFont typeface="Arial"/>
              <a:buChar char="•"/>
            </a:pPr>
            <a:r>
              <a:rPr lang="en-US" sz="1800"/>
              <a:t>A mouse</a:t>
            </a:r>
          </a:p>
          <a:p>
            <a:pPr marL="285750" indent="-285750" defTabSz="914400">
              <a:buFont typeface="Arial"/>
              <a:buChar char="•"/>
            </a:pPr>
            <a:r>
              <a:rPr lang="en-US" sz="1800"/>
              <a:t>A monitor</a:t>
            </a:r>
          </a:p>
        </p:txBody>
      </p:sp>
    </p:spTree>
    <p:extLst>
      <p:ext uri="{BB962C8B-B14F-4D97-AF65-F5344CB8AC3E}">
        <p14:creationId xmlns:p14="http://schemas.microsoft.com/office/powerpoint/2010/main" val="169863891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Convolutional Layer:  Identifies image characteristics.</a:t>
            </a:r>
          </a:p>
          <a:p>
            <a:pPr marL="0" indent="-182245">
              <a:spcBef>
                <a:spcPts val="200"/>
              </a:spcBef>
              <a:spcAft>
                <a:spcPts val="0"/>
              </a:spcAft>
            </a:pPr>
            <a:r>
              <a:rPr lang="en-US" sz="1800" b="1" kern="100">
                <a:solidFill>
                  <a:srgbClr val="2F5496"/>
                </a:solidFill>
                <a:latin typeface="Calibri Light"/>
                <a:ea typeface="MS Gothic"/>
                <a:cs typeface="Times New Roman"/>
              </a:rPr>
              <a:t>Pooling Layer:  Reduces the data while keeping the information.</a:t>
            </a:r>
          </a:p>
          <a:p>
            <a:pPr marL="0" indent="-182245">
              <a:spcBef>
                <a:spcPts val="200"/>
              </a:spcBef>
              <a:spcAft>
                <a:spcPts val="0"/>
              </a:spcAft>
            </a:pPr>
            <a:r>
              <a:rPr lang="en-US" sz="1800" b="1" kern="100">
                <a:solidFill>
                  <a:srgbClr val="2F5496"/>
                </a:solidFill>
                <a:latin typeface="Calibri Light"/>
                <a:ea typeface="MS Gothic"/>
                <a:cs typeface="Times New Roman"/>
              </a:rPr>
              <a:t>Dense Layer:  Does the feature (image characteristics) extraction and classification.</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Kernels perform calculations on layer (image) data.</a:t>
            </a:r>
          </a:p>
          <a:p>
            <a:pPr marL="0" indent="-182245">
              <a:spcBef>
                <a:spcPts val="200"/>
              </a:spcBef>
              <a:spcAft>
                <a:spcPts val="0"/>
              </a:spcAft>
            </a:pPr>
            <a:r>
              <a:rPr lang="en-US" sz="1800" b="1" kern="100">
                <a:solidFill>
                  <a:srgbClr val="2F5496"/>
                </a:solidFill>
                <a:latin typeface="Calibri Light"/>
                <a:ea typeface="MS Gothic"/>
                <a:cs typeface="Times New Roman"/>
              </a:rPr>
              <a:t>Different types of functions affect calculations between layers.</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0">
              <a:spcBef>
                <a:spcPts val="200"/>
              </a:spcBef>
              <a:spcAft>
                <a:spcPts val="0"/>
              </a:spcAft>
              <a:buNone/>
            </a:pPr>
            <a:r>
              <a:rPr lang="en-US" sz="1800" b="1" kern="100">
                <a:solidFill>
                  <a:srgbClr val="2F5496"/>
                </a:solidFill>
                <a:latin typeface="Calibri Light"/>
                <a:ea typeface="MS Gothic"/>
                <a:cs typeface="Times New Roman"/>
              </a:rPr>
              <a:t>Let's take a closer look at convolution and kernels</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The layers have different functions.</a:t>
            </a:r>
            <a:endParaRPr lang="en-US"/>
          </a:p>
        </p:txBody>
      </p:sp>
    </p:spTree>
    <p:extLst>
      <p:ext uri="{BB962C8B-B14F-4D97-AF65-F5344CB8AC3E}">
        <p14:creationId xmlns:p14="http://schemas.microsoft.com/office/powerpoint/2010/main" val="93664671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Convolutional layers identify image features like edges.</a:t>
            </a:r>
            <a:br>
              <a:rPr lang="en-US">
                <a:latin typeface="Arial"/>
                <a:ea typeface="Open Sans Light"/>
                <a:cs typeface="Arial"/>
              </a:rPr>
            </a:br>
            <a:r>
              <a:rPr lang="en-US">
                <a:latin typeface="Arial"/>
                <a:ea typeface="Open Sans Light"/>
                <a:cs typeface="Arial"/>
              </a:rPr>
              <a:t>A kernel slides across the image to make the feature data.</a:t>
            </a:r>
            <a:endParaRPr lang="en-US"/>
          </a:p>
        </p:txBody>
      </p:sp>
      <p:graphicFrame>
        <p:nvGraphicFramePr>
          <p:cNvPr id="2" name="Table 1">
            <a:extLst>
              <a:ext uri="{FF2B5EF4-FFF2-40B4-BE49-F238E27FC236}">
                <a16:creationId xmlns:a16="http://schemas.microsoft.com/office/drawing/2014/main" id="{52C25C24-808A-ED75-6F73-E5CA181C1D09}"/>
              </a:ext>
            </a:extLst>
          </p:cNvPr>
          <p:cNvGraphicFramePr>
            <a:graphicFrameLocks noGrp="1"/>
          </p:cNvGraphicFramePr>
          <p:nvPr>
            <p:extLst>
              <p:ext uri="{D42A27DB-BD31-4B8C-83A1-F6EECF244321}">
                <p14:modId xmlns:p14="http://schemas.microsoft.com/office/powerpoint/2010/main" val="2446433335"/>
              </p:ext>
            </p:extLst>
          </p:nvPr>
        </p:nvGraphicFramePr>
        <p:xfrm>
          <a:off x="1146192" y="1871185"/>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lumMod val="85000"/>
                      </a:schemeClr>
                    </a:solidFill>
                  </a:tcPr>
                </a:tc>
                <a:tc>
                  <a:txBody>
                    <a:bodyPr/>
                    <a:lstStyle/>
                    <a:p>
                      <a:pPr algn="ctr"/>
                      <a:r>
                        <a:rPr lang="en-US" sz="1200" b="1"/>
                        <a:t>1</a:t>
                      </a:r>
                    </a:p>
                  </a:txBody>
                  <a:tcPr anchor="ctr">
                    <a:solidFill>
                      <a:schemeClr val="bg1">
                        <a:lumMod val="85000"/>
                      </a:schemeClr>
                    </a:solidFill>
                  </a:tcPr>
                </a:tc>
                <a:tc>
                  <a:txBody>
                    <a:bodyPr/>
                    <a:lstStyle/>
                    <a:p>
                      <a:pPr algn="ctr"/>
                      <a:r>
                        <a:rPr lang="en-US" sz="1200" b="1"/>
                        <a:t>2</a:t>
                      </a:r>
                    </a:p>
                  </a:txBody>
                  <a:tcPr anchor="ctr"/>
                </a:tc>
                <a:extLst>
                  <a:ext uri="{0D108BD9-81ED-4DB2-BD59-A6C34878D82A}">
                    <a16:rowId xmlns:a16="http://schemas.microsoft.com/office/drawing/2014/main" val="3670746819"/>
                  </a:ext>
                </a:extLst>
              </a:tr>
              <a:tr h="370840">
                <a:tc>
                  <a:txBody>
                    <a:bodyPr/>
                    <a:lstStyle/>
                    <a:p>
                      <a:pPr algn="ctr"/>
                      <a:r>
                        <a:rPr lang="en-US" sz="1200" b="1"/>
                        <a:t>3</a:t>
                      </a:r>
                    </a:p>
                  </a:txBody>
                  <a:tcPr anchor="ctr">
                    <a:solidFill>
                      <a:schemeClr val="bg1">
                        <a:lumMod val="85000"/>
                      </a:schemeClr>
                    </a:solidFill>
                  </a:tcPr>
                </a:tc>
                <a:tc>
                  <a:txBody>
                    <a:bodyPr/>
                    <a:lstStyle/>
                    <a:p>
                      <a:pPr algn="ctr"/>
                      <a:r>
                        <a:rPr lang="en-US" sz="1200" b="1"/>
                        <a:t>4</a:t>
                      </a:r>
                    </a:p>
                  </a:txBody>
                  <a:tcPr anchor="ctr">
                    <a:solidFill>
                      <a:schemeClr val="bg1">
                        <a:lumMod val="85000"/>
                      </a:schemeClr>
                    </a:solidFill>
                  </a:tcPr>
                </a:tc>
                <a:tc>
                  <a:txBody>
                    <a:bodyPr/>
                    <a:lstStyle/>
                    <a:p>
                      <a:pPr algn="ctr"/>
                      <a:r>
                        <a:rPr lang="en-US" sz="1200" b="1"/>
                        <a:t>5</a:t>
                      </a:r>
                    </a:p>
                  </a:txBody>
                  <a:tcPr anchor="ctr"/>
                </a:tc>
                <a:extLst>
                  <a:ext uri="{0D108BD9-81ED-4DB2-BD59-A6C34878D82A}">
                    <a16:rowId xmlns:a16="http://schemas.microsoft.com/office/drawing/2014/main" val="856738191"/>
                  </a:ext>
                </a:extLst>
              </a:tr>
              <a:tr h="370840">
                <a:tc>
                  <a:txBody>
                    <a:bodyPr/>
                    <a:lstStyle/>
                    <a:p>
                      <a:pPr algn="ctr"/>
                      <a:r>
                        <a:rPr lang="en-US" sz="1200" b="1"/>
                        <a:t>6</a:t>
                      </a:r>
                    </a:p>
                  </a:txBody>
                  <a:tcPr anchor="ctr"/>
                </a:tc>
                <a:tc>
                  <a:txBody>
                    <a:bodyPr/>
                    <a:lstStyle/>
                    <a:p>
                      <a:pPr algn="ctr"/>
                      <a:r>
                        <a:rPr lang="en-US" sz="1200" b="1"/>
                        <a:t>7</a:t>
                      </a:r>
                    </a:p>
                  </a:txBody>
                  <a:tcPr anchor="ctr"/>
                </a:tc>
                <a:tc>
                  <a:txBody>
                    <a:bodyPr/>
                    <a:lstStyle/>
                    <a:p>
                      <a:pPr algn="ctr"/>
                      <a:r>
                        <a:rPr lang="en-US" sz="1200" b="1"/>
                        <a:t>8</a:t>
                      </a:r>
                    </a:p>
                  </a:txBody>
                  <a:tcPr anchor="ctr"/>
                </a:tc>
                <a:extLst>
                  <a:ext uri="{0D108BD9-81ED-4DB2-BD59-A6C34878D82A}">
                    <a16:rowId xmlns:a16="http://schemas.microsoft.com/office/drawing/2014/main" val="3693560176"/>
                  </a:ext>
                </a:extLst>
              </a:tr>
            </a:tbl>
          </a:graphicData>
        </a:graphic>
      </p:graphicFrame>
      <p:graphicFrame>
        <p:nvGraphicFramePr>
          <p:cNvPr id="4" name="Table 3">
            <a:extLst>
              <a:ext uri="{FF2B5EF4-FFF2-40B4-BE49-F238E27FC236}">
                <a16:creationId xmlns:a16="http://schemas.microsoft.com/office/drawing/2014/main" id="{9D4BAFA3-1A52-AEEA-399F-2CF8C336DE78}"/>
              </a:ext>
            </a:extLst>
          </p:cNvPr>
          <p:cNvGraphicFramePr>
            <a:graphicFrameLocks noGrp="1"/>
          </p:cNvGraphicFramePr>
          <p:nvPr>
            <p:extLst>
              <p:ext uri="{D42A27DB-BD31-4B8C-83A1-F6EECF244321}">
                <p14:modId xmlns:p14="http://schemas.microsoft.com/office/powerpoint/2010/main" val="386575640"/>
              </p:ext>
            </p:extLst>
          </p:nvPr>
        </p:nvGraphicFramePr>
        <p:xfrm>
          <a:off x="3964255" y="1871185"/>
          <a:ext cx="1342942" cy="741680"/>
        </p:xfrm>
        <a:graphic>
          <a:graphicData uri="http://schemas.openxmlformats.org/drawingml/2006/table">
            <a:tbl>
              <a:tblPr firstRow="1" bandRow="1">
                <a:tableStyleId>{5940675A-B579-460E-94D1-54222C63F5DA}</a:tableStyleId>
              </a:tblPr>
              <a:tblGrid>
                <a:gridCol w="671471">
                  <a:extLst>
                    <a:ext uri="{9D8B030D-6E8A-4147-A177-3AD203B41FA5}">
                      <a16:colId xmlns:a16="http://schemas.microsoft.com/office/drawing/2014/main" val="231033329"/>
                    </a:ext>
                  </a:extLst>
                </a:gridCol>
                <a:gridCol w="671471">
                  <a:extLst>
                    <a:ext uri="{9D8B030D-6E8A-4147-A177-3AD203B41FA5}">
                      <a16:colId xmlns:a16="http://schemas.microsoft.com/office/drawing/2014/main" val="1652054518"/>
                    </a:ext>
                  </a:extLst>
                </a:gridCol>
              </a:tblGrid>
              <a:tr h="370840">
                <a:tc>
                  <a:txBody>
                    <a:bodyPr/>
                    <a:lstStyle/>
                    <a:p>
                      <a:pPr algn="ctr"/>
                      <a:r>
                        <a:rPr lang="en-US"/>
                        <a:t>0</a:t>
                      </a:r>
                    </a:p>
                  </a:txBody>
                  <a:tcPr anchor="ctr"/>
                </a:tc>
                <a:tc>
                  <a:txBody>
                    <a:bodyPr/>
                    <a:lstStyle/>
                    <a:p>
                      <a:pPr algn="ctr"/>
                      <a:r>
                        <a:rPr lang="en-US"/>
                        <a:t>1</a:t>
                      </a:r>
                    </a:p>
                  </a:txBody>
                  <a:tcPr anchor="ctr"/>
                </a:tc>
                <a:extLst>
                  <a:ext uri="{0D108BD9-81ED-4DB2-BD59-A6C34878D82A}">
                    <a16:rowId xmlns:a16="http://schemas.microsoft.com/office/drawing/2014/main" val="1529676077"/>
                  </a:ext>
                </a:extLst>
              </a:tr>
              <a:tr h="370840">
                <a:tc>
                  <a:txBody>
                    <a:bodyPr/>
                    <a:lstStyle/>
                    <a:p>
                      <a:pPr algn="ctr"/>
                      <a:r>
                        <a:rPr lang="en-US"/>
                        <a:t>2</a:t>
                      </a:r>
                    </a:p>
                  </a:txBody>
                  <a:tcPr anchor="ctr"/>
                </a:tc>
                <a:tc>
                  <a:txBody>
                    <a:bodyPr/>
                    <a:lstStyle/>
                    <a:p>
                      <a:pPr algn="ctr"/>
                      <a:r>
                        <a:rPr lang="en-US"/>
                        <a:t>3</a:t>
                      </a:r>
                    </a:p>
                  </a:txBody>
                  <a:tcPr anchor="ctr"/>
                </a:tc>
                <a:extLst>
                  <a:ext uri="{0D108BD9-81ED-4DB2-BD59-A6C34878D82A}">
                    <a16:rowId xmlns:a16="http://schemas.microsoft.com/office/drawing/2014/main" val="1218953765"/>
                  </a:ext>
                </a:extLst>
              </a:tr>
            </a:tbl>
          </a:graphicData>
        </a:graphic>
      </p:graphicFrame>
      <p:sp>
        <p:nvSpPr>
          <p:cNvPr id="5" name="TextBox 4">
            <a:extLst>
              <a:ext uri="{FF2B5EF4-FFF2-40B4-BE49-F238E27FC236}">
                <a16:creationId xmlns:a16="http://schemas.microsoft.com/office/drawing/2014/main" id="{1AB74626-5728-6282-91A6-1EE009B43D29}"/>
              </a:ext>
            </a:extLst>
          </p:cNvPr>
          <p:cNvSpPr txBox="1"/>
          <p:nvPr/>
        </p:nvSpPr>
        <p:spPr>
          <a:xfrm>
            <a:off x="1452954"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Image Data</a:t>
            </a:r>
            <a:endParaRPr lang="en-US"/>
          </a:p>
        </p:txBody>
      </p:sp>
      <p:sp>
        <p:nvSpPr>
          <p:cNvPr id="6" name="TextBox 5">
            <a:extLst>
              <a:ext uri="{FF2B5EF4-FFF2-40B4-BE49-F238E27FC236}">
                <a16:creationId xmlns:a16="http://schemas.microsoft.com/office/drawing/2014/main" id="{A0FC839A-F3DB-DEDE-6969-E58B503F9BBF}"/>
              </a:ext>
            </a:extLst>
          </p:cNvPr>
          <p:cNvSpPr txBox="1"/>
          <p:nvPr/>
        </p:nvSpPr>
        <p:spPr>
          <a:xfrm>
            <a:off x="3981445" y="1420684"/>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Kernel</a:t>
            </a:r>
          </a:p>
        </p:txBody>
      </p:sp>
      <p:graphicFrame>
        <p:nvGraphicFramePr>
          <p:cNvPr id="10" name="Table 9">
            <a:extLst>
              <a:ext uri="{FF2B5EF4-FFF2-40B4-BE49-F238E27FC236}">
                <a16:creationId xmlns:a16="http://schemas.microsoft.com/office/drawing/2014/main" id="{E2059139-E782-294B-912A-D40282A22457}"/>
              </a:ext>
            </a:extLst>
          </p:cNvPr>
          <p:cNvGraphicFramePr>
            <a:graphicFrameLocks noGrp="1"/>
          </p:cNvGraphicFramePr>
          <p:nvPr>
            <p:extLst>
              <p:ext uri="{D42A27DB-BD31-4B8C-83A1-F6EECF244321}">
                <p14:modId xmlns:p14="http://schemas.microsoft.com/office/powerpoint/2010/main" val="32056364"/>
              </p:ext>
            </p:extLst>
          </p:nvPr>
        </p:nvGraphicFramePr>
        <p:xfrm>
          <a:off x="6490635" y="1878728"/>
          <a:ext cx="1339470" cy="733252"/>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tblGrid>
              <a:tr h="362412">
                <a:tc>
                  <a:txBody>
                    <a:bodyPr/>
                    <a:lstStyle/>
                    <a:p>
                      <a:pPr algn="ctr"/>
                      <a:r>
                        <a:rPr lang="en-US" sz="1200" b="1"/>
                        <a:t>19</a:t>
                      </a:r>
                    </a:p>
                  </a:txBody>
                  <a:tcPr anchor="ctr">
                    <a:solidFill>
                      <a:schemeClr val="bg1">
                        <a:lumMod val="85000"/>
                      </a:schemeClr>
                    </a:solidFill>
                  </a:tcPr>
                </a:tc>
                <a:tc>
                  <a:txBody>
                    <a:bodyPr/>
                    <a:lstStyle/>
                    <a:p>
                      <a:pPr algn="ctr"/>
                      <a:r>
                        <a:rPr lang="en-US" sz="1200" b="1"/>
                        <a:t>25</a:t>
                      </a:r>
                    </a:p>
                  </a:txBody>
                  <a:tcPr anchor="ctr">
                    <a:solidFill>
                      <a:schemeClr val="bg1"/>
                    </a:solidFill>
                  </a:tcPr>
                </a:tc>
                <a:extLst>
                  <a:ext uri="{0D108BD9-81ED-4DB2-BD59-A6C34878D82A}">
                    <a16:rowId xmlns:a16="http://schemas.microsoft.com/office/drawing/2014/main" val="3670746819"/>
                  </a:ext>
                </a:extLst>
              </a:tr>
              <a:tr h="370840">
                <a:tc>
                  <a:txBody>
                    <a:bodyPr/>
                    <a:lstStyle/>
                    <a:p>
                      <a:pPr algn="ctr"/>
                      <a:r>
                        <a:rPr lang="en-US" sz="1200" b="1"/>
                        <a:t>37</a:t>
                      </a:r>
                    </a:p>
                  </a:txBody>
                  <a:tcPr anchor="ctr">
                    <a:solidFill>
                      <a:schemeClr val="bg1"/>
                    </a:solidFill>
                  </a:tcPr>
                </a:tc>
                <a:tc>
                  <a:txBody>
                    <a:bodyPr/>
                    <a:lstStyle/>
                    <a:p>
                      <a:pPr algn="ctr"/>
                      <a:r>
                        <a:rPr lang="en-US" sz="1200" b="1"/>
                        <a:t>43</a:t>
                      </a:r>
                    </a:p>
                  </a:txBody>
                  <a:tcPr anchor="ctr">
                    <a:solidFill>
                      <a:schemeClr val="bg1"/>
                    </a:solidFill>
                  </a:tcPr>
                </a:tc>
                <a:extLst>
                  <a:ext uri="{0D108BD9-81ED-4DB2-BD59-A6C34878D82A}">
                    <a16:rowId xmlns:a16="http://schemas.microsoft.com/office/drawing/2014/main" val="856738191"/>
                  </a:ext>
                </a:extLst>
              </a:tr>
            </a:tbl>
          </a:graphicData>
        </a:graphic>
      </p:graphicFrame>
      <p:sp>
        <p:nvSpPr>
          <p:cNvPr id="11" name="TextBox 10">
            <a:extLst>
              <a:ext uri="{FF2B5EF4-FFF2-40B4-BE49-F238E27FC236}">
                <a16:creationId xmlns:a16="http://schemas.microsoft.com/office/drawing/2014/main" id="{386F0982-3C77-5353-9AEC-7512B253267F}"/>
              </a:ext>
            </a:extLst>
          </p:cNvPr>
          <p:cNvSpPr txBox="1"/>
          <p:nvPr/>
        </p:nvSpPr>
        <p:spPr>
          <a:xfrm>
            <a:off x="6465469"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Output</a:t>
            </a:r>
          </a:p>
        </p:txBody>
      </p:sp>
      <p:sp>
        <p:nvSpPr>
          <p:cNvPr id="7" name="TextBox 6">
            <a:extLst>
              <a:ext uri="{FF2B5EF4-FFF2-40B4-BE49-F238E27FC236}">
                <a16:creationId xmlns:a16="http://schemas.microsoft.com/office/drawing/2014/main" id="{E5175F44-1A74-3F14-D227-6220AAF500E6}"/>
              </a:ext>
            </a:extLst>
          </p:cNvPr>
          <p:cNvSpPr txBox="1"/>
          <p:nvPr/>
        </p:nvSpPr>
        <p:spPr>
          <a:xfrm>
            <a:off x="853768" y="3304581"/>
            <a:ext cx="6759419"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200"/>
              <a:t>In this (very simplified) example, a 2 x 2 kernel matrix slides across a 3 x 3 image data matrix.</a:t>
            </a:r>
          </a:p>
          <a:p>
            <a:pPr defTabSz="914400"/>
            <a:r>
              <a:rPr lang="en-US" sz="1200"/>
              <a:t>The kernel does a component-by-component multiplication and adds the values together.</a:t>
            </a:r>
          </a:p>
          <a:p>
            <a:pPr defTabSz="914400"/>
            <a:endParaRPr lang="en-US" sz="1200"/>
          </a:p>
          <a:p>
            <a:pPr defTabSz="914400"/>
            <a:r>
              <a:rPr lang="en-US" sz="1200"/>
              <a:t>For example:  0 * 0 + 1 * 1 + 3 * 2 + 4 * 3 = 0 + 1 + 6 + 12 = 19 (the top left output)</a:t>
            </a:r>
          </a:p>
        </p:txBody>
      </p:sp>
    </p:spTree>
    <p:extLst>
      <p:ext uri="{BB962C8B-B14F-4D97-AF65-F5344CB8AC3E}">
        <p14:creationId xmlns:p14="http://schemas.microsoft.com/office/powerpoint/2010/main" val="2585875390"/>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Here's how the next output cell is calculated.</a:t>
            </a:r>
            <a:br>
              <a:rPr lang="en-US"/>
            </a:br>
            <a:r>
              <a:rPr lang="en-US">
                <a:latin typeface="Arial"/>
                <a:ea typeface="Open Sans Light"/>
                <a:cs typeface="Arial"/>
              </a:rPr>
              <a:t>The </a:t>
            </a:r>
            <a:r>
              <a:rPr lang="en-US" i="1">
                <a:latin typeface="Arial"/>
                <a:ea typeface="Open Sans Light"/>
                <a:cs typeface="Arial"/>
              </a:rPr>
              <a:t>stride </a:t>
            </a:r>
            <a:r>
              <a:rPr lang="en-US">
                <a:latin typeface="Arial"/>
                <a:ea typeface="Open Sans Light"/>
                <a:cs typeface="Arial"/>
              </a:rPr>
              <a:t>is 1 because the kernel moves by 1 cell.</a:t>
            </a:r>
            <a:endParaRPr lang="en-US"/>
          </a:p>
        </p:txBody>
      </p:sp>
      <p:graphicFrame>
        <p:nvGraphicFramePr>
          <p:cNvPr id="2" name="Table 1">
            <a:extLst>
              <a:ext uri="{FF2B5EF4-FFF2-40B4-BE49-F238E27FC236}">
                <a16:creationId xmlns:a16="http://schemas.microsoft.com/office/drawing/2014/main" id="{52C25C24-808A-ED75-6F73-E5CA181C1D09}"/>
              </a:ext>
            </a:extLst>
          </p:cNvPr>
          <p:cNvGraphicFramePr>
            <a:graphicFrameLocks noGrp="1"/>
          </p:cNvGraphicFramePr>
          <p:nvPr>
            <p:extLst>
              <p:ext uri="{D42A27DB-BD31-4B8C-83A1-F6EECF244321}">
                <p14:modId xmlns:p14="http://schemas.microsoft.com/office/powerpoint/2010/main" val="2653631456"/>
              </p:ext>
            </p:extLst>
          </p:nvPr>
        </p:nvGraphicFramePr>
        <p:xfrm>
          <a:off x="1146192" y="1871185"/>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solidFill>
                  </a:tcPr>
                </a:tc>
                <a:tc>
                  <a:txBody>
                    <a:bodyPr/>
                    <a:lstStyle/>
                    <a:p>
                      <a:pPr algn="ctr"/>
                      <a:r>
                        <a:rPr lang="en-US" sz="1200" b="1"/>
                        <a:t>1</a:t>
                      </a:r>
                    </a:p>
                  </a:txBody>
                  <a:tcPr anchor="ctr">
                    <a:solidFill>
                      <a:schemeClr val="bg1">
                        <a:lumMod val="85000"/>
                      </a:schemeClr>
                    </a:solidFill>
                  </a:tcPr>
                </a:tc>
                <a:tc>
                  <a:txBody>
                    <a:bodyPr/>
                    <a:lstStyle/>
                    <a:p>
                      <a:pPr algn="ctr"/>
                      <a:r>
                        <a:rPr lang="en-US" sz="1200" b="1"/>
                        <a:t>2</a:t>
                      </a:r>
                    </a:p>
                  </a:txBody>
                  <a:tcPr anchor="ctr">
                    <a:solidFill>
                      <a:schemeClr val="bg1">
                        <a:lumMod val="85000"/>
                      </a:schemeClr>
                    </a:solidFill>
                  </a:tcPr>
                </a:tc>
                <a:extLst>
                  <a:ext uri="{0D108BD9-81ED-4DB2-BD59-A6C34878D82A}">
                    <a16:rowId xmlns:a16="http://schemas.microsoft.com/office/drawing/2014/main" val="3670746819"/>
                  </a:ext>
                </a:extLst>
              </a:tr>
              <a:tr h="370840">
                <a:tc>
                  <a:txBody>
                    <a:bodyPr/>
                    <a:lstStyle/>
                    <a:p>
                      <a:pPr algn="ctr"/>
                      <a:r>
                        <a:rPr lang="en-US" sz="1200" b="1"/>
                        <a:t>3</a:t>
                      </a:r>
                    </a:p>
                  </a:txBody>
                  <a:tcPr anchor="ctr">
                    <a:solidFill>
                      <a:schemeClr val="bg1"/>
                    </a:solidFill>
                  </a:tcPr>
                </a:tc>
                <a:tc>
                  <a:txBody>
                    <a:bodyPr/>
                    <a:lstStyle/>
                    <a:p>
                      <a:pPr algn="ctr"/>
                      <a:r>
                        <a:rPr lang="en-US" sz="1200" b="1"/>
                        <a:t>4</a:t>
                      </a:r>
                    </a:p>
                  </a:txBody>
                  <a:tcPr anchor="ctr">
                    <a:solidFill>
                      <a:schemeClr val="bg1">
                        <a:lumMod val="85000"/>
                      </a:schemeClr>
                    </a:solidFill>
                  </a:tcPr>
                </a:tc>
                <a:tc>
                  <a:txBody>
                    <a:bodyPr/>
                    <a:lstStyle/>
                    <a:p>
                      <a:pPr algn="ctr"/>
                      <a:r>
                        <a:rPr lang="en-US" sz="1200" b="1"/>
                        <a:t>5</a:t>
                      </a:r>
                    </a:p>
                  </a:txBody>
                  <a:tcPr anchor="ctr">
                    <a:solidFill>
                      <a:schemeClr val="bg1">
                        <a:lumMod val="85000"/>
                      </a:schemeClr>
                    </a:solidFill>
                  </a:tcPr>
                </a:tc>
                <a:extLst>
                  <a:ext uri="{0D108BD9-81ED-4DB2-BD59-A6C34878D82A}">
                    <a16:rowId xmlns:a16="http://schemas.microsoft.com/office/drawing/2014/main" val="856738191"/>
                  </a:ext>
                </a:extLst>
              </a:tr>
              <a:tr h="370840">
                <a:tc>
                  <a:txBody>
                    <a:bodyPr/>
                    <a:lstStyle/>
                    <a:p>
                      <a:pPr algn="ctr"/>
                      <a:r>
                        <a:rPr lang="en-US" sz="1200" b="1"/>
                        <a:t>6</a:t>
                      </a:r>
                    </a:p>
                  </a:txBody>
                  <a:tcPr anchor="ctr"/>
                </a:tc>
                <a:tc>
                  <a:txBody>
                    <a:bodyPr/>
                    <a:lstStyle/>
                    <a:p>
                      <a:pPr algn="ctr"/>
                      <a:r>
                        <a:rPr lang="en-US" sz="1200" b="1"/>
                        <a:t>7</a:t>
                      </a:r>
                    </a:p>
                  </a:txBody>
                  <a:tcPr anchor="ctr"/>
                </a:tc>
                <a:tc>
                  <a:txBody>
                    <a:bodyPr/>
                    <a:lstStyle/>
                    <a:p>
                      <a:pPr algn="ctr"/>
                      <a:r>
                        <a:rPr lang="en-US" sz="1200" b="1"/>
                        <a:t>8</a:t>
                      </a:r>
                    </a:p>
                  </a:txBody>
                  <a:tcPr anchor="ctr"/>
                </a:tc>
                <a:extLst>
                  <a:ext uri="{0D108BD9-81ED-4DB2-BD59-A6C34878D82A}">
                    <a16:rowId xmlns:a16="http://schemas.microsoft.com/office/drawing/2014/main" val="3693560176"/>
                  </a:ext>
                </a:extLst>
              </a:tr>
            </a:tbl>
          </a:graphicData>
        </a:graphic>
      </p:graphicFrame>
      <p:graphicFrame>
        <p:nvGraphicFramePr>
          <p:cNvPr id="4" name="Table 3">
            <a:extLst>
              <a:ext uri="{FF2B5EF4-FFF2-40B4-BE49-F238E27FC236}">
                <a16:creationId xmlns:a16="http://schemas.microsoft.com/office/drawing/2014/main" id="{9D4BAFA3-1A52-AEEA-399F-2CF8C336DE78}"/>
              </a:ext>
            </a:extLst>
          </p:cNvPr>
          <p:cNvGraphicFramePr>
            <a:graphicFrameLocks noGrp="1"/>
          </p:cNvGraphicFramePr>
          <p:nvPr/>
        </p:nvGraphicFramePr>
        <p:xfrm>
          <a:off x="3964255" y="1871185"/>
          <a:ext cx="1342942" cy="741680"/>
        </p:xfrm>
        <a:graphic>
          <a:graphicData uri="http://schemas.openxmlformats.org/drawingml/2006/table">
            <a:tbl>
              <a:tblPr firstRow="1" bandRow="1">
                <a:tableStyleId>{5940675A-B579-460E-94D1-54222C63F5DA}</a:tableStyleId>
              </a:tblPr>
              <a:tblGrid>
                <a:gridCol w="671471">
                  <a:extLst>
                    <a:ext uri="{9D8B030D-6E8A-4147-A177-3AD203B41FA5}">
                      <a16:colId xmlns:a16="http://schemas.microsoft.com/office/drawing/2014/main" val="231033329"/>
                    </a:ext>
                  </a:extLst>
                </a:gridCol>
                <a:gridCol w="671471">
                  <a:extLst>
                    <a:ext uri="{9D8B030D-6E8A-4147-A177-3AD203B41FA5}">
                      <a16:colId xmlns:a16="http://schemas.microsoft.com/office/drawing/2014/main" val="1652054518"/>
                    </a:ext>
                  </a:extLst>
                </a:gridCol>
              </a:tblGrid>
              <a:tr h="370840">
                <a:tc>
                  <a:txBody>
                    <a:bodyPr/>
                    <a:lstStyle/>
                    <a:p>
                      <a:pPr algn="ctr"/>
                      <a:r>
                        <a:rPr lang="en-US"/>
                        <a:t>0</a:t>
                      </a:r>
                    </a:p>
                  </a:txBody>
                  <a:tcPr anchor="ctr"/>
                </a:tc>
                <a:tc>
                  <a:txBody>
                    <a:bodyPr/>
                    <a:lstStyle/>
                    <a:p>
                      <a:pPr algn="ctr"/>
                      <a:r>
                        <a:rPr lang="en-US"/>
                        <a:t>1</a:t>
                      </a:r>
                    </a:p>
                  </a:txBody>
                  <a:tcPr anchor="ctr"/>
                </a:tc>
                <a:extLst>
                  <a:ext uri="{0D108BD9-81ED-4DB2-BD59-A6C34878D82A}">
                    <a16:rowId xmlns:a16="http://schemas.microsoft.com/office/drawing/2014/main" val="1529676077"/>
                  </a:ext>
                </a:extLst>
              </a:tr>
              <a:tr h="370840">
                <a:tc>
                  <a:txBody>
                    <a:bodyPr/>
                    <a:lstStyle/>
                    <a:p>
                      <a:pPr algn="ctr"/>
                      <a:r>
                        <a:rPr lang="en-US"/>
                        <a:t>2</a:t>
                      </a:r>
                    </a:p>
                  </a:txBody>
                  <a:tcPr anchor="ctr"/>
                </a:tc>
                <a:tc>
                  <a:txBody>
                    <a:bodyPr/>
                    <a:lstStyle/>
                    <a:p>
                      <a:pPr algn="ctr"/>
                      <a:r>
                        <a:rPr lang="en-US"/>
                        <a:t>3</a:t>
                      </a:r>
                    </a:p>
                  </a:txBody>
                  <a:tcPr anchor="ctr"/>
                </a:tc>
                <a:extLst>
                  <a:ext uri="{0D108BD9-81ED-4DB2-BD59-A6C34878D82A}">
                    <a16:rowId xmlns:a16="http://schemas.microsoft.com/office/drawing/2014/main" val="1218953765"/>
                  </a:ext>
                </a:extLst>
              </a:tr>
            </a:tbl>
          </a:graphicData>
        </a:graphic>
      </p:graphicFrame>
      <p:sp>
        <p:nvSpPr>
          <p:cNvPr id="5" name="TextBox 4">
            <a:extLst>
              <a:ext uri="{FF2B5EF4-FFF2-40B4-BE49-F238E27FC236}">
                <a16:creationId xmlns:a16="http://schemas.microsoft.com/office/drawing/2014/main" id="{1AB74626-5728-6282-91A6-1EE009B43D29}"/>
              </a:ext>
            </a:extLst>
          </p:cNvPr>
          <p:cNvSpPr txBox="1"/>
          <p:nvPr/>
        </p:nvSpPr>
        <p:spPr>
          <a:xfrm>
            <a:off x="1452954"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Image Data</a:t>
            </a:r>
            <a:endParaRPr lang="en-US"/>
          </a:p>
        </p:txBody>
      </p:sp>
      <p:sp>
        <p:nvSpPr>
          <p:cNvPr id="6" name="TextBox 5">
            <a:extLst>
              <a:ext uri="{FF2B5EF4-FFF2-40B4-BE49-F238E27FC236}">
                <a16:creationId xmlns:a16="http://schemas.microsoft.com/office/drawing/2014/main" id="{A0FC839A-F3DB-DEDE-6969-E58B503F9BBF}"/>
              </a:ext>
            </a:extLst>
          </p:cNvPr>
          <p:cNvSpPr txBox="1"/>
          <p:nvPr/>
        </p:nvSpPr>
        <p:spPr>
          <a:xfrm>
            <a:off x="3981445" y="1420684"/>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Kernel</a:t>
            </a:r>
            <a:endParaRPr lang="en-US"/>
          </a:p>
        </p:txBody>
      </p:sp>
      <p:graphicFrame>
        <p:nvGraphicFramePr>
          <p:cNvPr id="10" name="Table 9">
            <a:extLst>
              <a:ext uri="{FF2B5EF4-FFF2-40B4-BE49-F238E27FC236}">
                <a16:creationId xmlns:a16="http://schemas.microsoft.com/office/drawing/2014/main" id="{E2059139-E782-294B-912A-D40282A22457}"/>
              </a:ext>
            </a:extLst>
          </p:cNvPr>
          <p:cNvGraphicFramePr>
            <a:graphicFrameLocks noGrp="1"/>
          </p:cNvGraphicFramePr>
          <p:nvPr>
            <p:extLst>
              <p:ext uri="{D42A27DB-BD31-4B8C-83A1-F6EECF244321}">
                <p14:modId xmlns:p14="http://schemas.microsoft.com/office/powerpoint/2010/main" val="3072592744"/>
              </p:ext>
            </p:extLst>
          </p:nvPr>
        </p:nvGraphicFramePr>
        <p:xfrm>
          <a:off x="6490635" y="1878728"/>
          <a:ext cx="1339470" cy="733252"/>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tblGrid>
              <a:tr h="362412">
                <a:tc>
                  <a:txBody>
                    <a:bodyPr/>
                    <a:lstStyle/>
                    <a:p>
                      <a:pPr algn="ctr"/>
                      <a:r>
                        <a:rPr lang="en-US" sz="1200" b="1"/>
                        <a:t>19</a:t>
                      </a:r>
                    </a:p>
                  </a:txBody>
                  <a:tcPr anchor="ctr">
                    <a:solidFill>
                      <a:schemeClr val="bg1"/>
                    </a:solidFill>
                  </a:tcPr>
                </a:tc>
                <a:tc>
                  <a:txBody>
                    <a:bodyPr/>
                    <a:lstStyle/>
                    <a:p>
                      <a:pPr algn="ctr"/>
                      <a:r>
                        <a:rPr lang="en-US" sz="1200" b="1"/>
                        <a:t>25</a:t>
                      </a:r>
                    </a:p>
                  </a:txBody>
                  <a:tcPr anchor="ctr">
                    <a:solidFill>
                      <a:schemeClr val="bg1">
                        <a:lumMod val="85000"/>
                      </a:schemeClr>
                    </a:solidFill>
                  </a:tcPr>
                </a:tc>
                <a:extLst>
                  <a:ext uri="{0D108BD9-81ED-4DB2-BD59-A6C34878D82A}">
                    <a16:rowId xmlns:a16="http://schemas.microsoft.com/office/drawing/2014/main" val="3670746819"/>
                  </a:ext>
                </a:extLst>
              </a:tr>
              <a:tr h="370840">
                <a:tc>
                  <a:txBody>
                    <a:bodyPr/>
                    <a:lstStyle/>
                    <a:p>
                      <a:pPr algn="ctr"/>
                      <a:r>
                        <a:rPr lang="en-US" sz="1200" b="1"/>
                        <a:t>37</a:t>
                      </a:r>
                    </a:p>
                  </a:txBody>
                  <a:tcPr anchor="ctr">
                    <a:solidFill>
                      <a:schemeClr val="bg1"/>
                    </a:solidFill>
                  </a:tcPr>
                </a:tc>
                <a:tc>
                  <a:txBody>
                    <a:bodyPr/>
                    <a:lstStyle/>
                    <a:p>
                      <a:pPr algn="ctr"/>
                      <a:r>
                        <a:rPr lang="en-US" sz="1200" b="1"/>
                        <a:t>43</a:t>
                      </a:r>
                    </a:p>
                  </a:txBody>
                  <a:tcPr anchor="ctr">
                    <a:solidFill>
                      <a:schemeClr val="bg1"/>
                    </a:solidFill>
                  </a:tcPr>
                </a:tc>
                <a:extLst>
                  <a:ext uri="{0D108BD9-81ED-4DB2-BD59-A6C34878D82A}">
                    <a16:rowId xmlns:a16="http://schemas.microsoft.com/office/drawing/2014/main" val="856738191"/>
                  </a:ext>
                </a:extLst>
              </a:tr>
            </a:tbl>
          </a:graphicData>
        </a:graphic>
      </p:graphicFrame>
      <p:sp>
        <p:nvSpPr>
          <p:cNvPr id="11" name="TextBox 10">
            <a:extLst>
              <a:ext uri="{FF2B5EF4-FFF2-40B4-BE49-F238E27FC236}">
                <a16:creationId xmlns:a16="http://schemas.microsoft.com/office/drawing/2014/main" id="{386F0982-3C77-5353-9AEC-7512B253267F}"/>
              </a:ext>
            </a:extLst>
          </p:cNvPr>
          <p:cNvSpPr txBox="1"/>
          <p:nvPr/>
        </p:nvSpPr>
        <p:spPr>
          <a:xfrm>
            <a:off x="6465469"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Output</a:t>
            </a:r>
          </a:p>
        </p:txBody>
      </p:sp>
      <p:sp>
        <p:nvSpPr>
          <p:cNvPr id="7" name="TextBox 6">
            <a:extLst>
              <a:ext uri="{FF2B5EF4-FFF2-40B4-BE49-F238E27FC236}">
                <a16:creationId xmlns:a16="http://schemas.microsoft.com/office/drawing/2014/main" id="{E5175F44-1A74-3F14-D227-6220AAF500E6}"/>
              </a:ext>
            </a:extLst>
          </p:cNvPr>
          <p:cNvSpPr txBox="1"/>
          <p:nvPr/>
        </p:nvSpPr>
        <p:spPr>
          <a:xfrm>
            <a:off x="853768" y="3304581"/>
            <a:ext cx="6759419" cy="14311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300"/>
              <a:t>For example:  1 * 0 + 2 * 1 + 4 * 2 + 5 * 3 = 0 + 2 + 8 + 15 = 25 (the top right output)</a:t>
            </a:r>
            <a:endParaRPr lang="en-US" sz="1450"/>
          </a:p>
          <a:p>
            <a:pPr defTabSz="914400"/>
            <a:endParaRPr lang="en-US" sz="1300"/>
          </a:p>
          <a:p>
            <a:pPr defTabSz="914400"/>
            <a:r>
              <a:rPr lang="en-US" sz="1300"/>
              <a:t>The calculations follow the same procedure for the bottom row.</a:t>
            </a:r>
          </a:p>
          <a:p>
            <a:pPr defTabSz="914400"/>
            <a:endParaRPr lang="en-US" sz="1200"/>
          </a:p>
          <a:p>
            <a:pPr defTabSz="914400"/>
            <a:r>
              <a:rPr lang="en-US" sz="1200"/>
              <a:t>Stride describes how the kernel moves over the data.</a:t>
            </a:r>
            <a:endParaRPr lang="en-US"/>
          </a:p>
          <a:p>
            <a:pPr defTabSz="914400"/>
            <a:r>
              <a:rPr lang="en-US" sz="1200"/>
              <a:t>In this case the stride is 1 since it moves to the right and down by 1 cell.</a:t>
            </a:r>
          </a:p>
          <a:p>
            <a:pPr defTabSz="914400"/>
            <a:endParaRPr lang="en-US" sz="1200"/>
          </a:p>
        </p:txBody>
      </p:sp>
    </p:spTree>
    <p:extLst>
      <p:ext uri="{BB962C8B-B14F-4D97-AF65-F5344CB8AC3E}">
        <p14:creationId xmlns:p14="http://schemas.microsoft.com/office/powerpoint/2010/main" val="362965714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Stride can be used to </a:t>
            </a:r>
            <a:r>
              <a:rPr lang="en-US" err="1">
                <a:latin typeface="Arial"/>
                <a:ea typeface="Open Sans Light"/>
                <a:cs typeface="Arial"/>
              </a:rPr>
              <a:t>downsample</a:t>
            </a:r>
            <a:r>
              <a:rPr lang="en-US">
                <a:latin typeface="Arial"/>
                <a:ea typeface="Open Sans Light"/>
                <a:cs typeface="Arial"/>
              </a:rPr>
              <a:t> (reduce) the data.</a:t>
            </a:r>
            <a:br>
              <a:rPr lang="en-US"/>
            </a:br>
            <a:r>
              <a:rPr lang="en-US">
                <a:latin typeface="Arial"/>
                <a:ea typeface="Open Sans Light"/>
                <a:cs typeface="Arial"/>
              </a:rPr>
              <a:t>Here's an example where stride = 2.</a:t>
            </a:r>
            <a:endParaRPr lang="en-US"/>
          </a:p>
        </p:txBody>
      </p:sp>
      <p:graphicFrame>
        <p:nvGraphicFramePr>
          <p:cNvPr id="2" name="Table 1">
            <a:extLst>
              <a:ext uri="{FF2B5EF4-FFF2-40B4-BE49-F238E27FC236}">
                <a16:creationId xmlns:a16="http://schemas.microsoft.com/office/drawing/2014/main" id="{52C25C24-808A-ED75-6F73-E5CA181C1D09}"/>
              </a:ext>
            </a:extLst>
          </p:cNvPr>
          <p:cNvGraphicFramePr>
            <a:graphicFrameLocks noGrp="1"/>
          </p:cNvGraphicFramePr>
          <p:nvPr>
            <p:extLst>
              <p:ext uri="{D42A27DB-BD31-4B8C-83A1-F6EECF244321}">
                <p14:modId xmlns:p14="http://schemas.microsoft.com/office/powerpoint/2010/main" val="2708312815"/>
              </p:ext>
            </p:extLst>
          </p:nvPr>
        </p:nvGraphicFramePr>
        <p:xfrm>
          <a:off x="1144406" y="1870090"/>
          <a:ext cx="2009204" cy="1483355"/>
        </p:xfrm>
        <a:graphic>
          <a:graphicData uri="http://schemas.openxmlformats.org/drawingml/2006/table">
            <a:tbl>
              <a:tblPr firstRow="1" bandRow="1">
                <a:tableStyleId>{5940675A-B579-460E-94D1-54222C63F5DA}</a:tableStyleId>
              </a:tblPr>
              <a:tblGrid>
                <a:gridCol w="502301">
                  <a:extLst>
                    <a:ext uri="{9D8B030D-6E8A-4147-A177-3AD203B41FA5}">
                      <a16:colId xmlns:a16="http://schemas.microsoft.com/office/drawing/2014/main" val="3928089524"/>
                    </a:ext>
                  </a:extLst>
                </a:gridCol>
                <a:gridCol w="502301">
                  <a:extLst>
                    <a:ext uri="{9D8B030D-6E8A-4147-A177-3AD203B41FA5}">
                      <a16:colId xmlns:a16="http://schemas.microsoft.com/office/drawing/2014/main" val="4241878865"/>
                    </a:ext>
                  </a:extLst>
                </a:gridCol>
                <a:gridCol w="502301">
                  <a:extLst>
                    <a:ext uri="{9D8B030D-6E8A-4147-A177-3AD203B41FA5}">
                      <a16:colId xmlns:a16="http://schemas.microsoft.com/office/drawing/2014/main" val="1004924841"/>
                    </a:ext>
                  </a:extLst>
                </a:gridCol>
                <a:gridCol w="502301">
                  <a:extLst>
                    <a:ext uri="{9D8B030D-6E8A-4147-A177-3AD203B41FA5}">
                      <a16:colId xmlns:a16="http://schemas.microsoft.com/office/drawing/2014/main" val="1437072880"/>
                    </a:ext>
                  </a:extLst>
                </a:gridCol>
              </a:tblGrid>
              <a:tr h="370839">
                <a:tc>
                  <a:txBody>
                    <a:bodyPr/>
                    <a:lstStyle/>
                    <a:p>
                      <a:pPr algn="ctr"/>
                      <a:r>
                        <a:rPr lang="en-US" sz="1200" b="1"/>
                        <a:t>0</a:t>
                      </a:r>
                    </a:p>
                  </a:txBody>
                  <a:tcPr anchor="ctr">
                    <a:solidFill>
                      <a:schemeClr val="accent1">
                        <a:lumMod val="20000"/>
                        <a:lumOff val="80000"/>
                      </a:schemeClr>
                    </a:solidFill>
                  </a:tcPr>
                </a:tc>
                <a:tc>
                  <a:txBody>
                    <a:bodyPr/>
                    <a:lstStyle/>
                    <a:p>
                      <a:pPr algn="ctr"/>
                      <a:r>
                        <a:rPr lang="en-US" sz="1200" b="1"/>
                        <a:t>1</a:t>
                      </a:r>
                    </a:p>
                  </a:txBody>
                  <a:tcPr anchor="ctr">
                    <a:solidFill>
                      <a:schemeClr val="accent1">
                        <a:lumMod val="20000"/>
                        <a:lumOff val="80000"/>
                      </a:schemeClr>
                    </a:solidFill>
                  </a:tcPr>
                </a:tc>
                <a:tc>
                  <a:txBody>
                    <a:bodyPr/>
                    <a:lstStyle/>
                    <a:p>
                      <a:pPr algn="ctr"/>
                      <a:r>
                        <a:rPr lang="en-US" sz="1200" b="1"/>
                        <a:t>2</a:t>
                      </a:r>
                    </a:p>
                  </a:txBody>
                  <a:tcPr anchor="ctr">
                    <a:solidFill>
                      <a:schemeClr val="bg1">
                        <a:lumMod val="85000"/>
                      </a:schemeClr>
                    </a:solidFill>
                  </a:tcPr>
                </a:tc>
                <a:tc>
                  <a:txBody>
                    <a:bodyPr/>
                    <a:lstStyle/>
                    <a:p>
                      <a:pPr lvl="0" algn="ctr">
                        <a:buNone/>
                      </a:pPr>
                      <a:r>
                        <a:rPr lang="en-US" sz="1200" b="1"/>
                        <a:t>3</a:t>
                      </a:r>
                    </a:p>
                  </a:txBody>
                  <a:tcPr anchor="ctr">
                    <a:solidFill>
                      <a:schemeClr val="bg1">
                        <a:lumMod val="85000"/>
                      </a:schemeClr>
                    </a:solidFill>
                  </a:tcPr>
                </a:tc>
                <a:extLst>
                  <a:ext uri="{0D108BD9-81ED-4DB2-BD59-A6C34878D82A}">
                    <a16:rowId xmlns:a16="http://schemas.microsoft.com/office/drawing/2014/main" val="3670746819"/>
                  </a:ext>
                </a:extLst>
              </a:tr>
              <a:tr h="370838">
                <a:tc>
                  <a:txBody>
                    <a:bodyPr/>
                    <a:lstStyle/>
                    <a:p>
                      <a:pPr lvl="0" algn="ctr">
                        <a:buNone/>
                      </a:pPr>
                      <a:r>
                        <a:rPr lang="en-US" sz="1200" b="1"/>
                        <a:t>1</a:t>
                      </a:r>
                    </a:p>
                  </a:txBody>
                  <a:tcPr anchor="ctr">
                    <a:solidFill>
                      <a:schemeClr val="accent1">
                        <a:lumMod val="20000"/>
                        <a:lumOff val="80000"/>
                      </a:schemeClr>
                    </a:solidFill>
                  </a:tcPr>
                </a:tc>
                <a:tc>
                  <a:txBody>
                    <a:bodyPr/>
                    <a:lstStyle/>
                    <a:p>
                      <a:pPr lvl="0" algn="ctr">
                        <a:buNone/>
                      </a:pPr>
                      <a:r>
                        <a:rPr lang="en-US" sz="1200" b="1"/>
                        <a:t>1</a:t>
                      </a:r>
                    </a:p>
                  </a:txBody>
                  <a:tcPr anchor="ctr">
                    <a:solidFill>
                      <a:schemeClr val="accent1">
                        <a:lumMod val="20000"/>
                        <a:lumOff val="80000"/>
                      </a:schemeClr>
                    </a:solidFill>
                  </a:tcPr>
                </a:tc>
                <a:tc>
                  <a:txBody>
                    <a:bodyPr/>
                    <a:lstStyle/>
                    <a:p>
                      <a:pPr lvl="0" algn="ctr">
                        <a:buNone/>
                      </a:pPr>
                      <a:r>
                        <a:rPr lang="en-US" sz="1200" b="1"/>
                        <a:t>2</a:t>
                      </a:r>
                    </a:p>
                  </a:txBody>
                  <a:tcPr anchor="ctr">
                    <a:solidFill>
                      <a:schemeClr val="bg1">
                        <a:lumMod val="85000"/>
                      </a:schemeClr>
                    </a:solidFill>
                  </a:tcPr>
                </a:tc>
                <a:tc>
                  <a:txBody>
                    <a:bodyPr/>
                    <a:lstStyle/>
                    <a:p>
                      <a:pPr lvl="0" algn="ctr">
                        <a:buNone/>
                      </a:pPr>
                      <a:r>
                        <a:rPr lang="en-US" sz="1200" b="1"/>
                        <a:t>3</a:t>
                      </a:r>
                    </a:p>
                  </a:txBody>
                  <a:tcPr anchor="ctr">
                    <a:solidFill>
                      <a:schemeClr val="bg1">
                        <a:lumMod val="85000"/>
                      </a:schemeClr>
                    </a:solidFill>
                  </a:tcPr>
                </a:tc>
                <a:extLst>
                  <a:ext uri="{0D108BD9-81ED-4DB2-BD59-A6C34878D82A}">
                    <a16:rowId xmlns:a16="http://schemas.microsoft.com/office/drawing/2014/main" val="671750894"/>
                  </a:ext>
                </a:extLst>
              </a:tr>
              <a:tr h="370839">
                <a:tc>
                  <a:txBody>
                    <a:bodyPr/>
                    <a:lstStyle/>
                    <a:p>
                      <a:pPr algn="ctr"/>
                      <a:r>
                        <a:rPr lang="en-US" sz="1200" b="1"/>
                        <a:t>2</a:t>
                      </a:r>
                    </a:p>
                  </a:txBody>
                  <a:tcPr anchor="ctr">
                    <a:solidFill>
                      <a:schemeClr val="accent2">
                        <a:lumMod val="20000"/>
                        <a:lumOff val="80000"/>
                      </a:schemeClr>
                    </a:solidFill>
                  </a:tcPr>
                </a:tc>
                <a:tc>
                  <a:txBody>
                    <a:bodyPr/>
                    <a:lstStyle/>
                    <a:p>
                      <a:pPr algn="ctr"/>
                      <a:r>
                        <a:rPr lang="en-US" sz="1200" b="1"/>
                        <a:t>2</a:t>
                      </a:r>
                    </a:p>
                  </a:txBody>
                  <a:tcPr anchor="ctr">
                    <a:solidFill>
                      <a:schemeClr val="accent2">
                        <a:lumMod val="20000"/>
                        <a:lumOff val="80000"/>
                      </a:schemeClr>
                    </a:solidFill>
                  </a:tcPr>
                </a:tc>
                <a:tc>
                  <a:txBody>
                    <a:bodyPr/>
                    <a:lstStyle/>
                    <a:p>
                      <a:pPr algn="ctr"/>
                      <a:r>
                        <a:rPr lang="en-US" sz="1200" b="1"/>
                        <a:t>2</a:t>
                      </a:r>
                    </a:p>
                  </a:txBody>
                  <a:tcPr anchor="ctr">
                    <a:solidFill>
                      <a:schemeClr val="accent3">
                        <a:lumMod val="20000"/>
                        <a:lumOff val="80000"/>
                      </a:schemeClr>
                    </a:solidFill>
                  </a:tcPr>
                </a:tc>
                <a:tc>
                  <a:txBody>
                    <a:bodyPr/>
                    <a:lstStyle/>
                    <a:p>
                      <a:pPr lvl="0" algn="ctr">
                        <a:buNone/>
                      </a:pPr>
                      <a:r>
                        <a:rPr lang="en-US" sz="1200" b="1"/>
                        <a:t>3</a:t>
                      </a:r>
                    </a:p>
                  </a:txBody>
                  <a:tcPr anchor="ctr">
                    <a:solidFill>
                      <a:schemeClr val="accent3">
                        <a:lumMod val="20000"/>
                        <a:lumOff val="80000"/>
                      </a:schemeClr>
                    </a:solidFill>
                  </a:tcPr>
                </a:tc>
                <a:extLst>
                  <a:ext uri="{0D108BD9-81ED-4DB2-BD59-A6C34878D82A}">
                    <a16:rowId xmlns:a16="http://schemas.microsoft.com/office/drawing/2014/main" val="856738191"/>
                  </a:ext>
                </a:extLst>
              </a:tr>
              <a:tr h="370839">
                <a:tc>
                  <a:txBody>
                    <a:bodyPr/>
                    <a:lstStyle/>
                    <a:p>
                      <a:pPr algn="ctr"/>
                      <a:r>
                        <a:rPr lang="en-US" sz="1200" b="1"/>
                        <a:t>3</a:t>
                      </a:r>
                    </a:p>
                  </a:txBody>
                  <a:tcPr anchor="ctr">
                    <a:solidFill>
                      <a:schemeClr val="accent2">
                        <a:lumMod val="20000"/>
                        <a:lumOff val="80000"/>
                      </a:schemeClr>
                    </a:solidFill>
                  </a:tcPr>
                </a:tc>
                <a:tc>
                  <a:txBody>
                    <a:bodyPr/>
                    <a:lstStyle/>
                    <a:p>
                      <a:pPr algn="ctr"/>
                      <a:r>
                        <a:rPr lang="en-US" sz="1200" b="1"/>
                        <a:t>3</a:t>
                      </a:r>
                    </a:p>
                  </a:txBody>
                  <a:tcPr anchor="ctr">
                    <a:solidFill>
                      <a:schemeClr val="accent2">
                        <a:lumMod val="20000"/>
                        <a:lumOff val="80000"/>
                      </a:schemeClr>
                    </a:solidFill>
                  </a:tcPr>
                </a:tc>
                <a:tc>
                  <a:txBody>
                    <a:bodyPr/>
                    <a:lstStyle/>
                    <a:p>
                      <a:pPr algn="ctr"/>
                      <a:r>
                        <a:rPr lang="en-US" sz="1200" b="1"/>
                        <a:t>3</a:t>
                      </a:r>
                    </a:p>
                  </a:txBody>
                  <a:tcPr anchor="ctr">
                    <a:solidFill>
                      <a:schemeClr val="accent3">
                        <a:lumMod val="20000"/>
                        <a:lumOff val="80000"/>
                      </a:schemeClr>
                    </a:solidFill>
                  </a:tcPr>
                </a:tc>
                <a:tc>
                  <a:txBody>
                    <a:bodyPr/>
                    <a:lstStyle/>
                    <a:p>
                      <a:pPr lvl="0" algn="ctr">
                        <a:buNone/>
                      </a:pPr>
                      <a:r>
                        <a:rPr lang="en-US" sz="1200" b="1"/>
                        <a:t>3</a:t>
                      </a:r>
                    </a:p>
                  </a:txBody>
                  <a:tcPr anchor="ctr">
                    <a:solidFill>
                      <a:schemeClr val="accent3">
                        <a:lumMod val="20000"/>
                        <a:lumOff val="80000"/>
                      </a:schemeClr>
                    </a:solidFill>
                  </a:tcPr>
                </a:tc>
                <a:extLst>
                  <a:ext uri="{0D108BD9-81ED-4DB2-BD59-A6C34878D82A}">
                    <a16:rowId xmlns:a16="http://schemas.microsoft.com/office/drawing/2014/main" val="3693560176"/>
                  </a:ext>
                </a:extLst>
              </a:tr>
            </a:tbl>
          </a:graphicData>
        </a:graphic>
      </p:graphicFrame>
      <p:graphicFrame>
        <p:nvGraphicFramePr>
          <p:cNvPr id="4" name="Table 3">
            <a:extLst>
              <a:ext uri="{FF2B5EF4-FFF2-40B4-BE49-F238E27FC236}">
                <a16:creationId xmlns:a16="http://schemas.microsoft.com/office/drawing/2014/main" id="{9D4BAFA3-1A52-AEEA-399F-2CF8C336DE78}"/>
              </a:ext>
            </a:extLst>
          </p:cNvPr>
          <p:cNvGraphicFramePr>
            <a:graphicFrameLocks noGrp="1"/>
          </p:cNvGraphicFramePr>
          <p:nvPr/>
        </p:nvGraphicFramePr>
        <p:xfrm>
          <a:off x="3964255" y="1871185"/>
          <a:ext cx="1342942" cy="741680"/>
        </p:xfrm>
        <a:graphic>
          <a:graphicData uri="http://schemas.openxmlformats.org/drawingml/2006/table">
            <a:tbl>
              <a:tblPr firstRow="1" bandRow="1">
                <a:tableStyleId>{5940675A-B579-460E-94D1-54222C63F5DA}</a:tableStyleId>
              </a:tblPr>
              <a:tblGrid>
                <a:gridCol w="671471">
                  <a:extLst>
                    <a:ext uri="{9D8B030D-6E8A-4147-A177-3AD203B41FA5}">
                      <a16:colId xmlns:a16="http://schemas.microsoft.com/office/drawing/2014/main" val="231033329"/>
                    </a:ext>
                  </a:extLst>
                </a:gridCol>
                <a:gridCol w="671471">
                  <a:extLst>
                    <a:ext uri="{9D8B030D-6E8A-4147-A177-3AD203B41FA5}">
                      <a16:colId xmlns:a16="http://schemas.microsoft.com/office/drawing/2014/main" val="1652054518"/>
                    </a:ext>
                  </a:extLst>
                </a:gridCol>
              </a:tblGrid>
              <a:tr h="370840">
                <a:tc>
                  <a:txBody>
                    <a:bodyPr/>
                    <a:lstStyle/>
                    <a:p>
                      <a:pPr algn="ctr"/>
                      <a:r>
                        <a:rPr lang="en-US"/>
                        <a:t>0</a:t>
                      </a:r>
                    </a:p>
                  </a:txBody>
                  <a:tcPr anchor="ctr"/>
                </a:tc>
                <a:tc>
                  <a:txBody>
                    <a:bodyPr/>
                    <a:lstStyle/>
                    <a:p>
                      <a:pPr algn="ctr"/>
                      <a:r>
                        <a:rPr lang="en-US"/>
                        <a:t>1</a:t>
                      </a:r>
                    </a:p>
                  </a:txBody>
                  <a:tcPr anchor="ctr"/>
                </a:tc>
                <a:extLst>
                  <a:ext uri="{0D108BD9-81ED-4DB2-BD59-A6C34878D82A}">
                    <a16:rowId xmlns:a16="http://schemas.microsoft.com/office/drawing/2014/main" val="1529676077"/>
                  </a:ext>
                </a:extLst>
              </a:tr>
              <a:tr h="370840">
                <a:tc>
                  <a:txBody>
                    <a:bodyPr/>
                    <a:lstStyle/>
                    <a:p>
                      <a:pPr algn="ctr"/>
                      <a:r>
                        <a:rPr lang="en-US"/>
                        <a:t>2</a:t>
                      </a:r>
                    </a:p>
                  </a:txBody>
                  <a:tcPr anchor="ctr"/>
                </a:tc>
                <a:tc>
                  <a:txBody>
                    <a:bodyPr/>
                    <a:lstStyle/>
                    <a:p>
                      <a:pPr algn="ctr"/>
                      <a:r>
                        <a:rPr lang="en-US"/>
                        <a:t>3</a:t>
                      </a:r>
                    </a:p>
                  </a:txBody>
                  <a:tcPr anchor="ctr"/>
                </a:tc>
                <a:extLst>
                  <a:ext uri="{0D108BD9-81ED-4DB2-BD59-A6C34878D82A}">
                    <a16:rowId xmlns:a16="http://schemas.microsoft.com/office/drawing/2014/main" val="1218953765"/>
                  </a:ext>
                </a:extLst>
              </a:tr>
            </a:tbl>
          </a:graphicData>
        </a:graphic>
      </p:graphicFrame>
      <p:sp>
        <p:nvSpPr>
          <p:cNvPr id="5" name="TextBox 4">
            <a:extLst>
              <a:ext uri="{FF2B5EF4-FFF2-40B4-BE49-F238E27FC236}">
                <a16:creationId xmlns:a16="http://schemas.microsoft.com/office/drawing/2014/main" id="{1AB74626-5728-6282-91A6-1EE009B43D29}"/>
              </a:ext>
            </a:extLst>
          </p:cNvPr>
          <p:cNvSpPr txBox="1"/>
          <p:nvPr/>
        </p:nvSpPr>
        <p:spPr>
          <a:xfrm>
            <a:off x="1452954"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Image Data</a:t>
            </a:r>
            <a:endParaRPr lang="en-US"/>
          </a:p>
        </p:txBody>
      </p:sp>
      <p:sp>
        <p:nvSpPr>
          <p:cNvPr id="6" name="TextBox 5">
            <a:extLst>
              <a:ext uri="{FF2B5EF4-FFF2-40B4-BE49-F238E27FC236}">
                <a16:creationId xmlns:a16="http://schemas.microsoft.com/office/drawing/2014/main" id="{A0FC839A-F3DB-DEDE-6969-E58B503F9BBF}"/>
              </a:ext>
            </a:extLst>
          </p:cNvPr>
          <p:cNvSpPr txBox="1"/>
          <p:nvPr/>
        </p:nvSpPr>
        <p:spPr>
          <a:xfrm>
            <a:off x="3981445" y="1420684"/>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Kernel</a:t>
            </a:r>
            <a:endParaRPr lang="en-US"/>
          </a:p>
        </p:txBody>
      </p:sp>
      <p:graphicFrame>
        <p:nvGraphicFramePr>
          <p:cNvPr id="10" name="Table 9">
            <a:extLst>
              <a:ext uri="{FF2B5EF4-FFF2-40B4-BE49-F238E27FC236}">
                <a16:creationId xmlns:a16="http://schemas.microsoft.com/office/drawing/2014/main" id="{E2059139-E782-294B-912A-D40282A22457}"/>
              </a:ext>
            </a:extLst>
          </p:cNvPr>
          <p:cNvGraphicFramePr>
            <a:graphicFrameLocks noGrp="1"/>
          </p:cNvGraphicFramePr>
          <p:nvPr>
            <p:extLst>
              <p:ext uri="{D42A27DB-BD31-4B8C-83A1-F6EECF244321}">
                <p14:modId xmlns:p14="http://schemas.microsoft.com/office/powerpoint/2010/main" val="1792611625"/>
              </p:ext>
            </p:extLst>
          </p:nvPr>
        </p:nvGraphicFramePr>
        <p:xfrm>
          <a:off x="6490635" y="1878728"/>
          <a:ext cx="1339470" cy="733252"/>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tblGrid>
              <a:tr h="362412">
                <a:tc>
                  <a:txBody>
                    <a:bodyPr/>
                    <a:lstStyle/>
                    <a:p>
                      <a:pPr algn="ctr"/>
                      <a:r>
                        <a:rPr lang="en-US" sz="1200" b="1"/>
                        <a:t>6</a:t>
                      </a:r>
                    </a:p>
                  </a:txBody>
                  <a:tcPr anchor="ctr">
                    <a:solidFill>
                      <a:schemeClr val="accent1">
                        <a:lumMod val="20000"/>
                        <a:lumOff val="80000"/>
                      </a:schemeClr>
                    </a:solidFill>
                  </a:tcPr>
                </a:tc>
                <a:tc>
                  <a:txBody>
                    <a:bodyPr/>
                    <a:lstStyle/>
                    <a:p>
                      <a:pPr algn="ctr"/>
                      <a:r>
                        <a:rPr lang="en-US" sz="1200" b="1"/>
                        <a:t>16</a:t>
                      </a:r>
                    </a:p>
                  </a:txBody>
                  <a:tcPr anchor="ctr">
                    <a:solidFill>
                      <a:schemeClr val="bg1">
                        <a:lumMod val="85000"/>
                      </a:schemeClr>
                    </a:solidFill>
                  </a:tcPr>
                </a:tc>
                <a:extLst>
                  <a:ext uri="{0D108BD9-81ED-4DB2-BD59-A6C34878D82A}">
                    <a16:rowId xmlns:a16="http://schemas.microsoft.com/office/drawing/2014/main" val="3670746819"/>
                  </a:ext>
                </a:extLst>
              </a:tr>
              <a:tr h="370840">
                <a:tc>
                  <a:txBody>
                    <a:bodyPr/>
                    <a:lstStyle/>
                    <a:p>
                      <a:pPr algn="ctr"/>
                      <a:r>
                        <a:rPr lang="en-US" sz="1200" b="1"/>
                        <a:t>17</a:t>
                      </a:r>
                    </a:p>
                  </a:txBody>
                  <a:tcPr anchor="ctr">
                    <a:solidFill>
                      <a:schemeClr val="accent2">
                        <a:lumMod val="20000"/>
                        <a:lumOff val="80000"/>
                      </a:schemeClr>
                    </a:solidFill>
                  </a:tcPr>
                </a:tc>
                <a:tc>
                  <a:txBody>
                    <a:bodyPr/>
                    <a:lstStyle/>
                    <a:p>
                      <a:pPr algn="ctr"/>
                      <a:r>
                        <a:rPr lang="en-US" sz="1200" b="1"/>
                        <a:t>21</a:t>
                      </a:r>
                    </a:p>
                  </a:txBody>
                  <a:tcPr anchor="ctr">
                    <a:solidFill>
                      <a:schemeClr val="accent3">
                        <a:lumMod val="20000"/>
                        <a:lumOff val="80000"/>
                      </a:schemeClr>
                    </a:solidFill>
                  </a:tcPr>
                </a:tc>
                <a:extLst>
                  <a:ext uri="{0D108BD9-81ED-4DB2-BD59-A6C34878D82A}">
                    <a16:rowId xmlns:a16="http://schemas.microsoft.com/office/drawing/2014/main" val="856738191"/>
                  </a:ext>
                </a:extLst>
              </a:tr>
            </a:tbl>
          </a:graphicData>
        </a:graphic>
      </p:graphicFrame>
      <p:sp>
        <p:nvSpPr>
          <p:cNvPr id="11" name="TextBox 10">
            <a:extLst>
              <a:ext uri="{FF2B5EF4-FFF2-40B4-BE49-F238E27FC236}">
                <a16:creationId xmlns:a16="http://schemas.microsoft.com/office/drawing/2014/main" id="{386F0982-3C77-5353-9AEC-7512B253267F}"/>
              </a:ext>
            </a:extLst>
          </p:cNvPr>
          <p:cNvSpPr txBox="1"/>
          <p:nvPr/>
        </p:nvSpPr>
        <p:spPr>
          <a:xfrm>
            <a:off x="6465469"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Output</a:t>
            </a:r>
          </a:p>
        </p:txBody>
      </p:sp>
      <p:sp>
        <p:nvSpPr>
          <p:cNvPr id="7" name="TextBox 6">
            <a:extLst>
              <a:ext uri="{FF2B5EF4-FFF2-40B4-BE49-F238E27FC236}">
                <a16:creationId xmlns:a16="http://schemas.microsoft.com/office/drawing/2014/main" id="{E5175F44-1A74-3F14-D227-6220AAF500E6}"/>
              </a:ext>
            </a:extLst>
          </p:cNvPr>
          <p:cNvSpPr txBox="1"/>
          <p:nvPr/>
        </p:nvSpPr>
        <p:spPr>
          <a:xfrm>
            <a:off x="853768" y="3589550"/>
            <a:ext cx="6759419" cy="89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300"/>
              <a:t>When reducing the size of the data, it's important to keep the feature information.</a:t>
            </a:r>
          </a:p>
          <a:p>
            <a:pPr defTabSz="914400"/>
            <a:endParaRPr lang="en-US" sz="1300"/>
          </a:p>
          <a:p>
            <a:pPr defTabSz="914400"/>
            <a:r>
              <a:rPr lang="en-US" sz="1300"/>
              <a:t>Using larger kernel sizes reduces the size (dimensionality) of the next layer.</a:t>
            </a:r>
          </a:p>
          <a:p>
            <a:pPr defTabSz="914400"/>
            <a:r>
              <a:rPr lang="en-US" sz="1300"/>
              <a:t>This is usually more computationally efficient, too.</a:t>
            </a:r>
          </a:p>
        </p:txBody>
      </p:sp>
    </p:spTree>
    <p:extLst>
      <p:ext uri="{BB962C8B-B14F-4D97-AF65-F5344CB8AC3E}">
        <p14:creationId xmlns:p14="http://schemas.microsoft.com/office/powerpoint/2010/main" val="384097750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Padding can be used to increase or keep the output</a:t>
            </a:r>
            <a:br>
              <a:rPr lang="en-US">
                <a:latin typeface="Arial"/>
                <a:ea typeface="Open Sans Light"/>
                <a:cs typeface="Arial"/>
              </a:rPr>
            </a:br>
            <a:r>
              <a:rPr lang="en-US">
                <a:latin typeface="Arial"/>
                <a:ea typeface="Open Sans Light"/>
                <a:cs typeface="Arial"/>
              </a:rPr>
              <a:t>the same size as the input data.</a:t>
            </a:r>
            <a:endParaRPr lang="en-US"/>
          </a:p>
        </p:txBody>
      </p:sp>
      <p:graphicFrame>
        <p:nvGraphicFramePr>
          <p:cNvPr id="2" name="Table 1">
            <a:extLst>
              <a:ext uri="{FF2B5EF4-FFF2-40B4-BE49-F238E27FC236}">
                <a16:creationId xmlns:a16="http://schemas.microsoft.com/office/drawing/2014/main" id="{52C25C24-808A-ED75-6F73-E5CA181C1D09}"/>
              </a:ext>
            </a:extLst>
          </p:cNvPr>
          <p:cNvGraphicFramePr>
            <a:graphicFrameLocks noGrp="1"/>
          </p:cNvGraphicFramePr>
          <p:nvPr>
            <p:extLst>
              <p:ext uri="{D42A27DB-BD31-4B8C-83A1-F6EECF244321}">
                <p14:modId xmlns:p14="http://schemas.microsoft.com/office/powerpoint/2010/main" val="4097897085"/>
              </p:ext>
            </p:extLst>
          </p:nvPr>
        </p:nvGraphicFramePr>
        <p:xfrm>
          <a:off x="1146192" y="1871185"/>
          <a:ext cx="2009200" cy="1854198"/>
        </p:xfrm>
        <a:graphic>
          <a:graphicData uri="http://schemas.openxmlformats.org/drawingml/2006/table">
            <a:tbl>
              <a:tblPr firstRow="1" bandRow="1">
                <a:tableStyleId>{5940675A-B579-460E-94D1-54222C63F5DA}</a:tableStyleId>
              </a:tblPr>
              <a:tblGrid>
                <a:gridCol w="401840">
                  <a:extLst>
                    <a:ext uri="{9D8B030D-6E8A-4147-A177-3AD203B41FA5}">
                      <a16:colId xmlns:a16="http://schemas.microsoft.com/office/drawing/2014/main" val="2740746778"/>
                    </a:ext>
                  </a:extLst>
                </a:gridCol>
                <a:gridCol w="401840">
                  <a:extLst>
                    <a:ext uri="{9D8B030D-6E8A-4147-A177-3AD203B41FA5}">
                      <a16:colId xmlns:a16="http://schemas.microsoft.com/office/drawing/2014/main" val="3928089524"/>
                    </a:ext>
                  </a:extLst>
                </a:gridCol>
                <a:gridCol w="401840">
                  <a:extLst>
                    <a:ext uri="{9D8B030D-6E8A-4147-A177-3AD203B41FA5}">
                      <a16:colId xmlns:a16="http://schemas.microsoft.com/office/drawing/2014/main" val="4241878865"/>
                    </a:ext>
                  </a:extLst>
                </a:gridCol>
                <a:gridCol w="401840">
                  <a:extLst>
                    <a:ext uri="{9D8B030D-6E8A-4147-A177-3AD203B41FA5}">
                      <a16:colId xmlns:a16="http://schemas.microsoft.com/office/drawing/2014/main" val="1004924841"/>
                    </a:ext>
                  </a:extLst>
                </a:gridCol>
                <a:gridCol w="401840">
                  <a:extLst>
                    <a:ext uri="{9D8B030D-6E8A-4147-A177-3AD203B41FA5}">
                      <a16:colId xmlns:a16="http://schemas.microsoft.com/office/drawing/2014/main" val="38649248"/>
                    </a:ext>
                  </a:extLst>
                </a:gridCol>
              </a:tblGrid>
              <a:tr h="370839">
                <a:tc>
                  <a:txBody>
                    <a:bodyPr/>
                    <a:lstStyle/>
                    <a:p>
                      <a:pPr lvl="0" algn="ctr">
                        <a:buNone/>
                      </a:pPr>
                      <a:r>
                        <a:rPr lang="en-US" sz="1200" b="0"/>
                        <a:t>0</a:t>
                      </a:r>
                    </a:p>
                  </a:txBody>
                  <a:tcPr anchor="ctr">
                    <a:solidFill>
                      <a:schemeClr val="bg1">
                        <a:lumMod val="85000"/>
                      </a:schemeClr>
                    </a:solidFill>
                  </a:tcPr>
                </a:tc>
                <a:tc>
                  <a:txBody>
                    <a:bodyPr/>
                    <a:lstStyle/>
                    <a:p>
                      <a:pPr lvl="0" algn="ctr">
                        <a:buNone/>
                      </a:pPr>
                      <a:r>
                        <a:rPr lang="en-US" sz="1200" b="0"/>
                        <a:t>0</a:t>
                      </a:r>
                    </a:p>
                  </a:txBody>
                  <a:tcPr anchor="ctr">
                    <a:solidFill>
                      <a:schemeClr val="bg1">
                        <a:lumMod val="85000"/>
                      </a:schemeClr>
                    </a:solidFill>
                  </a:tcPr>
                </a:tc>
                <a:tc>
                  <a:txBody>
                    <a:bodyPr/>
                    <a:lstStyle/>
                    <a:p>
                      <a:pPr lvl="0" algn="ctr">
                        <a:buNone/>
                      </a:pPr>
                      <a:r>
                        <a:rPr lang="en-US" sz="1200" b="0"/>
                        <a:t>0</a:t>
                      </a:r>
                    </a:p>
                  </a:txBody>
                  <a:tcPr anchor="ctr">
                    <a:solidFill>
                      <a:schemeClr val="bg1"/>
                    </a:solidFill>
                  </a:tcPr>
                </a:tc>
                <a:tc>
                  <a:txBody>
                    <a:bodyPr/>
                    <a:lstStyle/>
                    <a:p>
                      <a:pPr lvl="0" algn="ctr">
                        <a:buNone/>
                      </a:pPr>
                      <a:r>
                        <a:rPr lang="en-US" sz="1200" b="0"/>
                        <a:t>0</a:t>
                      </a:r>
                    </a:p>
                  </a:txBody>
                  <a:tcPr anchor="ctr">
                    <a:solidFill>
                      <a:schemeClr val="bg1"/>
                    </a:solidFill>
                  </a:tcPr>
                </a:tc>
                <a:tc>
                  <a:txBody>
                    <a:bodyPr/>
                    <a:lstStyle/>
                    <a:p>
                      <a:pPr lvl="0" algn="ctr">
                        <a:buNone/>
                      </a:pPr>
                      <a:r>
                        <a:rPr lang="en-US" sz="1200" b="0"/>
                        <a:t>0</a:t>
                      </a:r>
                    </a:p>
                  </a:txBody>
                  <a:tcPr anchor="ctr">
                    <a:solidFill>
                      <a:schemeClr val="bg1"/>
                    </a:solidFill>
                  </a:tcPr>
                </a:tc>
                <a:extLst>
                  <a:ext uri="{0D108BD9-81ED-4DB2-BD59-A6C34878D82A}">
                    <a16:rowId xmlns:a16="http://schemas.microsoft.com/office/drawing/2014/main" val="1769312424"/>
                  </a:ext>
                </a:extLst>
              </a:tr>
              <a:tr h="370840">
                <a:tc>
                  <a:txBody>
                    <a:bodyPr/>
                    <a:lstStyle/>
                    <a:p>
                      <a:pPr lvl="0" algn="ctr">
                        <a:buNone/>
                      </a:pPr>
                      <a:r>
                        <a:rPr lang="en-US" sz="1200" b="0"/>
                        <a:t>0</a:t>
                      </a:r>
                    </a:p>
                  </a:txBody>
                  <a:tcPr anchor="ctr">
                    <a:solidFill>
                      <a:schemeClr val="bg1">
                        <a:lumMod val="85000"/>
                      </a:schemeClr>
                    </a:solidFill>
                  </a:tcPr>
                </a:tc>
                <a:tc>
                  <a:txBody>
                    <a:bodyPr/>
                    <a:lstStyle/>
                    <a:p>
                      <a:pPr algn="ctr"/>
                      <a:r>
                        <a:rPr lang="en-US" sz="1200" b="1"/>
                        <a:t>0</a:t>
                      </a:r>
                    </a:p>
                  </a:txBody>
                  <a:tcPr anchor="ctr">
                    <a:solidFill>
                      <a:schemeClr val="bg1">
                        <a:lumMod val="85000"/>
                      </a:schemeClr>
                    </a:solidFill>
                  </a:tcPr>
                </a:tc>
                <a:tc>
                  <a:txBody>
                    <a:bodyPr/>
                    <a:lstStyle/>
                    <a:p>
                      <a:pPr algn="ctr"/>
                      <a:r>
                        <a:rPr lang="en-US" sz="1200" b="1"/>
                        <a:t>1</a:t>
                      </a:r>
                    </a:p>
                  </a:txBody>
                  <a:tcPr anchor="ctr">
                    <a:solidFill>
                      <a:schemeClr val="bg1"/>
                    </a:solidFill>
                  </a:tcPr>
                </a:tc>
                <a:tc>
                  <a:txBody>
                    <a:bodyPr/>
                    <a:lstStyle/>
                    <a:p>
                      <a:pPr algn="ctr"/>
                      <a:r>
                        <a:rPr lang="en-US" sz="1200" b="1"/>
                        <a:t>2</a:t>
                      </a:r>
                    </a:p>
                  </a:txBody>
                  <a:tcPr anchor="ctr">
                    <a:solidFill>
                      <a:schemeClr val="bg1"/>
                    </a:solidFill>
                  </a:tcPr>
                </a:tc>
                <a:tc>
                  <a:txBody>
                    <a:bodyPr/>
                    <a:lstStyle/>
                    <a:p>
                      <a:pPr lvl="0" algn="ctr">
                        <a:buNone/>
                      </a:pPr>
                      <a:r>
                        <a:rPr lang="en-US" sz="1200" b="0"/>
                        <a:t>0</a:t>
                      </a:r>
                    </a:p>
                  </a:txBody>
                  <a:tcPr anchor="ctr">
                    <a:solidFill>
                      <a:schemeClr val="bg1"/>
                    </a:solidFill>
                  </a:tcPr>
                </a:tc>
                <a:extLst>
                  <a:ext uri="{0D108BD9-81ED-4DB2-BD59-A6C34878D82A}">
                    <a16:rowId xmlns:a16="http://schemas.microsoft.com/office/drawing/2014/main" val="3670746819"/>
                  </a:ext>
                </a:extLst>
              </a:tr>
              <a:tr h="370840">
                <a:tc>
                  <a:txBody>
                    <a:bodyPr/>
                    <a:lstStyle/>
                    <a:p>
                      <a:pPr lvl="0" algn="ctr">
                        <a:buNone/>
                      </a:pPr>
                      <a:r>
                        <a:rPr lang="en-US" sz="1200" b="0"/>
                        <a:t>0</a:t>
                      </a:r>
                    </a:p>
                  </a:txBody>
                  <a:tcPr anchor="ctr">
                    <a:solidFill>
                      <a:schemeClr val="bg1"/>
                    </a:solidFill>
                  </a:tcPr>
                </a:tc>
                <a:tc>
                  <a:txBody>
                    <a:bodyPr/>
                    <a:lstStyle/>
                    <a:p>
                      <a:pPr algn="ctr"/>
                      <a:r>
                        <a:rPr lang="en-US" sz="1200" b="1"/>
                        <a:t>3</a:t>
                      </a:r>
                    </a:p>
                  </a:txBody>
                  <a:tcPr anchor="ctr">
                    <a:solidFill>
                      <a:schemeClr val="bg1"/>
                    </a:solidFill>
                  </a:tcPr>
                </a:tc>
                <a:tc>
                  <a:txBody>
                    <a:bodyPr/>
                    <a:lstStyle/>
                    <a:p>
                      <a:pPr algn="ctr"/>
                      <a:r>
                        <a:rPr lang="en-US" sz="1200" b="1"/>
                        <a:t>4</a:t>
                      </a:r>
                    </a:p>
                  </a:txBody>
                  <a:tcPr anchor="ctr">
                    <a:solidFill>
                      <a:schemeClr val="bg1"/>
                    </a:solidFill>
                  </a:tcPr>
                </a:tc>
                <a:tc>
                  <a:txBody>
                    <a:bodyPr/>
                    <a:lstStyle/>
                    <a:p>
                      <a:pPr algn="ctr"/>
                      <a:r>
                        <a:rPr lang="en-US" sz="1200" b="1"/>
                        <a:t>5</a:t>
                      </a:r>
                    </a:p>
                  </a:txBody>
                  <a:tcPr anchor="ctr">
                    <a:solidFill>
                      <a:schemeClr val="bg1"/>
                    </a:solidFill>
                  </a:tcPr>
                </a:tc>
                <a:tc>
                  <a:txBody>
                    <a:bodyPr/>
                    <a:lstStyle/>
                    <a:p>
                      <a:pPr lvl="0" algn="ctr">
                        <a:buNone/>
                      </a:pPr>
                      <a:r>
                        <a:rPr lang="en-US" sz="1200" b="0"/>
                        <a:t>0</a:t>
                      </a:r>
                    </a:p>
                  </a:txBody>
                  <a:tcPr anchor="ctr">
                    <a:solidFill>
                      <a:schemeClr val="bg1"/>
                    </a:solidFill>
                  </a:tcPr>
                </a:tc>
                <a:extLst>
                  <a:ext uri="{0D108BD9-81ED-4DB2-BD59-A6C34878D82A}">
                    <a16:rowId xmlns:a16="http://schemas.microsoft.com/office/drawing/2014/main" val="856738191"/>
                  </a:ext>
                </a:extLst>
              </a:tr>
              <a:tr h="370840">
                <a:tc>
                  <a:txBody>
                    <a:bodyPr/>
                    <a:lstStyle/>
                    <a:p>
                      <a:pPr lvl="0" algn="ctr">
                        <a:buNone/>
                      </a:pPr>
                      <a:r>
                        <a:rPr lang="en-US" sz="1200" b="0"/>
                        <a:t>0</a:t>
                      </a:r>
                    </a:p>
                  </a:txBody>
                  <a:tcPr anchor="ctr"/>
                </a:tc>
                <a:tc>
                  <a:txBody>
                    <a:bodyPr/>
                    <a:lstStyle/>
                    <a:p>
                      <a:pPr algn="ctr"/>
                      <a:r>
                        <a:rPr lang="en-US" sz="1200" b="1"/>
                        <a:t>6</a:t>
                      </a:r>
                    </a:p>
                  </a:txBody>
                  <a:tcPr anchor="ctr"/>
                </a:tc>
                <a:tc>
                  <a:txBody>
                    <a:bodyPr/>
                    <a:lstStyle/>
                    <a:p>
                      <a:pPr algn="ctr"/>
                      <a:r>
                        <a:rPr lang="en-US" sz="1200" b="1"/>
                        <a:t>7</a:t>
                      </a:r>
                    </a:p>
                  </a:txBody>
                  <a:tcPr anchor="ctr"/>
                </a:tc>
                <a:tc>
                  <a:txBody>
                    <a:bodyPr/>
                    <a:lstStyle/>
                    <a:p>
                      <a:pPr algn="ctr"/>
                      <a:r>
                        <a:rPr lang="en-US" sz="1200" b="1"/>
                        <a:t>8</a:t>
                      </a:r>
                    </a:p>
                  </a:txBody>
                  <a:tcPr anchor="ctr"/>
                </a:tc>
                <a:tc>
                  <a:txBody>
                    <a:bodyPr/>
                    <a:lstStyle/>
                    <a:p>
                      <a:pPr lvl="0" algn="ctr">
                        <a:buNone/>
                      </a:pPr>
                      <a:r>
                        <a:rPr lang="en-US" sz="1200" b="0"/>
                        <a:t>0</a:t>
                      </a:r>
                    </a:p>
                  </a:txBody>
                  <a:tcPr anchor="ctr"/>
                </a:tc>
                <a:extLst>
                  <a:ext uri="{0D108BD9-81ED-4DB2-BD59-A6C34878D82A}">
                    <a16:rowId xmlns:a16="http://schemas.microsoft.com/office/drawing/2014/main" val="3693560176"/>
                  </a:ext>
                </a:extLst>
              </a:tr>
              <a:tr h="370839">
                <a:tc>
                  <a:txBody>
                    <a:bodyPr/>
                    <a:lstStyle/>
                    <a:p>
                      <a:pPr lvl="0" algn="ctr">
                        <a:buNone/>
                      </a:pPr>
                      <a:r>
                        <a:rPr lang="en-US" sz="1200" b="0"/>
                        <a:t>0</a:t>
                      </a:r>
                    </a:p>
                  </a:txBody>
                  <a:tcPr anchor="ctr"/>
                </a:tc>
                <a:tc>
                  <a:txBody>
                    <a:bodyPr/>
                    <a:lstStyle/>
                    <a:p>
                      <a:pPr lvl="0" algn="ctr">
                        <a:buNone/>
                      </a:pPr>
                      <a:r>
                        <a:rPr lang="en-US" sz="1200" b="0"/>
                        <a:t>0</a:t>
                      </a:r>
                    </a:p>
                  </a:txBody>
                  <a:tcPr anchor="ctr"/>
                </a:tc>
                <a:tc>
                  <a:txBody>
                    <a:bodyPr/>
                    <a:lstStyle/>
                    <a:p>
                      <a:pPr lvl="0" algn="ctr">
                        <a:buNone/>
                      </a:pPr>
                      <a:r>
                        <a:rPr lang="en-US" sz="1200" b="0"/>
                        <a:t>0</a:t>
                      </a:r>
                    </a:p>
                  </a:txBody>
                  <a:tcPr anchor="ctr"/>
                </a:tc>
                <a:tc>
                  <a:txBody>
                    <a:bodyPr/>
                    <a:lstStyle/>
                    <a:p>
                      <a:pPr lvl="0" algn="ctr">
                        <a:buNone/>
                      </a:pPr>
                      <a:r>
                        <a:rPr lang="en-US" sz="1200" b="0"/>
                        <a:t>0</a:t>
                      </a:r>
                    </a:p>
                  </a:txBody>
                  <a:tcPr anchor="ctr"/>
                </a:tc>
                <a:tc>
                  <a:txBody>
                    <a:bodyPr/>
                    <a:lstStyle/>
                    <a:p>
                      <a:pPr lvl="0" algn="ctr">
                        <a:buNone/>
                      </a:pPr>
                      <a:r>
                        <a:rPr lang="en-US" sz="1200" b="0"/>
                        <a:t>0</a:t>
                      </a:r>
                    </a:p>
                  </a:txBody>
                  <a:tcPr anchor="ctr"/>
                </a:tc>
                <a:extLst>
                  <a:ext uri="{0D108BD9-81ED-4DB2-BD59-A6C34878D82A}">
                    <a16:rowId xmlns:a16="http://schemas.microsoft.com/office/drawing/2014/main" val="4039458835"/>
                  </a:ext>
                </a:extLst>
              </a:tr>
            </a:tbl>
          </a:graphicData>
        </a:graphic>
      </p:graphicFrame>
      <p:graphicFrame>
        <p:nvGraphicFramePr>
          <p:cNvPr id="4" name="Table 3">
            <a:extLst>
              <a:ext uri="{FF2B5EF4-FFF2-40B4-BE49-F238E27FC236}">
                <a16:creationId xmlns:a16="http://schemas.microsoft.com/office/drawing/2014/main" id="{9D4BAFA3-1A52-AEEA-399F-2CF8C336DE78}"/>
              </a:ext>
            </a:extLst>
          </p:cNvPr>
          <p:cNvGraphicFramePr>
            <a:graphicFrameLocks noGrp="1"/>
          </p:cNvGraphicFramePr>
          <p:nvPr/>
        </p:nvGraphicFramePr>
        <p:xfrm>
          <a:off x="3964255" y="1871185"/>
          <a:ext cx="1342942" cy="741680"/>
        </p:xfrm>
        <a:graphic>
          <a:graphicData uri="http://schemas.openxmlformats.org/drawingml/2006/table">
            <a:tbl>
              <a:tblPr firstRow="1" bandRow="1">
                <a:tableStyleId>{5940675A-B579-460E-94D1-54222C63F5DA}</a:tableStyleId>
              </a:tblPr>
              <a:tblGrid>
                <a:gridCol w="671471">
                  <a:extLst>
                    <a:ext uri="{9D8B030D-6E8A-4147-A177-3AD203B41FA5}">
                      <a16:colId xmlns:a16="http://schemas.microsoft.com/office/drawing/2014/main" val="231033329"/>
                    </a:ext>
                  </a:extLst>
                </a:gridCol>
                <a:gridCol w="671471">
                  <a:extLst>
                    <a:ext uri="{9D8B030D-6E8A-4147-A177-3AD203B41FA5}">
                      <a16:colId xmlns:a16="http://schemas.microsoft.com/office/drawing/2014/main" val="1652054518"/>
                    </a:ext>
                  </a:extLst>
                </a:gridCol>
              </a:tblGrid>
              <a:tr h="370840">
                <a:tc>
                  <a:txBody>
                    <a:bodyPr/>
                    <a:lstStyle/>
                    <a:p>
                      <a:pPr algn="ctr"/>
                      <a:r>
                        <a:rPr lang="en-US"/>
                        <a:t>0</a:t>
                      </a:r>
                    </a:p>
                  </a:txBody>
                  <a:tcPr anchor="ctr"/>
                </a:tc>
                <a:tc>
                  <a:txBody>
                    <a:bodyPr/>
                    <a:lstStyle/>
                    <a:p>
                      <a:pPr algn="ctr"/>
                      <a:r>
                        <a:rPr lang="en-US"/>
                        <a:t>1</a:t>
                      </a:r>
                    </a:p>
                  </a:txBody>
                  <a:tcPr anchor="ctr"/>
                </a:tc>
                <a:extLst>
                  <a:ext uri="{0D108BD9-81ED-4DB2-BD59-A6C34878D82A}">
                    <a16:rowId xmlns:a16="http://schemas.microsoft.com/office/drawing/2014/main" val="1529676077"/>
                  </a:ext>
                </a:extLst>
              </a:tr>
              <a:tr h="370840">
                <a:tc>
                  <a:txBody>
                    <a:bodyPr/>
                    <a:lstStyle/>
                    <a:p>
                      <a:pPr algn="ctr"/>
                      <a:r>
                        <a:rPr lang="en-US"/>
                        <a:t>2</a:t>
                      </a:r>
                    </a:p>
                  </a:txBody>
                  <a:tcPr anchor="ctr"/>
                </a:tc>
                <a:tc>
                  <a:txBody>
                    <a:bodyPr/>
                    <a:lstStyle/>
                    <a:p>
                      <a:pPr algn="ctr"/>
                      <a:r>
                        <a:rPr lang="en-US"/>
                        <a:t>3</a:t>
                      </a:r>
                    </a:p>
                  </a:txBody>
                  <a:tcPr anchor="ctr"/>
                </a:tc>
                <a:extLst>
                  <a:ext uri="{0D108BD9-81ED-4DB2-BD59-A6C34878D82A}">
                    <a16:rowId xmlns:a16="http://schemas.microsoft.com/office/drawing/2014/main" val="1218953765"/>
                  </a:ext>
                </a:extLst>
              </a:tr>
            </a:tbl>
          </a:graphicData>
        </a:graphic>
      </p:graphicFrame>
      <p:sp>
        <p:nvSpPr>
          <p:cNvPr id="5" name="TextBox 4">
            <a:extLst>
              <a:ext uri="{FF2B5EF4-FFF2-40B4-BE49-F238E27FC236}">
                <a16:creationId xmlns:a16="http://schemas.microsoft.com/office/drawing/2014/main" id="{1AB74626-5728-6282-91A6-1EE009B43D29}"/>
              </a:ext>
            </a:extLst>
          </p:cNvPr>
          <p:cNvSpPr txBox="1"/>
          <p:nvPr/>
        </p:nvSpPr>
        <p:spPr>
          <a:xfrm>
            <a:off x="1452954"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Image Data</a:t>
            </a:r>
            <a:endParaRPr lang="en-US"/>
          </a:p>
        </p:txBody>
      </p:sp>
      <p:sp>
        <p:nvSpPr>
          <p:cNvPr id="6" name="TextBox 5">
            <a:extLst>
              <a:ext uri="{FF2B5EF4-FFF2-40B4-BE49-F238E27FC236}">
                <a16:creationId xmlns:a16="http://schemas.microsoft.com/office/drawing/2014/main" id="{A0FC839A-F3DB-DEDE-6969-E58B503F9BBF}"/>
              </a:ext>
            </a:extLst>
          </p:cNvPr>
          <p:cNvSpPr txBox="1"/>
          <p:nvPr/>
        </p:nvSpPr>
        <p:spPr>
          <a:xfrm>
            <a:off x="3981445" y="1420684"/>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Kernel</a:t>
            </a:r>
          </a:p>
        </p:txBody>
      </p:sp>
      <p:graphicFrame>
        <p:nvGraphicFramePr>
          <p:cNvPr id="10" name="Table 9">
            <a:extLst>
              <a:ext uri="{FF2B5EF4-FFF2-40B4-BE49-F238E27FC236}">
                <a16:creationId xmlns:a16="http://schemas.microsoft.com/office/drawing/2014/main" id="{E2059139-E782-294B-912A-D40282A22457}"/>
              </a:ext>
            </a:extLst>
          </p:cNvPr>
          <p:cNvGraphicFramePr>
            <a:graphicFrameLocks noGrp="1"/>
          </p:cNvGraphicFramePr>
          <p:nvPr>
            <p:extLst>
              <p:ext uri="{D42A27DB-BD31-4B8C-83A1-F6EECF244321}">
                <p14:modId xmlns:p14="http://schemas.microsoft.com/office/powerpoint/2010/main" val="3484271261"/>
              </p:ext>
            </p:extLst>
          </p:nvPr>
        </p:nvGraphicFramePr>
        <p:xfrm>
          <a:off x="6490635" y="1878728"/>
          <a:ext cx="1477536" cy="1474929"/>
        </p:xfrm>
        <a:graphic>
          <a:graphicData uri="http://schemas.openxmlformats.org/drawingml/2006/table">
            <a:tbl>
              <a:tblPr firstRow="1" bandRow="1">
                <a:tableStyleId>{5940675A-B579-460E-94D1-54222C63F5DA}</a:tableStyleId>
              </a:tblPr>
              <a:tblGrid>
                <a:gridCol w="369384">
                  <a:extLst>
                    <a:ext uri="{9D8B030D-6E8A-4147-A177-3AD203B41FA5}">
                      <a16:colId xmlns:a16="http://schemas.microsoft.com/office/drawing/2014/main" val="3928089524"/>
                    </a:ext>
                  </a:extLst>
                </a:gridCol>
                <a:gridCol w="369384">
                  <a:extLst>
                    <a:ext uri="{9D8B030D-6E8A-4147-A177-3AD203B41FA5}">
                      <a16:colId xmlns:a16="http://schemas.microsoft.com/office/drawing/2014/main" val="4241878865"/>
                    </a:ext>
                  </a:extLst>
                </a:gridCol>
                <a:gridCol w="369384">
                  <a:extLst>
                    <a:ext uri="{9D8B030D-6E8A-4147-A177-3AD203B41FA5}">
                      <a16:colId xmlns:a16="http://schemas.microsoft.com/office/drawing/2014/main" val="4217092251"/>
                    </a:ext>
                  </a:extLst>
                </a:gridCol>
                <a:gridCol w="369384">
                  <a:extLst>
                    <a:ext uri="{9D8B030D-6E8A-4147-A177-3AD203B41FA5}">
                      <a16:colId xmlns:a16="http://schemas.microsoft.com/office/drawing/2014/main" val="2984825272"/>
                    </a:ext>
                  </a:extLst>
                </a:gridCol>
              </a:tblGrid>
              <a:tr h="362412">
                <a:tc>
                  <a:txBody>
                    <a:bodyPr/>
                    <a:lstStyle/>
                    <a:p>
                      <a:pPr algn="ctr"/>
                      <a:r>
                        <a:rPr lang="en-US" sz="1200" b="1"/>
                        <a:t>0</a:t>
                      </a:r>
                    </a:p>
                  </a:txBody>
                  <a:tcPr anchor="ctr">
                    <a:solidFill>
                      <a:schemeClr val="bg1">
                        <a:lumMod val="85000"/>
                      </a:schemeClr>
                    </a:solidFill>
                  </a:tcPr>
                </a:tc>
                <a:tc>
                  <a:txBody>
                    <a:bodyPr/>
                    <a:lstStyle/>
                    <a:p>
                      <a:pPr algn="ctr"/>
                      <a:r>
                        <a:rPr lang="en-US" sz="1200" b="1"/>
                        <a:t>3</a:t>
                      </a:r>
                    </a:p>
                  </a:txBody>
                  <a:tcPr anchor="ctr">
                    <a:solidFill>
                      <a:schemeClr val="bg1">
                        <a:lumMod val="85000"/>
                      </a:schemeClr>
                    </a:solidFill>
                  </a:tcPr>
                </a:tc>
                <a:tc>
                  <a:txBody>
                    <a:bodyPr/>
                    <a:lstStyle/>
                    <a:p>
                      <a:pPr lvl="0" algn="ctr">
                        <a:buNone/>
                      </a:pPr>
                      <a:r>
                        <a:rPr lang="en-US" sz="1200" b="1"/>
                        <a:t>8</a:t>
                      </a:r>
                    </a:p>
                  </a:txBody>
                  <a:tcPr anchor="ctr">
                    <a:solidFill>
                      <a:schemeClr val="bg1"/>
                    </a:solidFill>
                  </a:tcPr>
                </a:tc>
                <a:tc>
                  <a:txBody>
                    <a:bodyPr/>
                    <a:lstStyle/>
                    <a:p>
                      <a:pPr lvl="0" algn="ctr">
                        <a:buNone/>
                      </a:pPr>
                      <a:r>
                        <a:rPr lang="en-US" sz="1200" b="1"/>
                        <a:t>4</a:t>
                      </a:r>
                    </a:p>
                  </a:txBody>
                  <a:tcPr anchor="ctr">
                    <a:solidFill>
                      <a:schemeClr val="bg1"/>
                    </a:solidFill>
                  </a:tcPr>
                </a:tc>
                <a:extLst>
                  <a:ext uri="{0D108BD9-81ED-4DB2-BD59-A6C34878D82A}">
                    <a16:rowId xmlns:a16="http://schemas.microsoft.com/office/drawing/2014/main" val="3670746819"/>
                  </a:ext>
                </a:extLst>
              </a:tr>
              <a:tr h="370840">
                <a:tc>
                  <a:txBody>
                    <a:bodyPr/>
                    <a:lstStyle/>
                    <a:p>
                      <a:pPr algn="ctr"/>
                      <a:r>
                        <a:rPr lang="en-US" sz="1200" b="1"/>
                        <a:t>9</a:t>
                      </a:r>
                    </a:p>
                  </a:txBody>
                  <a:tcPr anchor="ctr">
                    <a:solidFill>
                      <a:schemeClr val="bg1">
                        <a:lumMod val="85000"/>
                      </a:schemeClr>
                    </a:solidFill>
                  </a:tcPr>
                </a:tc>
                <a:tc>
                  <a:txBody>
                    <a:bodyPr/>
                    <a:lstStyle/>
                    <a:p>
                      <a:pPr algn="ctr"/>
                      <a:r>
                        <a:rPr lang="en-US" sz="1200" b="1"/>
                        <a:t>19</a:t>
                      </a:r>
                    </a:p>
                  </a:txBody>
                  <a:tcPr anchor="ctr">
                    <a:solidFill>
                      <a:schemeClr val="bg1">
                        <a:lumMod val="85000"/>
                      </a:schemeClr>
                    </a:solidFill>
                  </a:tcPr>
                </a:tc>
                <a:tc>
                  <a:txBody>
                    <a:bodyPr/>
                    <a:lstStyle/>
                    <a:p>
                      <a:pPr lvl="0" algn="ctr">
                        <a:buNone/>
                      </a:pPr>
                      <a:r>
                        <a:rPr lang="en-US" sz="1200" b="1"/>
                        <a:t>25</a:t>
                      </a:r>
                    </a:p>
                  </a:txBody>
                  <a:tcPr anchor="ctr">
                    <a:solidFill>
                      <a:schemeClr val="bg1"/>
                    </a:solidFill>
                  </a:tcPr>
                </a:tc>
                <a:tc>
                  <a:txBody>
                    <a:bodyPr/>
                    <a:lstStyle/>
                    <a:p>
                      <a:pPr lvl="0" algn="ctr">
                        <a:buNone/>
                      </a:pPr>
                      <a:r>
                        <a:rPr lang="en-US" sz="1200" b="1"/>
                        <a:t>10</a:t>
                      </a:r>
                    </a:p>
                  </a:txBody>
                  <a:tcPr anchor="ctr">
                    <a:solidFill>
                      <a:schemeClr val="bg1"/>
                    </a:solidFill>
                  </a:tcPr>
                </a:tc>
                <a:extLst>
                  <a:ext uri="{0D108BD9-81ED-4DB2-BD59-A6C34878D82A}">
                    <a16:rowId xmlns:a16="http://schemas.microsoft.com/office/drawing/2014/main" val="856738191"/>
                  </a:ext>
                </a:extLst>
              </a:tr>
              <a:tr h="370839">
                <a:tc>
                  <a:txBody>
                    <a:bodyPr/>
                    <a:lstStyle/>
                    <a:p>
                      <a:pPr lvl="0" algn="ctr">
                        <a:buNone/>
                      </a:pPr>
                      <a:r>
                        <a:rPr lang="en-US" sz="1200" b="1"/>
                        <a:t>21</a:t>
                      </a:r>
                    </a:p>
                  </a:txBody>
                  <a:tcPr anchor="ctr">
                    <a:solidFill>
                      <a:schemeClr val="bg1"/>
                    </a:solidFill>
                  </a:tcPr>
                </a:tc>
                <a:tc>
                  <a:txBody>
                    <a:bodyPr/>
                    <a:lstStyle/>
                    <a:p>
                      <a:pPr lvl="0" algn="ctr">
                        <a:buNone/>
                      </a:pPr>
                      <a:r>
                        <a:rPr lang="en-US" sz="1200" b="1"/>
                        <a:t>37</a:t>
                      </a:r>
                    </a:p>
                  </a:txBody>
                  <a:tcPr anchor="ctr">
                    <a:solidFill>
                      <a:schemeClr val="bg1"/>
                    </a:solidFill>
                  </a:tcPr>
                </a:tc>
                <a:tc>
                  <a:txBody>
                    <a:bodyPr/>
                    <a:lstStyle/>
                    <a:p>
                      <a:pPr lvl="0" algn="ctr">
                        <a:buNone/>
                      </a:pPr>
                      <a:r>
                        <a:rPr lang="en-US" sz="1200" b="1"/>
                        <a:t>43</a:t>
                      </a:r>
                    </a:p>
                  </a:txBody>
                  <a:tcPr anchor="ctr">
                    <a:solidFill>
                      <a:schemeClr val="bg1"/>
                    </a:solidFill>
                  </a:tcPr>
                </a:tc>
                <a:tc>
                  <a:txBody>
                    <a:bodyPr/>
                    <a:lstStyle/>
                    <a:p>
                      <a:pPr lvl="0" algn="ctr">
                        <a:buNone/>
                      </a:pPr>
                      <a:r>
                        <a:rPr lang="en-US" sz="1200" b="1"/>
                        <a:t>16</a:t>
                      </a:r>
                    </a:p>
                  </a:txBody>
                  <a:tcPr anchor="ctr">
                    <a:solidFill>
                      <a:schemeClr val="bg1"/>
                    </a:solidFill>
                  </a:tcPr>
                </a:tc>
                <a:extLst>
                  <a:ext uri="{0D108BD9-81ED-4DB2-BD59-A6C34878D82A}">
                    <a16:rowId xmlns:a16="http://schemas.microsoft.com/office/drawing/2014/main" val="6558016"/>
                  </a:ext>
                </a:extLst>
              </a:tr>
              <a:tr h="370838">
                <a:tc>
                  <a:txBody>
                    <a:bodyPr/>
                    <a:lstStyle/>
                    <a:p>
                      <a:pPr lvl="0" algn="ctr">
                        <a:buNone/>
                      </a:pPr>
                      <a:r>
                        <a:rPr lang="en-US" sz="1200" b="1"/>
                        <a:t>6</a:t>
                      </a:r>
                    </a:p>
                  </a:txBody>
                  <a:tcPr anchor="ctr">
                    <a:solidFill>
                      <a:schemeClr val="bg1"/>
                    </a:solidFill>
                  </a:tcPr>
                </a:tc>
                <a:tc>
                  <a:txBody>
                    <a:bodyPr/>
                    <a:lstStyle/>
                    <a:p>
                      <a:pPr lvl="0" algn="ctr">
                        <a:buNone/>
                      </a:pPr>
                      <a:r>
                        <a:rPr lang="en-US" sz="1200" b="1"/>
                        <a:t>7</a:t>
                      </a:r>
                    </a:p>
                  </a:txBody>
                  <a:tcPr anchor="ctr">
                    <a:solidFill>
                      <a:schemeClr val="bg1"/>
                    </a:solidFill>
                  </a:tcPr>
                </a:tc>
                <a:tc>
                  <a:txBody>
                    <a:bodyPr/>
                    <a:lstStyle/>
                    <a:p>
                      <a:pPr lvl="0" algn="ctr">
                        <a:buNone/>
                      </a:pPr>
                      <a:r>
                        <a:rPr lang="en-US" sz="1200" b="1"/>
                        <a:t>8</a:t>
                      </a:r>
                    </a:p>
                  </a:txBody>
                  <a:tcPr anchor="ctr">
                    <a:solidFill>
                      <a:schemeClr val="bg1"/>
                    </a:solidFill>
                  </a:tcPr>
                </a:tc>
                <a:tc>
                  <a:txBody>
                    <a:bodyPr/>
                    <a:lstStyle/>
                    <a:p>
                      <a:pPr lvl="0" algn="ctr">
                        <a:buNone/>
                      </a:pPr>
                      <a:r>
                        <a:rPr lang="en-US" sz="1200" b="1"/>
                        <a:t>0</a:t>
                      </a:r>
                    </a:p>
                  </a:txBody>
                  <a:tcPr anchor="ctr">
                    <a:solidFill>
                      <a:schemeClr val="bg1"/>
                    </a:solidFill>
                  </a:tcPr>
                </a:tc>
                <a:extLst>
                  <a:ext uri="{0D108BD9-81ED-4DB2-BD59-A6C34878D82A}">
                    <a16:rowId xmlns:a16="http://schemas.microsoft.com/office/drawing/2014/main" val="4099070498"/>
                  </a:ext>
                </a:extLst>
              </a:tr>
            </a:tbl>
          </a:graphicData>
        </a:graphic>
      </p:graphicFrame>
      <p:sp>
        <p:nvSpPr>
          <p:cNvPr id="11" name="TextBox 10">
            <a:extLst>
              <a:ext uri="{FF2B5EF4-FFF2-40B4-BE49-F238E27FC236}">
                <a16:creationId xmlns:a16="http://schemas.microsoft.com/office/drawing/2014/main" id="{386F0982-3C77-5353-9AEC-7512B253267F}"/>
              </a:ext>
            </a:extLst>
          </p:cNvPr>
          <p:cNvSpPr txBox="1"/>
          <p:nvPr/>
        </p:nvSpPr>
        <p:spPr>
          <a:xfrm>
            <a:off x="6465469"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Output</a:t>
            </a:r>
          </a:p>
        </p:txBody>
      </p:sp>
      <p:sp>
        <p:nvSpPr>
          <p:cNvPr id="7" name="TextBox 6">
            <a:extLst>
              <a:ext uri="{FF2B5EF4-FFF2-40B4-BE49-F238E27FC236}">
                <a16:creationId xmlns:a16="http://schemas.microsoft.com/office/drawing/2014/main" id="{E5175F44-1A74-3F14-D227-6220AAF500E6}"/>
              </a:ext>
            </a:extLst>
          </p:cNvPr>
          <p:cNvSpPr txBox="1"/>
          <p:nvPr/>
        </p:nvSpPr>
        <p:spPr>
          <a:xfrm>
            <a:off x="853768" y="3857248"/>
            <a:ext cx="7243092" cy="8463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300"/>
              <a:t>For these shapes, padding the image data by 1 </a:t>
            </a:r>
            <a:r>
              <a:rPr lang="en-US" sz="1300" b="1"/>
              <a:t>increases </a:t>
            </a:r>
            <a:r>
              <a:rPr lang="en-US" sz="1300"/>
              <a:t>the output size assuming stride = 1</a:t>
            </a:r>
            <a:r>
              <a:rPr lang="en-US" sz="1200"/>
              <a:t>.</a:t>
            </a:r>
            <a:endParaRPr lang="en-US"/>
          </a:p>
          <a:p>
            <a:pPr defTabSz="914400"/>
            <a:endParaRPr lang="en-US" sz="1200"/>
          </a:p>
          <a:p>
            <a:pPr defTabSz="914400"/>
            <a:r>
              <a:rPr lang="en-US" sz="1200"/>
              <a:t>A 3 x 3 kernel would have produced an output the same size as the input.</a:t>
            </a:r>
          </a:p>
          <a:p>
            <a:pPr defTabSz="914400"/>
            <a:endParaRPr lang="en-US" sz="1200"/>
          </a:p>
        </p:txBody>
      </p:sp>
    </p:spTree>
    <p:extLst>
      <p:ext uri="{BB962C8B-B14F-4D97-AF65-F5344CB8AC3E}">
        <p14:creationId xmlns:p14="http://schemas.microsoft.com/office/powerpoint/2010/main" val="191851443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Kernels are important because </a:t>
            </a:r>
            <a:br>
              <a:rPr lang="en-US">
                <a:latin typeface="Arial"/>
                <a:ea typeface="Open Sans Light"/>
                <a:cs typeface="Arial"/>
              </a:rPr>
            </a:br>
            <a:r>
              <a:rPr lang="en-US">
                <a:latin typeface="Arial"/>
                <a:ea typeface="Open Sans Light"/>
                <a:cs typeface="Arial"/>
              </a:rPr>
              <a:t>kernel values capture specific features.</a:t>
            </a:r>
            <a:endParaRPr lang="en-US"/>
          </a:p>
        </p:txBody>
      </p:sp>
      <p:graphicFrame>
        <p:nvGraphicFramePr>
          <p:cNvPr id="2" name="Table 1">
            <a:extLst>
              <a:ext uri="{FF2B5EF4-FFF2-40B4-BE49-F238E27FC236}">
                <a16:creationId xmlns:a16="http://schemas.microsoft.com/office/drawing/2014/main" id="{52C25C24-808A-ED75-6F73-E5CA181C1D09}"/>
              </a:ext>
            </a:extLst>
          </p:cNvPr>
          <p:cNvGraphicFramePr>
            <a:graphicFrameLocks noGrp="1"/>
          </p:cNvGraphicFramePr>
          <p:nvPr>
            <p:extLst>
              <p:ext uri="{D42A27DB-BD31-4B8C-83A1-F6EECF244321}">
                <p14:modId xmlns:p14="http://schemas.microsoft.com/office/powerpoint/2010/main" val="1736231136"/>
              </p:ext>
            </p:extLst>
          </p:nvPr>
        </p:nvGraphicFramePr>
        <p:xfrm>
          <a:off x="1146192" y="1871185"/>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solidFill>
                  </a:tcPr>
                </a:tc>
                <a:tc>
                  <a:txBody>
                    <a:bodyPr/>
                    <a:lstStyle/>
                    <a:p>
                      <a:pPr algn="ctr"/>
                      <a:r>
                        <a:rPr lang="en-US" sz="1200" b="1"/>
                        <a:t>0</a:t>
                      </a:r>
                    </a:p>
                  </a:txBody>
                  <a:tcPr anchor="ctr">
                    <a:solidFill>
                      <a:schemeClr val="bg1"/>
                    </a:solidFill>
                  </a:tcPr>
                </a:tc>
                <a:tc>
                  <a:txBody>
                    <a:bodyPr/>
                    <a:lstStyle/>
                    <a:p>
                      <a:pPr algn="ctr"/>
                      <a:r>
                        <a:rPr lang="en-US" sz="1200" b="1"/>
                        <a:t>0</a:t>
                      </a:r>
                    </a:p>
                  </a:txBody>
                  <a:tcPr anchor="ctr"/>
                </a:tc>
                <a:extLst>
                  <a:ext uri="{0D108BD9-81ED-4DB2-BD59-A6C34878D82A}">
                    <a16:rowId xmlns:a16="http://schemas.microsoft.com/office/drawing/2014/main" val="3670746819"/>
                  </a:ext>
                </a:extLst>
              </a:tr>
              <a:tr h="370840">
                <a:tc>
                  <a:txBody>
                    <a:bodyPr/>
                    <a:lstStyle/>
                    <a:p>
                      <a:pPr algn="ctr"/>
                      <a:r>
                        <a:rPr lang="en-US" sz="1200" b="1"/>
                        <a:t>0</a:t>
                      </a:r>
                    </a:p>
                  </a:txBody>
                  <a:tcPr anchor="ctr">
                    <a:solidFill>
                      <a:schemeClr val="bg1"/>
                    </a:solidFill>
                  </a:tcPr>
                </a:tc>
                <a:tc>
                  <a:txBody>
                    <a:bodyPr/>
                    <a:lstStyle/>
                    <a:p>
                      <a:pPr algn="ctr"/>
                      <a:r>
                        <a:rPr lang="en-US" sz="1200" b="1"/>
                        <a:t>1</a:t>
                      </a:r>
                    </a:p>
                  </a:txBody>
                  <a:tcPr anchor="ctr">
                    <a:solidFill>
                      <a:schemeClr val="bg1"/>
                    </a:solidFill>
                  </a:tcPr>
                </a:tc>
                <a:tc>
                  <a:txBody>
                    <a:bodyPr/>
                    <a:lstStyle/>
                    <a:p>
                      <a:pPr algn="ctr"/>
                      <a:r>
                        <a:rPr lang="en-US" sz="1200" b="1"/>
                        <a:t>0</a:t>
                      </a:r>
                    </a:p>
                  </a:txBody>
                  <a:tcPr anchor="ctr"/>
                </a:tc>
                <a:extLst>
                  <a:ext uri="{0D108BD9-81ED-4DB2-BD59-A6C34878D82A}">
                    <a16:rowId xmlns:a16="http://schemas.microsoft.com/office/drawing/2014/main" val="856738191"/>
                  </a:ext>
                </a:extLst>
              </a:tr>
              <a:tr h="370840">
                <a:tc>
                  <a:txBody>
                    <a:bodyPr/>
                    <a:lstStyle/>
                    <a:p>
                      <a:pPr algn="ctr"/>
                      <a:r>
                        <a:rPr lang="en-US" sz="1200" b="1"/>
                        <a:t>0</a:t>
                      </a:r>
                    </a:p>
                  </a:txBody>
                  <a:tcPr anchor="ctr"/>
                </a:tc>
                <a:tc>
                  <a:txBody>
                    <a:bodyPr/>
                    <a:lstStyle/>
                    <a:p>
                      <a:pPr algn="ctr"/>
                      <a:r>
                        <a:rPr lang="en-US" sz="1200" b="1"/>
                        <a:t>0</a:t>
                      </a:r>
                    </a:p>
                  </a:txBody>
                  <a:tcPr anchor="ctr"/>
                </a:tc>
                <a:tc>
                  <a:txBody>
                    <a:bodyPr/>
                    <a:lstStyle/>
                    <a:p>
                      <a:pPr algn="ctr"/>
                      <a:r>
                        <a:rPr lang="en-US" sz="1200" b="1"/>
                        <a:t>0</a:t>
                      </a:r>
                    </a:p>
                  </a:txBody>
                  <a:tcPr anchor="ctr"/>
                </a:tc>
                <a:extLst>
                  <a:ext uri="{0D108BD9-81ED-4DB2-BD59-A6C34878D82A}">
                    <a16:rowId xmlns:a16="http://schemas.microsoft.com/office/drawing/2014/main" val="3693560176"/>
                  </a:ext>
                </a:extLst>
              </a:tr>
            </a:tbl>
          </a:graphicData>
        </a:graphic>
      </p:graphicFrame>
      <p:sp>
        <p:nvSpPr>
          <p:cNvPr id="5" name="TextBox 4">
            <a:extLst>
              <a:ext uri="{FF2B5EF4-FFF2-40B4-BE49-F238E27FC236}">
                <a16:creationId xmlns:a16="http://schemas.microsoft.com/office/drawing/2014/main" id="{1AB74626-5728-6282-91A6-1EE009B43D29}"/>
              </a:ext>
            </a:extLst>
          </p:cNvPr>
          <p:cNvSpPr txBox="1"/>
          <p:nvPr/>
        </p:nvSpPr>
        <p:spPr>
          <a:xfrm>
            <a:off x="1258675" y="1420581"/>
            <a:ext cx="17796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Identity Kernel</a:t>
            </a:r>
          </a:p>
        </p:txBody>
      </p:sp>
      <p:sp>
        <p:nvSpPr>
          <p:cNvPr id="7" name="TextBox 6">
            <a:extLst>
              <a:ext uri="{FF2B5EF4-FFF2-40B4-BE49-F238E27FC236}">
                <a16:creationId xmlns:a16="http://schemas.microsoft.com/office/drawing/2014/main" id="{E5175F44-1A74-3F14-D227-6220AAF500E6}"/>
              </a:ext>
            </a:extLst>
          </p:cNvPr>
          <p:cNvSpPr txBox="1"/>
          <p:nvPr/>
        </p:nvSpPr>
        <p:spPr>
          <a:xfrm>
            <a:off x="853768" y="3304581"/>
            <a:ext cx="675941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endParaRPr lang="en-US" sz="1200"/>
          </a:p>
        </p:txBody>
      </p:sp>
      <p:graphicFrame>
        <p:nvGraphicFramePr>
          <p:cNvPr id="9" name="Table 8">
            <a:extLst>
              <a:ext uri="{FF2B5EF4-FFF2-40B4-BE49-F238E27FC236}">
                <a16:creationId xmlns:a16="http://schemas.microsoft.com/office/drawing/2014/main" id="{1006B676-5CAB-49F1-75D3-08CEEB82447D}"/>
              </a:ext>
            </a:extLst>
          </p:cNvPr>
          <p:cNvGraphicFramePr>
            <a:graphicFrameLocks noGrp="1"/>
          </p:cNvGraphicFramePr>
          <p:nvPr>
            <p:extLst>
              <p:ext uri="{D42A27DB-BD31-4B8C-83A1-F6EECF244321}">
                <p14:modId xmlns:p14="http://schemas.microsoft.com/office/powerpoint/2010/main" val="2053560183"/>
              </p:ext>
            </p:extLst>
          </p:nvPr>
        </p:nvGraphicFramePr>
        <p:xfrm>
          <a:off x="3680572" y="1871185"/>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solidFill>
                  </a:tcPr>
                </a:tc>
                <a:tc>
                  <a:txBody>
                    <a:bodyPr/>
                    <a:lstStyle/>
                    <a:p>
                      <a:pPr algn="ctr"/>
                      <a:r>
                        <a:rPr lang="en-US" sz="1200" b="1"/>
                        <a:t>-1</a:t>
                      </a:r>
                    </a:p>
                  </a:txBody>
                  <a:tcPr anchor="ctr">
                    <a:solidFill>
                      <a:schemeClr val="bg1"/>
                    </a:solidFill>
                  </a:tcPr>
                </a:tc>
                <a:tc>
                  <a:txBody>
                    <a:bodyPr/>
                    <a:lstStyle/>
                    <a:p>
                      <a:pPr algn="ctr"/>
                      <a:r>
                        <a:rPr lang="en-US" sz="1200" b="1"/>
                        <a:t>0</a:t>
                      </a:r>
                    </a:p>
                  </a:txBody>
                  <a:tcPr anchor="ctr"/>
                </a:tc>
                <a:extLst>
                  <a:ext uri="{0D108BD9-81ED-4DB2-BD59-A6C34878D82A}">
                    <a16:rowId xmlns:a16="http://schemas.microsoft.com/office/drawing/2014/main" val="3670746819"/>
                  </a:ext>
                </a:extLst>
              </a:tr>
              <a:tr h="370840">
                <a:tc>
                  <a:txBody>
                    <a:bodyPr/>
                    <a:lstStyle/>
                    <a:p>
                      <a:pPr algn="ctr"/>
                      <a:r>
                        <a:rPr lang="en-US" sz="1200" b="1"/>
                        <a:t>-1</a:t>
                      </a:r>
                    </a:p>
                  </a:txBody>
                  <a:tcPr anchor="ctr">
                    <a:solidFill>
                      <a:schemeClr val="bg1"/>
                    </a:solidFill>
                  </a:tcPr>
                </a:tc>
                <a:tc>
                  <a:txBody>
                    <a:bodyPr/>
                    <a:lstStyle/>
                    <a:p>
                      <a:pPr algn="ctr"/>
                      <a:r>
                        <a:rPr lang="en-US" sz="1200" b="1"/>
                        <a:t>4</a:t>
                      </a:r>
                    </a:p>
                  </a:txBody>
                  <a:tcPr anchor="ctr">
                    <a:solidFill>
                      <a:schemeClr val="bg1"/>
                    </a:solidFill>
                  </a:tcPr>
                </a:tc>
                <a:tc>
                  <a:txBody>
                    <a:bodyPr/>
                    <a:lstStyle/>
                    <a:p>
                      <a:pPr algn="ctr"/>
                      <a:r>
                        <a:rPr lang="en-US" sz="1200" b="1"/>
                        <a:t>-1</a:t>
                      </a:r>
                    </a:p>
                  </a:txBody>
                  <a:tcPr anchor="ctr"/>
                </a:tc>
                <a:extLst>
                  <a:ext uri="{0D108BD9-81ED-4DB2-BD59-A6C34878D82A}">
                    <a16:rowId xmlns:a16="http://schemas.microsoft.com/office/drawing/2014/main" val="856738191"/>
                  </a:ext>
                </a:extLst>
              </a:tr>
              <a:tr h="370840">
                <a:tc>
                  <a:txBody>
                    <a:bodyPr/>
                    <a:lstStyle/>
                    <a:p>
                      <a:pPr algn="ctr"/>
                      <a:r>
                        <a:rPr lang="en-US" sz="1200" b="1"/>
                        <a:t>0</a:t>
                      </a:r>
                    </a:p>
                  </a:txBody>
                  <a:tcPr anchor="ctr"/>
                </a:tc>
                <a:tc>
                  <a:txBody>
                    <a:bodyPr/>
                    <a:lstStyle/>
                    <a:p>
                      <a:pPr algn="ctr"/>
                      <a:r>
                        <a:rPr lang="en-US" sz="1200" b="1"/>
                        <a:t>-1</a:t>
                      </a:r>
                    </a:p>
                  </a:txBody>
                  <a:tcPr anchor="ctr"/>
                </a:tc>
                <a:tc>
                  <a:txBody>
                    <a:bodyPr/>
                    <a:lstStyle/>
                    <a:p>
                      <a:pPr algn="ctr"/>
                      <a:r>
                        <a:rPr lang="en-US" sz="1200" b="1"/>
                        <a:t>0</a:t>
                      </a:r>
                    </a:p>
                  </a:txBody>
                  <a:tcPr anchor="ctr"/>
                </a:tc>
                <a:extLst>
                  <a:ext uri="{0D108BD9-81ED-4DB2-BD59-A6C34878D82A}">
                    <a16:rowId xmlns:a16="http://schemas.microsoft.com/office/drawing/2014/main" val="3693560176"/>
                  </a:ext>
                </a:extLst>
              </a:tr>
            </a:tbl>
          </a:graphicData>
        </a:graphic>
      </p:graphicFrame>
      <p:sp>
        <p:nvSpPr>
          <p:cNvPr id="12" name="TextBox 11">
            <a:extLst>
              <a:ext uri="{FF2B5EF4-FFF2-40B4-BE49-F238E27FC236}">
                <a16:creationId xmlns:a16="http://schemas.microsoft.com/office/drawing/2014/main" id="{4E78D312-8AC3-02A2-B366-6D2399FD3274}"/>
              </a:ext>
            </a:extLst>
          </p:cNvPr>
          <p:cNvSpPr txBox="1"/>
          <p:nvPr/>
        </p:nvSpPr>
        <p:spPr>
          <a:xfrm>
            <a:off x="3793066" y="1420581"/>
            <a:ext cx="17796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Edge Detection</a:t>
            </a:r>
          </a:p>
        </p:txBody>
      </p:sp>
      <p:graphicFrame>
        <p:nvGraphicFramePr>
          <p:cNvPr id="13" name="Table 12">
            <a:extLst>
              <a:ext uri="{FF2B5EF4-FFF2-40B4-BE49-F238E27FC236}">
                <a16:creationId xmlns:a16="http://schemas.microsoft.com/office/drawing/2014/main" id="{F083B87E-0C49-8202-A02D-38144A623D2F}"/>
              </a:ext>
            </a:extLst>
          </p:cNvPr>
          <p:cNvGraphicFramePr>
            <a:graphicFrameLocks noGrp="1"/>
          </p:cNvGraphicFramePr>
          <p:nvPr>
            <p:extLst>
              <p:ext uri="{D42A27DB-BD31-4B8C-83A1-F6EECF244321}">
                <p14:modId xmlns:p14="http://schemas.microsoft.com/office/powerpoint/2010/main" val="1363941062"/>
              </p:ext>
            </p:extLst>
          </p:nvPr>
        </p:nvGraphicFramePr>
        <p:xfrm>
          <a:off x="6210529" y="1871184"/>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solidFill>
                  </a:tcPr>
                </a:tc>
                <a:tc>
                  <a:txBody>
                    <a:bodyPr/>
                    <a:lstStyle/>
                    <a:p>
                      <a:pPr algn="ctr"/>
                      <a:r>
                        <a:rPr lang="en-US" sz="1200" b="1"/>
                        <a:t>-1</a:t>
                      </a:r>
                    </a:p>
                  </a:txBody>
                  <a:tcPr anchor="ctr">
                    <a:solidFill>
                      <a:schemeClr val="bg1"/>
                    </a:solidFill>
                  </a:tcPr>
                </a:tc>
                <a:tc>
                  <a:txBody>
                    <a:bodyPr/>
                    <a:lstStyle/>
                    <a:p>
                      <a:pPr algn="ctr"/>
                      <a:r>
                        <a:rPr lang="en-US" sz="1200" b="1"/>
                        <a:t>0</a:t>
                      </a:r>
                    </a:p>
                  </a:txBody>
                  <a:tcPr anchor="ctr"/>
                </a:tc>
                <a:extLst>
                  <a:ext uri="{0D108BD9-81ED-4DB2-BD59-A6C34878D82A}">
                    <a16:rowId xmlns:a16="http://schemas.microsoft.com/office/drawing/2014/main" val="3670746819"/>
                  </a:ext>
                </a:extLst>
              </a:tr>
              <a:tr h="370840">
                <a:tc>
                  <a:txBody>
                    <a:bodyPr/>
                    <a:lstStyle/>
                    <a:p>
                      <a:pPr algn="ctr"/>
                      <a:r>
                        <a:rPr lang="en-US" sz="1200" b="1"/>
                        <a:t>-1</a:t>
                      </a:r>
                    </a:p>
                  </a:txBody>
                  <a:tcPr anchor="ctr">
                    <a:solidFill>
                      <a:schemeClr val="bg1"/>
                    </a:solidFill>
                  </a:tcPr>
                </a:tc>
                <a:tc>
                  <a:txBody>
                    <a:bodyPr/>
                    <a:lstStyle/>
                    <a:p>
                      <a:pPr algn="ctr"/>
                      <a:r>
                        <a:rPr lang="en-US" sz="1200" b="1"/>
                        <a:t>5</a:t>
                      </a:r>
                    </a:p>
                  </a:txBody>
                  <a:tcPr anchor="ctr">
                    <a:solidFill>
                      <a:schemeClr val="bg1"/>
                    </a:solidFill>
                  </a:tcPr>
                </a:tc>
                <a:tc>
                  <a:txBody>
                    <a:bodyPr/>
                    <a:lstStyle/>
                    <a:p>
                      <a:pPr algn="ctr"/>
                      <a:r>
                        <a:rPr lang="en-US" sz="1200" b="1"/>
                        <a:t>-1</a:t>
                      </a:r>
                    </a:p>
                  </a:txBody>
                  <a:tcPr anchor="ctr"/>
                </a:tc>
                <a:extLst>
                  <a:ext uri="{0D108BD9-81ED-4DB2-BD59-A6C34878D82A}">
                    <a16:rowId xmlns:a16="http://schemas.microsoft.com/office/drawing/2014/main" val="856738191"/>
                  </a:ext>
                </a:extLst>
              </a:tr>
              <a:tr h="370840">
                <a:tc>
                  <a:txBody>
                    <a:bodyPr/>
                    <a:lstStyle/>
                    <a:p>
                      <a:pPr algn="ctr"/>
                      <a:r>
                        <a:rPr lang="en-US" sz="1200" b="1"/>
                        <a:t>0</a:t>
                      </a:r>
                    </a:p>
                  </a:txBody>
                  <a:tcPr anchor="ctr"/>
                </a:tc>
                <a:tc>
                  <a:txBody>
                    <a:bodyPr/>
                    <a:lstStyle/>
                    <a:p>
                      <a:pPr algn="ctr"/>
                      <a:r>
                        <a:rPr lang="en-US" sz="1200" b="1"/>
                        <a:t>-1</a:t>
                      </a:r>
                    </a:p>
                  </a:txBody>
                  <a:tcPr anchor="ctr"/>
                </a:tc>
                <a:tc>
                  <a:txBody>
                    <a:bodyPr/>
                    <a:lstStyle/>
                    <a:p>
                      <a:pPr algn="ctr"/>
                      <a:r>
                        <a:rPr lang="en-US" sz="1200" b="1"/>
                        <a:t>0</a:t>
                      </a:r>
                    </a:p>
                  </a:txBody>
                  <a:tcPr anchor="ctr"/>
                </a:tc>
                <a:extLst>
                  <a:ext uri="{0D108BD9-81ED-4DB2-BD59-A6C34878D82A}">
                    <a16:rowId xmlns:a16="http://schemas.microsoft.com/office/drawing/2014/main" val="3693560176"/>
                  </a:ext>
                </a:extLst>
              </a:tr>
            </a:tbl>
          </a:graphicData>
        </a:graphic>
      </p:graphicFrame>
      <p:sp>
        <p:nvSpPr>
          <p:cNvPr id="14" name="TextBox 13">
            <a:extLst>
              <a:ext uri="{FF2B5EF4-FFF2-40B4-BE49-F238E27FC236}">
                <a16:creationId xmlns:a16="http://schemas.microsoft.com/office/drawing/2014/main" id="{15EDD9B1-B52F-CFBD-A43A-5ABBF51F59FE}"/>
              </a:ext>
            </a:extLst>
          </p:cNvPr>
          <p:cNvSpPr txBox="1"/>
          <p:nvPr/>
        </p:nvSpPr>
        <p:spPr>
          <a:xfrm>
            <a:off x="6323022" y="1420580"/>
            <a:ext cx="17796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Image Sharpening</a:t>
            </a:r>
          </a:p>
        </p:txBody>
      </p:sp>
    </p:spTree>
    <p:extLst>
      <p:ext uri="{BB962C8B-B14F-4D97-AF65-F5344CB8AC3E}">
        <p14:creationId xmlns:p14="http://schemas.microsoft.com/office/powerpoint/2010/main" val="3315973077"/>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Talk about:  How do we know about these?  Are kernels chosen or learned?  Both?</a:t>
            </a:r>
            <a:endParaRPr lang="en-US" err="1"/>
          </a:p>
        </p:txBody>
      </p:sp>
      <p:graphicFrame>
        <p:nvGraphicFramePr>
          <p:cNvPr id="2" name="Table 1">
            <a:extLst>
              <a:ext uri="{FF2B5EF4-FFF2-40B4-BE49-F238E27FC236}">
                <a16:creationId xmlns:a16="http://schemas.microsoft.com/office/drawing/2014/main" id="{52C25C24-808A-ED75-6F73-E5CA181C1D09}"/>
              </a:ext>
            </a:extLst>
          </p:cNvPr>
          <p:cNvGraphicFramePr>
            <a:graphicFrameLocks noGrp="1"/>
          </p:cNvGraphicFramePr>
          <p:nvPr/>
        </p:nvGraphicFramePr>
        <p:xfrm>
          <a:off x="1146192" y="1871185"/>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solidFill>
                  </a:tcPr>
                </a:tc>
                <a:tc>
                  <a:txBody>
                    <a:bodyPr/>
                    <a:lstStyle/>
                    <a:p>
                      <a:pPr algn="ctr"/>
                      <a:r>
                        <a:rPr lang="en-US" sz="1200" b="1"/>
                        <a:t>0</a:t>
                      </a:r>
                    </a:p>
                  </a:txBody>
                  <a:tcPr anchor="ctr">
                    <a:solidFill>
                      <a:schemeClr val="bg1"/>
                    </a:solidFill>
                  </a:tcPr>
                </a:tc>
                <a:tc>
                  <a:txBody>
                    <a:bodyPr/>
                    <a:lstStyle/>
                    <a:p>
                      <a:pPr algn="ctr"/>
                      <a:r>
                        <a:rPr lang="en-US" sz="1200" b="1"/>
                        <a:t>0</a:t>
                      </a:r>
                    </a:p>
                  </a:txBody>
                  <a:tcPr anchor="ctr"/>
                </a:tc>
                <a:extLst>
                  <a:ext uri="{0D108BD9-81ED-4DB2-BD59-A6C34878D82A}">
                    <a16:rowId xmlns:a16="http://schemas.microsoft.com/office/drawing/2014/main" val="3670746819"/>
                  </a:ext>
                </a:extLst>
              </a:tr>
              <a:tr h="370840">
                <a:tc>
                  <a:txBody>
                    <a:bodyPr/>
                    <a:lstStyle/>
                    <a:p>
                      <a:pPr algn="ctr"/>
                      <a:r>
                        <a:rPr lang="en-US" sz="1200" b="1"/>
                        <a:t>0</a:t>
                      </a:r>
                    </a:p>
                  </a:txBody>
                  <a:tcPr anchor="ctr">
                    <a:solidFill>
                      <a:schemeClr val="bg1"/>
                    </a:solidFill>
                  </a:tcPr>
                </a:tc>
                <a:tc>
                  <a:txBody>
                    <a:bodyPr/>
                    <a:lstStyle/>
                    <a:p>
                      <a:pPr algn="ctr"/>
                      <a:r>
                        <a:rPr lang="en-US" sz="1200" b="1"/>
                        <a:t>1</a:t>
                      </a:r>
                    </a:p>
                  </a:txBody>
                  <a:tcPr anchor="ctr">
                    <a:solidFill>
                      <a:schemeClr val="bg1"/>
                    </a:solidFill>
                  </a:tcPr>
                </a:tc>
                <a:tc>
                  <a:txBody>
                    <a:bodyPr/>
                    <a:lstStyle/>
                    <a:p>
                      <a:pPr algn="ctr"/>
                      <a:r>
                        <a:rPr lang="en-US" sz="1200" b="1"/>
                        <a:t>0</a:t>
                      </a:r>
                    </a:p>
                  </a:txBody>
                  <a:tcPr anchor="ctr"/>
                </a:tc>
                <a:extLst>
                  <a:ext uri="{0D108BD9-81ED-4DB2-BD59-A6C34878D82A}">
                    <a16:rowId xmlns:a16="http://schemas.microsoft.com/office/drawing/2014/main" val="856738191"/>
                  </a:ext>
                </a:extLst>
              </a:tr>
              <a:tr h="370840">
                <a:tc>
                  <a:txBody>
                    <a:bodyPr/>
                    <a:lstStyle/>
                    <a:p>
                      <a:pPr algn="ctr"/>
                      <a:r>
                        <a:rPr lang="en-US" sz="1200" b="1"/>
                        <a:t>0</a:t>
                      </a:r>
                    </a:p>
                  </a:txBody>
                  <a:tcPr anchor="ctr"/>
                </a:tc>
                <a:tc>
                  <a:txBody>
                    <a:bodyPr/>
                    <a:lstStyle/>
                    <a:p>
                      <a:pPr algn="ctr"/>
                      <a:r>
                        <a:rPr lang="en-US" sz="1200" b="1"/>
                        <a:t>0</a:t>
                      </a:r>
                    </a:p>
                  </a:txBody>
                  <a:tcPr anchor="ctr"/>
                </a:tc>
                <a:tc>
                  <a:txBody>
                    <a:bodyPr/>
                    <a:lstStyle/>
                    <a:p>
                      <a:pPr algn="ctr"/>
                      <a:r>
                        <a:rPr lang="en-US" sz="1200" b="1"/>
                        <a:t>0</a:t>
                      </a:r>
                    </a:p>
                  </a:txBody>
                  <a:tcPr anchor="ctr"/>
                </a:tc>
                <a:extLst>
                  <a:ext uri="{0D108BD9-81ED-4DB2-BD59-A6C34878D82A}">
                    <a16:rowId xmlns:a16="http://schemas.microsoft.com/office/drawing/2014/main" val="3693560176"/>
                  </a:ext>
                </a:extLst>
              </a:tr>
            </a:tbl>
          </a:graphicData>
        </a:graphic>
      </p:graphicFrame>
      <p:sp>
        <p:nvSpPr>
          <p:cNvPr id="5" name="TextBox 4">
            <a:extLst>
              <a:ext uri="{FF2B5EF4-FFF2-40B4-BE49-F238E27FC236}">
                <a16:creationId xmlns:a16="http://schemas.microsoft.com/office/drawing/2014/main" id="{1AB74626-5728-6282-91A6-1EE009B43D29}"/>
              </a:ext>
            </a:extLst>
          </p:cNvPr>
          <p:cNvSpPr txBox="1"/>
          <p:nvPr/>
        </p:nvSpPr>
        <p:spPr>
          <a:xfrm>
            <a:off x="1258675" y="1420581"/>
            <a:ext cx="17796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Identity Kernel</a:t>
            </a:r>
          </a:p>
        </p:txBody>
      </p:sp>
      <p:sp>
        <p:nvSpPr>
          <p:cNvPr id="7" name="TextBox 6">
            <a:extLst>
              <a:ext uri="{FF2B5EF4-FFF2-40B4-BE49-F238E27FC236}">
                <a16:creationId xmlns:a16="http://schemas.microsoft.com/office/drawing/2014/main" id="{E5175F44-1A74-3F14-D227-6220AAF500E6}"/>
              </a:ext>
            </a:extLst>
          </p:cNvPr>
          <p:cNvSpPr txBox="1"/>
          <p:nvPr/>
        </p:nvSpPr>
        <p:spPr>
          <a:xfrm>
            <a:off x="853768" y="3304581"/>
            <a:ext cx="675941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endParaRPr lang="en-US" sz="1200"/>
          </a:p>
        </p:txBody>
      </p:sp>
      <p:graphicFrame>
        <p:nvGraphicFramePr>
          <p:cNvPr id="9" name="Table 8">
            <a:extLst>
              <a:ext uri="{FF2B5EF4-FFF2-40B4-BE49-F238E27FC236}">
                <a16:creationId xmlns:a16="http://schemas.microsoft.com/office/drawing/2014/main" id="{1006B676-5CAB-49F1-75D3-08CEEB82447D}"/>
              </a:ext>
            </a:extLst>
          </p:cNvPr>
          <p:cNvGraphicFramePr>
            <a:graphicFrameLocks noGrp="1"/>
          </p:cNvGraphicFramePr>
          <p:nvPr/>
        </p:nvGraphicFramePr>
        <p:xfrm>
          <a:off x="3680572" y="1871185"/>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solidFill>
                  </a:tcPr>
                </a:tc>
                <a:tc>
                  <a:txBody>
                    <a:bodyPr/>
                    <a:lstStyle/>
                    <a:p>
                      <a:pPr algn="ctr"/>
                      <a:r>
                        <a:rPr lang="en-US" sz="1200" b="1"/>
                        <a:t>-1</a:t>
                      </a:r>
                    </a:p>
                  </a:txBody>
                  <a:tcPr anchor="ctr">
                    <a:solidFill>
                      <a:schemeClr val="bg1"/>
                    </a:solidFill>
                  </a:tcPr>
                </a:tc>
                <a:tc>
                  <a:txBody>
                    <a:bodyPr/>
                    <a:lstStyle/>
                    <a:p>
                      <a:pPr algn="ctr"/>
                      <a:r>
                        <a:rPr lang="en-US" sz="1200" b="1"/>
                        <a:t>0</a:t>
                      </a:r>
                    </a:p>
                  </a:txBody>
                  <a:tcPr anchor="ctr"/>
                </a:tc>
                <a:extLst>
                  <a:ext uri="{0D108BD9-81ED-4DB2-BD59-A6C34878D82A}">
                    <a16:rowId xmlns:a16="http://schemas.microsoft.com/office/drawing/2014/main" val="3670746819"/>
                  </a:ext>
                </a:extLst>
              </a:tr>
              <a:tr h="370840">
                <a:tc>
                  <a:txBody>
                    <a:bodyPr/>
                    <a:lstStyle/>
                    <a:p>
                      <a:pPr algn="ctr"/>
                      <a:r>
                        <a:rPr lang="en-US" sz="1200" b="1"/>
                        <a:t>-1</a:t>
                      </a:r>
                    </a:p>
                  </a:txBody>
                  <a:tcPr anchor="ctr">
                    <a:solidFill>
                      <a:schemeClr val="bg1"/>
                    </a:solidFill>
                  </a:tcPr>
                </a:tc>
                <a:tc>
                  <a:txBody>
                    <a:bodyPr/>
                    <a:lstStyle/>
                    <a:p>
                      <a:pPr algn="ctr"/>
                      <a:r>
                        <a:rPr lang="en-US" sz="1200" b="1"/>
                        <a:t>4</a:t>
                      </a:r>
                    </a:p>
                  </a:txBody>
                  <a:tcPr anchor="ctr">
                    <a:solidFill>
                      <a:schemeClr val="bg1"/>
                    </a:solidFill>
                  </a:tcPr>
                </a:tc>
                <a:tc>
                  <a:txBody>
                    <a:bodyPr/>
                    <a:lstStyle/>
                    <a:p>
                      <a:pPr algn="ctr"/>
                      <a:r>
                        <a:rPr lang="en-US" sz="1200" b="1"/>
                        <a:t>-1</a:t>
                      </a:r>
                    </a:p>
                  </a:txBody>
                  <a:tcPr anchor="ctr"/>
                </a:tc>
                <a:extLst>
                  <a:ext uri="{0D108BD9-81ED-4DB2-BD59-A6C34878D82A}">
                    <a16:rowId xmlns:a16="http://schemas.microsoft.com/office/drawing/2014/main" val="856738191"/>
                  </a:ext>
                </a:extLst>
              </a:tr>
              <a:tr h="370840">
                <a:tc>
                  <a:txBody>
                    <a:bodyPr/>
                    <a:lstStyle/>
                    <a:p>
                      <a:pPr algn="ctr"/>
                      <a:r>
                        <a:rPr lang="en-US" sz="1200" b="1"/>
                        <a:t>0</a:t>
                      </a:r>
                    </a:p>
                  </a:txBody>
                  <a:tcPr anchor="ctr"/>
                </a:tc>
                <a:tc>
                  <a:txBody>
                    <a:bodyPr/>
                    <a:lstStyle/>
                    <a:p>
                      <a:pPr algn="ctr"/>
                      <a:r>
                        <a:rPr lang="en-US" sz="1200" b="1"/>
                        <a:t>-1</a:t>
                      </a:r>
                    </a:p>
                  </a:txBody>
                  <a:tcPr anchor="ctr"/>
                </a:tc>
                <a:tc>
                  <a:txBody>
                    <a:bodyPr/>
                    <a:lstStyle/>
                    <a:p>
                      <a:pPr algn="ctr"/>
                      <a:r>
                        <a:rPr lang="en-US" sz="1200" b="1"/>
                        <a:t>0</a:t>
                      </a:r>
                    </a:p>
                  </a:txBody>
                  <a:tcPr anchor="ctr"/>
                </a:tc>
                <a:extLst>
                  <a:ext uri="{0D108BD9-81ED-4DB2-BD59-A6C34878D82A}">
                    <a16:rowId xmlns:a16="http://schemas.microsoft.com/office/drawing/2014/main" val="3693560176"/>
                  </a:ext>
                </a:extLst>
              </a:tr>
            </a:tbl>
          </a:graphicData>
        </a:graphic>
      </p:graphicFrame>
      <p:sp>
        <p:nvSpPr>
          <p:cNvPr id="12" name="TextBox 11">
            <a:extLst>
              <a:ext uri="{FF2B5EF4-FFF2-40B4-BE49-F238E27FC236}">
                <a16:creationId xmlns:a16="http://schemas.microsoft.com/office/drawing/2014/main" id="{4E78D312-8AC3-02A2-B366-6D2399FD3274}"/>
              </a:ext>
            </a:extLst>
          </p:cNvPr>
          <p:cNvSpPr txBox="1"/>
          <p:nvPr/>
        </p:nvSpPr>
        <p:spPr>
          <a:xfrm>
            <a:off x="3793066" y="1420581"/>
            <a:ext cx="17796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Edge Detection</a:t>
            </a:r>
          </a:p>
        </p:txBody>
      </p:sp>
      <p:graphicFrame>
        <p:nvGraphicFramePr>
          <p:cNvPr id="13" name="Table 12">
            <a:extLst>
              <a:ext uri="{FF2B5EF4-FFF2-40B4-BE49-F238E27FC236}">
                <a16:creationId xmlns:a16="http://schemas.microsoft.com/office/drawing/2014/main" id="{F083B87E-0C49-8202-A02D-38144A623D2F}"/>
              </a:ext>
            </a:extLst>
          </p:cNvPr>
          <p:cNvGraphicFramePr>
            <a:graphicFrameLocks noGrp="1"/>
          </p:cNvGraphicFramePr>
          <p:nvPr/>
        </p:nvGraphicFramePr>
        <p:xfrm>
          <a:off x="6210529" y="1871184"/>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solidFill>
                  </a:tcPr>
                </a:tc>
                <a:tc>
                  <a:txBody>
                    <a:bodyPr/>
                    <a:lstStyle/>
                    <a:p>
                      <a:pPr algn="ctr"/>
                      <a:r>
                        <a:rPr lang="en-US" sz="1200" b="1"/>
                        <a:t>-1</a:t>
                      </a:r>
                    </a:p>
                  </a:txBody>
                  <a:tcPr anchor="ctr">
                    <a:solidFill>
                      <a:schemeClr val="bg1"/>
                    </a:solidFill>
                  </a:tcPr>
                </a:tc>
                <a:tc>
                  <a:txBody>
                    <a:bodyPr/>
                    <a:lstStyle/>
                    <a:p>
                      <a:pPr algn="ctr"/>
                      <a:r>
                        <a:rPr lang="en-US" sz="1200" b="1"/>
                        <a:t>0</a:t>
                      </a:r>
                    </a:p>
                  </a:txBody>
                  <a:tcPr anchor="ctr"/>
                </a:tc>
                <a:extLst>
                  <a:ext uri="{0D108BD9-81ED-4DB2-BD59-A6C34878D82A}">
                    <a16:rowId xmlns:a16="http://schemas.microsoft.com/office/drawing/2014/main" val="3670746819"/>
                  </a:ext>
                </a:extLst>
              </a:tr>
              <a:tr h="370840">
                <a:tc>
                  <a:txBody>
                    <a:bodyPr/>
                    <a:lstStyle/>
                    <a:p>
                      <a:pPr algn="ctr"/>
                      <a:r>
                        <a:rPr lang="en-US" sz="1200" b="1"/>
                        <a:t>-1</a:t>
                      </a:r>
                    </a:p>
                  </a:txBody>
                  <a:tcPr anchor="ctr">
                    <a:solidFill>
                      <a:schemeClr val="bg1"/>
                    </a:solidFill>
                  </a:tcPr>
                </a:tc>
                <a:tc>
                  <a:txBody>
                    <a:bodyPr/>
                    <a:lstStyle/>
                    <a:p>
                      <a:pPr algn="ctr"/>
                      <a:r>
                        <a:rPr lang="en-US" sz="1200" b="1"/>
                        <a:t>5</a:t>
                      </a:r>
                    </a:p>
                  </a:txBody>
                  <a:tcPr anchor="ctr">
                    <a:solidFill>
                      <a:schemeClr val="bg1"/>
                    </a:solidFill>
                  </a:tcPr>
                </a:tc>
                <a:tc>
                  <a:txBody>
                    <a:bodyPr/>
                    <a:lstStyle/>
                    <a:p>
                      <a:pPr algn="ctr"/>
                      <a:r>
                        <a:rPr lang="en-US" sz="1200" b="1"/>
                        <a:t>-1</a:t>
                      </a:r>
                    </a:p>
                  </a:txBody>
                  <a:tcPr anchor="ctr"/>
                </a:tc>
                <a:extLst>
                  <a:ext uri="{0D108BD9-81ED-4DB2-BD59-A6C34878D82A}">
                    <a16:rowId xmlns:a16="http://schemas.microsoft.com/office/drawing/2014/main" val="856738191"/>
                  </a:ext>
                </a:extLst>
              </a:tr>
              <a:tr h="370840">
                <a:tc>
                  <a:txBody>
                    <a:bodyPr/>
                    <a:lstStyle/>
                    <a:p>
                      <a:pPr algn="ctr"/>
                      <a:r>
                        <a:rPr lang="en-US" sz="1200" b="1"/>
                        <a:t>0</a:t>
                      </a:r>
                    </a:p>
                  </a:txBody>
                  <a:tcPr anchor="ctr"/>
                </a:tc>
                <a:tc>
                  <a:txBody>
                    <a:bodyPr/>
                    <a:lstStyle/>
                    <a:p>
                      <a:pPr algn="ctr"/>
                      <a:r>
                        <a:rPr lang="en-US" sz="1200" b="1"/>
                        <a:t>-1</a:t>
                      </a:r>
                    </a:p>
                  </a:txBody>
                  <a:tcPr anchor="ctr"/>
                </a:tc>
                <a:tc>
                  <a:txBody>
                    <a:bodyPr/>
                    <a:lstStyle/>
                    <a:p>
                      <a:pPr algn="ctr"/>
                      <a:r>
                        <a:rPr lang="en-US" sz="1200" b="1"/>
                        <a:t>0</a:t>
                      </a:r>
                    </a:p>
                  </a:txBody>
                  <a:tcPr anchor="ctr"/>
                </a:tc>
                <a:extLst>
                  <a:ext uri="{0D108BD9-81ED-4DB2-BD59-A6C34878D82A}">
                    <a16:rowId xmlns:a16="http://schemas.microsoft.com/office/drawing/2014/main" val="3693560176"/>
                  </a:ext>
                </a:extLst>
              </a:tr>
            </a:tbl>
          </a:graphicData>
        </a:graphic>
      </p:graphicFrame>
      <p:sp>
        <p:nvSpPr>
          <p:cNvPr id="14" name="TextBox 13">
            <a:extLst>
              <a:ext uri="{FF2B5EF4-FFF2-40B4-BE49-F238E27FC236}">
                <a16:creationId xmlns:a16="http://schemas.microsoft.com/office/drawing/2014/main" id="{15EDD9B1-B52F-CFBD-A43A-5ABBF51F59FE}"/>
              </a:ext>
            </a:extLst>
          </p:cNvPr>
          <p:cNvSpPr txBox="1"/>
          <p:nvPr/>
        </p:nvSpPr>
        <p:spPr>
          <a:xfrm>
            <a:off x="6323022" y="1420580"/>
            <a:ext cx="17796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Image Sharpening</a:t>
            </a:r>
          </a:p>
        </p:txBody>
      </p:sp>
    </p:spTree>
    <p:extLst>
      <p:ext uri="{BB962C8B-B14F-4D97-AF65-F5344CB8AC3E}">
        <p14:creationId xmlns:p14="http://schemas.microsoft.com/office/powerpoint/2010/main" val="3477482135"/>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Something about weight/Image</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Show the geometry/loss landscape</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Maybe show a simple example of a weight change?</a:t>
            </a:r>
            <a:endParaRPr lang="en-US"/>
          </a:p>
        </p:txBody>
      </p:sp>
    </p:spTree>
    <p:extLst>
      <p:ext uri="{BB962C8B-B14F-4D97-AF65-F5344CB8AC3E}">
        <p14:creationId xmlns:p14="http://schemas.microsoft.com/office/powerpoint/2010/main" val="605705218"/>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Pooling (usually max pooling) reduces the data and</a:t>
            </a:r>
            <a:br>
              <a:rPr lang="en-US">
                <a:latin typeface="Arial"/>
                <a:ea typeface="Open Sans Light"/>
                <a:cs typeface="Arial"/>
              </a:rPr>
            </a:br>
            <a:r>
              <a:rPr lang="en-US">
                <a:latin typeface="Arial"/>
                <a:ea typeface="Open Sans Light"/>
                <a:cs typeface="Arial"/>
              </a:rPr>
              <a:t>preserves the features from the convolutional layers.</a:t>
            </a:r>
            <a:endParaRPr lang="en-US"/>
          </a:p>
        </p:txBody>
      </p:sp>
      <p:graphicFrame>
        <p:nvGraphicFramePr>
          <p:cNvPr id="2" name="Table 1">
            <a:extLst>
              <a:ext uri="{FF2B5EF4-FFF2-40B4-BE49-F238E27FC236}">
                <a16:creationId xmlns:a16="http://schemas.microsoft.com/office/drawing/2014/main" id="{52C25C24-808A-ED75-6F73-E5CA181C1D09}"/>
              </a:ext>
            </a:extLst>
          </p:cNvPr>
          <p:cNvGraphicFramePr>
            <a:graphicFrameLocks noGrp="1"/>
          </p:cNvGraphicFramePr>
          <p:nvPr/>
        </p:nvGraphicFramePr>
        <p:xfrm>
          <a:off x="1146192" y="1871185"/>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lumMod val="85000"/>
                      </a:schemeClr>
                    </a:solidFill>
                  </a:tcPr>
                </a:tc>
                <a:tc>
                  <a:txBody>
                    <a:bodyPr/>
                    <a:lstStyle/>
                    <a:p>
                      <a:pPr algn="ctr"/>
                      <a:r>
                        <a:rPr lang="en-US" sz="1200" b="1"/>
                        <a:t>1</a:t>
                      </a:r>
                    </a:p>
                  </a:txBody>
                  <a:tcPr anchor="ctr">
                    <a:solidFill>
                      <a:schemeClr val="bg1">
                        <a:lumMod val="85000"/>
                      </a:schemeClr>
                    </a:solidFill>
                  </a:tcPr>
                </a:tc>
                <a:tc>
                  <a:txBody>
                    <a:bodyPr/>
                    <a:lstStyle/>
                    <a:p>
                      <a:pPr algn="ctr"/>
                      <a:r>
                        <a:rPr lang="en-US" sz="1200" b="1"/>
                        <a:t>2</a:t>
                      </a:r>
                    </a:p>
                  </a:txBody>
                  <a:tcPr anchor="ctr"/>
                </a:tc>
                <a:extLst>
                  <a:ext uri="{0D108BD9-81ED-4DB2-BD59-A6C34878D82A}">
                    <a16:rowId xmlns:a16="http://schemas.microsoft.com/office/drawing/2014/main" val="3670746819"/>
                  </a:ext>
                </a:extLst>
              </a:tr>
              <a:tr h="370840">
                <a:tc>
                  <a:txBody>
                    <a:bodyPr/>
                    <a:lstStyle/>
                    <a:p>
                      <a:pPr algn="ctr"/>
                      <a:r>
                        <a:rPr lang="en-US" sz="1200" b="1"/>
                        <a:t>3</a:t>
                      </a:r>
                    </a:p>
                  </a:txBody>
                  <a:tcPr anchor="ctr">
                    <a:solidFill>
                      <a:schemeClr val="bg1">
                        <a:lumMod val="85000"/>
                      </a:schemeClr>
                    </a:solidFill>
                  </a:tcPr>
                </a:tc>
                <a:tc>
                  <a:txBody>
                    <a:bodyPr/>
                    <a:lstStyle/>
                    <a:p>
                      <a:pPr algn="ctr"/>
                      <a:r>
                        <a:rPr lang="en-US" sz="1200" b="1"/>
                        <a:t>4</a:t>
                      </a:r>
                    </a:p>
                  </a:txBody>
                  <a:tcPr anchor="ctr">
                    <a:solidFill>
                      <a:schemeClr val="bg1">
                        <a:lumMod val="85000"/>
                      </a:schemeClr>
                    </a:solidFill>
                  </a:tcPr>
                </a:tc>
                <a:tc>
                  <a:txBody>
                    <a:bodyPr/>
                    <a:lstStyle/>
                    <a:p>
                      <a:pPr algn="ctr"/>
                      <a:r>
                        <a:rPr lang="en-US" sz="1200" b="1"/>
                        <a:t>5</a:t>
                      </a:r>
                    </a:p>
                  </a:txBody>
                  <a:tcPr anchor="ctr"/>
                </a:tc>
                <a:extLst>
                  <a:ext uri="{0D108BD9-81ED-4DB2-BD59-A6C34878D82A}">
                    <a16:rowId xmlns:a16="http://schemas.microsoft.com/office/drawing/2014/main" val="856738191"/>
                  </a:ext>
                </a:extLst>
              </a:tr>
              <a:tr h="370840">
                <a:tc>
                  <a:txBody>
                    <a:bodyPr/>
                    <a:lstStyle/>
                    <a:p>
                      <a:pPr algn="ctr"/>
                      <a:r>
                        <a:rPr lang="en-US" sz="1200" b="1"/>
                        <a:t>6</a:t>
                      </a:r>
                    </a:p>
                  </a:txBody>
                  <a:tcPr anchor="ctr"/>
                </a:tc>
                <a:tc>
                  <a:txBody>
                    <a:bodyPr/>
                    <a:lstStyle/>
                    <a:p>
                      <a:pPr algn="ctr"/>
                      <a:r>
                        <a:rPr lang="en-US" sz="1200" b="1"/>
                        <a:t>7</a:t>
                      </a:r>
                    </a:p>
                  </a:txBody>
                  <a:tcPr anchor="ctr"/>
                </a:tc>
                <a:tc>
                  <a:txBody>
                    <a:bodyPr/>
                    <a:lstStyle/>
                    <a:p>
                      <a:pPr algn="ctr"/>
                      <a:r>
                        <a:rPr lang="en-US" sz="1200" b="1"/>
                        <a:t>8</a:t>
                      </a:r>
                    </a:p>
                  </a:txBody>
                  <a:tcPr anchor="ctr"/>
                </a:tc>
                <a:extLst>
                  <a:ext uri="{0D108BD9-81ED-4DB2-BD59-A6C34878D82A}">
                    <a16:rowId xmlns:a16="http://schemas.microsoft.com/office/drawing/2014/main" val="3693560176"/>
                  </a:ext>
                </a:extLst>
              </a:tr>
            </a:tbl>
          </a:graphicData>
        </a:graphic>
      </p:graphicFrame>
      <p:sp>
        <p:nvSpPr>
          <p:cNvPr id="5" name="TextBox 4">
            <a:extLst>
              <a:ext uri="{FF2B5EF4-FFF2-40B4-BE49-F238E27FC236}">
                <a16:creationId xmlns:a16="http://schemas.microsoft.com/office/drawing/2014/main" id="{1AB74626-5728-6282-91A6-1EE009B43D29}"/>
              </a:ext>
            </a:extLst>
          </p:cNvPr>
          <p:cNvSpPr txBox="1"/>
          <p:nvPr/>
        </p:nvSpPr>
        <p:spPr>
          <a:xfrm>
            <a:off x="1452954"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Image Data</a:t>
            </a:r>
            <a:endParaRPr lang="en-US"/>
          </a:p>
        </p:txBody>
      </p:sp>
      <p:sp>
        <p:nvSpPr>
          <p:cNvPr id="6" name="TextBox 5">
            <a:extLst>
              <a:ext uri="{FF2B5EF4-FFF2-40B4-BE49-F238E27FC236}">
                <a16:creationId xmlns:a16="http://schemas.microsoft.com/office/drawing/2014/main" id="{A0FC839A-F3DB-DEDE-6969-E58B503F9BBF}"/>
              </a:ext>
            </a:extLst>
          </p:cNvPr>
          <p:cNvSpPr txBox="1"/>
          <p:nvPr/>
        </p:nvSpPr>
        <p:spPr>
          <a:xfrm>
            <a:off x="3981445" y="1420684"/>
            <a:ext cx="139096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Max Pooling</a:t>
            </a:r>
          </a:p>
          <a:p>
            <a:pPr algn="ctr" defTabSz="914400"/>
            <a:r>
              <a:rPr lang="en-US" sz="1800"/>
              <a:t>2 x 2 Matrix</a:t>
            </a:r>
          </a:p>
        </p:txBody>
      </p:sp>
      <p:graphicFrame>
        <p:nvGraphicFramePr>
          <p:cNvPr id="10" name="Table 9">
            <a:extLst>
              <a:ext uri="{FF2B5EF4-FFF2-40B4-BE49-F238E27FC236}">
                <a16:creationId xmlns:a16="http://schemas.microsoft.com/office/drawing/2014/main" id="{E2059139-E782-294B-912A-D40282A22457}"/>
              </a:ext>
            </a:extLst>
          </p:cNvPr>
          <p:cNvGraphicFramePr>
            <a:graphicFrameLocks noGrp="1"/>
          </p:cNvGraphicFramePr>
          <p:nvPr>
            <p:extLst>
              <p:ext uri="{D42A27DB-BD31-4B8C-83A1-F6EECF244321}">
                <p14:modId xmlns:p14="http://schemas.microsoft.com/office/powerpoint/2010/main" val="3970609614"/>
              </p:ext>
            </p:extLst>
          </p:nvPr>
        </p:nvGraphicFramePr>
        <p:xfrm>
          <a:off x="6490635" y="1878728"/>
          <a:ext cx="1339470" cy="733252"/>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tblGrid>
              <a:tr h="362412">
                <a:tc>
                  <a:txBody>
                    <a:bodyPr/>
                    <a:lstStyle/>
                    <a:p>
                      <a:pPr algn="ctr"/>
                      <a:r>
                        <a:rPr lang="en-US" sz="1200" b="1"/>
                        <a:t>4</a:t>
                      </a:r>
                    </a:p>
                  </a:txBody>
                  <a:tcPr anchor="ctr">
                    <a:solidFill>
                      <a:schemeClr val="bg1">
                        <a:lumMod val="85000"/>
                      </a:schemeClr>
                    </a:solidFill>
                  </a:tcPr>
                </a:tc>
                <a:tc>
                  <a:txBody>
                    <a:bodyPr/>
                    <a:lstStyle/>
                    <a:p>
                      <a:pPr algn="ctr"/>
                      <a:r>
                        <a:rPr lang="en-US" sz="1200" b="1"/>
                        <a:t>5</a:t>
                      </a:r>
                    </a:p>
                  </a:txBody>
                  <a:tcPr anchor="ctr">
                    <a:solidFill>
                      <a:schemeClr val="bg1"/>
                    </a:solidFill>
                  </a:tcPr>
                </a:tc>
                <a:extLst>
                  <a:ext uri="{0D108BD9-81ED-4DB2-BD59-A6C34878D82A}">
                    <a16:rowId xmlns:a16="http://schemas.microsoft.com/office/drawing/2014/main" val="3670746819"/>
                  </a:ext>
                </a:extLst>
              </a:tr>
              <a:tr h="370840">
                <a:tc>
                  <a:txBody>
                    <a:bodyPr/>
                    <a:lstStyle/>
                    <a:p>
                      <a:pPr algn="ctr"/>
                      <a:r>
                        <a:rPr lang="en-US" sz="1200" b="1"/>
                        <a:t>7</a:t>
                      </a:r>
                    </a:p>
                  </a:txBody>
                  <a:tcPr anchor="ctr">
                    <a:solidFill>
                      <a:schemeClr val="bg1"/>
                    </a:solidFill>
                  </a:tcPr>
                </a:tc>
                <a:tc>
                  <a:txBody>
                    <a:bodyPr/>
                    <a:lstStyle/>
                    <a:p>
                      <a:pPr algn="ctr"/>
                      <a:r>
                        <a:rPr lang="en-US" sz="1200" b="1"/>
                        <a:t>8</a:t>
                      </a:r>
                    </a:p>
                  </a:txBody>
                  <a:tcPr anchor="ctr">
                    <a:solidFill>
                      <a:schemeClr val="bg1"/>
                    </a:solidFill>
                  </a:tcPr>
                </a:tc>
                <a:extLst>
                  <a:ext uri="{0D108BD9-81ED-4DB2-BD59-A6C34878D82A}">
                    <a16:rowId xmlns:a16="http://schemas.microsoft.com/office/drawing/2014/main" val="856738191"/>
                  </a:ext>
                </a:extLst>
              </a:tr>
            </a:tbl>
          </a:graphicData>
        </a:graphic>
      </p:graphicFrame>
      <p:sp>
        <p:nvSpPr>
          <p:cNvPr id="11" name="TextBox 10">
            <a:extLst>
              <a:ext uri="{FF2B5EF4-FFF2-40B4-BE49-F238E27FC236}">
                <a16:creationId xmlns:a16="http://schemas.microsoft.com/office/drawing/2014/main" id="{386F0982-3C77-5353-9AEC-7512B253267F}"/>
              </a:ext>
            </a:extLst>
          </p:cNvPr>
          <p:cNvSpPr txBox="1"/>
          <p:nvPr/>
        </p:nvSpPr>
        <p:spPr>
          <a:xfrm>
            <a:off x="6465469"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Output</a:t>
            </a:r>
          </a:p>
        </p:txBody>
      </p:sp>
      <p:sp>
        <p:nvSpPr>
          <p:cNvPr id="7" name="TextBox 6">
            <a:extLst>
              <a:ext uri="{FF2B5EF4-FFF2-40B4-BE49-F238E27FC236}">
                <a16:creationId xmlns:a16="http://schemas.microsoft.com/office/drawing/2014/main" id="{E5175F44-1A74-3F14-D227-6220AAF500E6}"/>
              </a:ext>
            </a:extLst>
          </p:cNvPr>
          <p:cNvSpPr txBox="1"/>
          <p:nvPr/>
        </p:nvSpPr>
        <p:spPr>
          <a:xfrm>
            <a:off x="853768" y="3304581"/>
            <a:ext cx="6759419"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200"/>
              <a:t>Max pooling takes the maximum value in the pooling window.</a:t>
            </a:r>
            <a:endParaRPr lang="en-US"/>
          </a:p>
          <a:p>
            <a:pPr defTabSz="914400"/>
            <a:r>
              <a:rPr lang="en-US" sz="1200"/>
              <a:t>There are other pooling techniques (like taking the average).</a:t>
            </a:r>
            <a:endParaRPr lang="en-US" sz="1450"/>
          </a:p>
          <a:p>
            <a:pPr defTabSz="914400"/>
            <a:endParaRPr lang="en-US" sz="1200"/>
          </a:p>
          <a:p>
            <a:pPr defTabSz="914400"/>
            <a:r>
              <a:rPr lang="en-US" sz="1200"/>
              <a:t>Strides and padding can be adjusted like a kernel for a convolutional layer.</a:t>
            </a:r>
          </a:p>
          <a:p>
            <a:pPr defTabSz="914400"/>
            <a:endParaRPr lang="en-US" sz="1200"/>
          </a:p>
        </p:txBody>
      </p:sp>
    </p:spTree>
    <p:extLst>
      <p:ext uri="{BB962C8B-B14F-4D97-AF65-F5344CB8AC3E}">
        <p14:creationId xmlns:p14="http://schemas.microsoft.com/office/powerpoint/2010/main" val="266660631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Node values (weights) are adjusted by activation functions.</a:t>
            </a:r>
            <a:endParaRPr lang="en-US"/>
          </a:p>
        </p:txBody>
      </p:sp>
      <p:graphicFrame>
        <p:nvGraphicFramePr>
          <p:cNvPr id="2" name="Table 1">
            <a:extLst>
              <a:ext uri="{FF2B5EF4-FFF2-40B4-BE49-F238E27FC236}">
                <a16:creationId xmlns:a16="http://schemas.microsoft.com/office/drawing/2014/main" id="{52C25C24-808A-ED75-6F73-E5CA181C1D09}"/>
              </a:ext>
            </a:extLst>
          </p:cNvPr>
          <p:cNvGraphicFramePr>
            <a:graphicFrameLocks noGrp="1"/>
          </p:cNvGraphicFramePr>
          <p:nvPr/>
        </p:nvGraphicFramePr>
        <p:xfrm>
          <a:off x="1146192" y="1871185"/>
          <a:ext cx="2009205" cy="1112520"/>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gridCol w="669735">
                  <a:extLst>
                    <a:ext uri="{9D8B030D-6E8A-4147-A177-3AD203B41FA5}">
                      <a16:colId xmlns:a16="http://schemas.microsoft.com/office/drawing/2014/main" val="1004924841"/>
                    </a:ext>
                  </a:extLst>
                </a:gridCol>
              </a:tblGrid>
              <a:tr h="370840">
                <a:tc>
                  <a:txBody>
                    <a:bodyPr/>
                    <a:lstStyle/>
                    <a:p>
                      <a:pPr algn="ctr"/>
                      <a:r>
                        <a:rPr lang="en-US" sz="1200" b="1"/>
                        <a:t>0</a:t>
                      </a:r>
                    </a:p>
                  </a:txBody>
                  <a:tcPr anchor="ctr">
                    <a:solidFill>
                      <a:schemeClr val="bg1">
                        <a:lumMod val="85000"/>
                      </a:schemeClr>
                    </a:solidFill>
                  </a:tcPr>
                </a:tc>
                <a:tc>
                  <a:txBody>
                    <a:bodyPr/>
                    <a:lstStyle/>
                    <a:p>
                      <a:pPr algn="ctr"/>
                      <a:r>
                        <a:rPr lang="en-US" sz="1200" b="1"/>
                        <a:t>1</a:t>
                      </a:r>
                    </a:p>
                  </a:txBody>
                  <a:tcPr anchor="ctr">
                    <a:solidFill>
                      <a:schemeClr val="bg1">
                        <a:lumMod val="85000"/>
                      </a:schemeClr>
                    </a:solidFill>
                  </a:tcPr>
                </a:tc>
                <a:tc>
                  <a:txBody>
                    <a:bodyPr/>
                    <a:lstStyle/>
                    <a:p>
                      <a:pPr algn="ctr"/>
                      <a:r>
                        <a:rPr lang="en-US" sz="1200" b="1"/>
                        <a:t>2</a:t>
                      </a:r>
                    </a:p>
                  </a:txBody>
                  <a:tcPr anchor="ctr"/>
                </a:tc>
                <a:extLst>
                  <a:ext uri="{0D108BD9-81ED-4DB2-BD59-A6C34878D82A}">
                    <a16:rowId xmlns:a16="http://schemas.microsoft.com/office/drawing/2014/main" val="3670746819"/>
                  </a:ext>
                </a:extLst>
              </a:tr>
              <a:tr h="370840">
                <a:tc>
                  <a:txBody>
                    <a:bodyPr/>
                    <a:lstStyle/>
                    <a:p>
                      <a:pPr algn="ctr"/>
                      <a:r>
                        <a:rPr lang="en-US" sz="1200" b="1"/>
                        <a:t>3</a:t>
                      </a:r>
                    </a:p>
                  </a:txBody>
                  <a:tcPr anchor="ctr">
                    <a:solidFill>
                      <a:schemeClr val="bg1">
                        <a:lumMod val="85000"/>
                      </a:schemeClr>
                    </a:solidFill>
                  </a:tcPr>
                </a:tc>
                <a:tc>
                  <a:txBody>
                    <a:bodyPr/>
                    <a:lstStyle/>
                    <a:p>
                      <a:pPr algn="ctr"/>
                      <a:r>
                        <a:rPr lang="en-US" sz="1200" b="1"/>
                        <a:t>4</a:t>
                      </a:r>
                    </a:p>
                  </a:txBody>
                  <a:tcPr anchor="ctr">
                    <a:solidFill>
                      <a:schemeClr val="bg1">
                        <a:lumMod val="85000"/>
                      </a:schemeClr>
                    </a:solidFill>
                  </a:tcPr>
                </a:tc>
                <a:tc>
                  <a:txBody>
                    <a:bodyPr/>
                    <a:lstStyle/>
                    <a:p>
                      <a:pPr algn="ctr"/>
                      <a:r>
                        <a:rPr lang="en-US" sz="1200" b="1"/>
                        <a:t>5</a:t>
                      </a:r>
                    </a:p>
                  </a:txBody>
                  <a:tcPr anchor="ctr"/>
                </a:tc>
                <a:extLst>
                  <a:ext uri="{0D108BD9-81ED-4DB2-BD59-A6C34878D82A}">
                    <a16:rowId xmlns:a16="http://schemas.microsoft.com/office/drawing/2014/main" val="856738191"/>
                  </a:ext>
                </a:extLst>
              </a:tr>
              <a:tr h="370840">
                <a:tc>
                  <a:txBody>
                    <a:bodyPr/>
                    <a:lstStyle/>
                    <a:p>
                      <a:pPr algn="ctr"/>
                      <a:r>
                        <a:rPr lang="en-US" sz="1200" b="1"/>
                        <a:t>6</a:t>
                      </a:r>
                    </a:p>
                  </a:txBody>
                  <a:tcPr anchor="ctr"/>
                </a:tc>
                <a:tc>
                  <a:txBody>
                    <a:bodyPr/>
                    <a:lstStyle/>
                    <a:p>
                      <a:pPr algn="ctr"/>
                      <a:r>
                        <a:rPr lang="en-US" sz="1200" b="1"/>
                        <a:t>7</a:t>
                      </a:r>
                    </a:p>
                  </a:txBody>
                  <a:tcPr anchor="ctr"/>
                </a:tc>
                <a:tc>
                  <a:txBody>
                    <a:bodyPr/>
                    <a:lstStyle/>
                    <a:p>
                      <a:pPr algn="ctr"/>
                      <a:r>
                        <a:rPr lang="en-US" sz="1200" b="1"/>
                        <a:t>8</a:t>
                      </a:r>
                    </a:p>
                  </a:txBody>
                  <a:tcPr anchor="ctr"/>
                </a:tc>
                <a:extLst>
                  <a:ext uri="{0D108BD9-81ED-4DB2-BD59-A6C34878D82A}">
                    <a16:rowId xmlns:a16="http://schemas.microsoft.com/office/drawing/2014/main" val="3693560176"/>
                  </a:ext>
                </a:extLst>
              </a:tr>
            </a:tbl>
          </a:graphicData>
        </a:graphic>
      </p:graphicFrame>
      <p:sp>
        <p:nvSpPr>
          <p:cNvPr id="5" name="TextBox 4">
            <a:extLst>
              <a:ext uri="{FF2B5EF4-FFF2-40B4-BE49-F238E27FC236}">
                <a16:creationId xmlns:a16="http://schemas.microsoft.com/office/drawing/2014/main" id="{1AB74626-5728-6282-91A6-1EE009B43D29}"/>
              </a:ext>
            </a:extLst>
          </p:cNvPr>
          <p:cNvSpPr txBox="1"/>
          <p:nvPr/>
        </p:nvSpPr>
        <p:spPr>
          <a:xfrm>
            <a:off x="1452954"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Image Data</a:t>
            </a:r>
            <a:endParaRPr lang="en-US"/>
          </a:p>
        </p:txBody>
      </p:sp>
      <p:sp>
        <p:nvSpPr>
          <p:cNvPr id="6" name="TextBox 5">
            <a:extLst>
              <a:ext uri="{FF2B5EF4-FFF2-40B4-BE49-F238E27FC236}">
                <a16:creationId xmlns:a16="http://schemas.microsoft.com/office/drawing/2014/main" id="{A0FC839A-F3DB-DEDE-6969-E58B503F9BBF}"/>
              </a:ext>
            </a:extLst>
          </p:cNvPr>
          <p:cNvSpPr txBox="1"/>
          <p:nvPr/>
        </p:nvSpPr>
        <p:spPr>
          <a:xfrm>
            <a:off x="3981445" y="1420684"/>
            <a:ext cx="139096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Max Pooling</a:t>
            </a:r>
          </a:p>
          <a:p>
            <a:pPr algn="ctr" defTabSz="914400"/>
            <a:r>
              <a:rPr lang="en-US" sz="1800"/>
              <a:t>2 x 2 Matrix</a:t>
            </a:r>
          </a:p>
        </p:txBody>
      </p:sp>
      <p:graphicFrame>
        <p:nvGraphicFramePr>
          <p:cNvPr id="10" name="Table 9">
            <a:extLst>
              <a:ext uri="{FF2B5EF4-FFF2-40B4-BE49-F238E27FC236}">
                <a16:creationId xmlns:a16="http://schemas.microsoft.com/office/drawing/2014/main" id="{E2059139-E782-294B-912A-D40282A22457}"/>
              </a:ext>
            </a:extLst>
          </p:cNvPr>
          <p:cNvGraphicFramePr>
            <a:graphicFrameLocks noGrp="1"/>
          </p:cNvGraphicFramePr>
          <p:nvPr/>
        </p:nvGraphicFramePr>
        <p:xfrm>
          <a:off x="6490635" y="1878728"/>
          <a:ext cx="1339470" cy="733252"/>
        </p:xfrm>
        <a:graphic>
          <a:graphicData uri="http://schemas.openxmlformats.org/drawingml/2006/table">
            <a:tbl>
              <a:tblPr firstRow="1" bandRow="1">
                <a:tableStyleId>{5940675A-B579-460E-94D1-54222C63F5DA}</a:tableStyleId>
              </a:tblPr>
              <a:tblGrid>
                <a:gridCol w="669735">
                  <a:extLst>
                    <a:ext uri="{9D8B030D-6E8A-4147-A177-3AD203B41FA5}">
                      <a16:colId xmlns:a16="http://schemas.microsoft.com/office/drawing/2014/main" val="3928089524"/>
                    </a:ext>
                  </a:extLst>
                </a:gridCol>
                <a:gridCol w="669735">
                  <a:extLst>
                    <a:ext uri="{9D8B030D-6E8A-4147-A177-3AD203B41FA5}">
                      <a16:colId xmlns:a16="http://schemas.microsoft.com/office/drawing/2014/main" val="4241878865"/>
                    </a:ext>
                  </a:extLst>
                </a:gridCol>
              </a:tblGrid>
              <a:tr h="362412">
                <a:tc>
                  <a:txBody>
                    <a:bodyPr/>
                    <a:lstStyle/>
                    <a:p>
                      <a:pPr algn="ctr"/>
                      <a:r>
                        <a:rPr lang="en-US" sz="1200" b="1"/>
                        <a:t>4</a:t>
                      </a:r>
                    </a:p>
                  </a:txBody>
                  <a:tcPr anchor="ctr">
                    <a:solidFill>
                      <a:schemeClr val="bg1">
                        <a:lumMod val="85000"/>
                      </a:schemeClr>
                    </a:solidFill>
                  </a:tcPr>
                </a:tc>
                <a:tc>
                  <a:txBody>
                    <a:bodyPr/>
                    <a:lstStyle/>
                    <a:p>
                      <a:pPr algn="ctr"/>
                      <a:r>
                        <a:rPr lang="en-US" sz="1200" b="1"/>
                        <a:t>5</a:t>
                      </a:r>
                    </a:p>
                  </a:txBody>
                  <a:tcPr anchor="ctr">
                    <a:solidFill>
                      <a:schemeClr val="bg1"/>
                    </a:solidFill>
                  </a:tcPr>
                </a:tc>
                <a:extLst>
                  <a:ext uri="{0D108BD9-81ED-4DB2-BD59-A6C34878D82A}">
                    <a16:rowId xmlns:a16="http://schemas.microsoft.com/office/drawing/2014/main" val="3670746819"/>
                  </a:ext>
                </a:extLst>
              </a:tr>
              <a:tr h="370840">
                <a:tc>
                  <a:txBody>
                    <a:bodyPr/>
                    <a:lstStyle/>
                    <a:p>
                      <a:pPr algn="ctr"/>
                      <a:r>
                        <a:rPr lang="en-US" sz="1200" b="1"/>
                        <a:t>7</a:t>
                      </a:r>
                    </a:p>
                  </a:txBody>
                  <a:tcPr anchor="ctr">
                    <a:solidFill>
                      <a:schemeClr val="bg1"/>
                    </a:solidFill>
                  </a:tcPr>
                </a:tc>
                <a:tc>
                  <a:txBody>
                    <a:bodyPr/>
                    <a:lstStyle/>
                    <a:p>
                      <a:pPr algn="ctr"/>
                      <a:r>
                        <a:rPr lang="en-US" sz="1200" b="1"/>
                        <a:t>8</a:t>
                      </a:r>
                    </a:p>
                  </a:txBody>
                  <a:tcPr anchor="ctr">
                    <a:solidFill>
                      <a:schemeClr val="bg1"/>
                    </a:solidFill>
                  </a:tcPr>
                </a:tc>
                <a:extLst>
                  <a:ext uri="{0D108BD9-81ED-4DB2-BD59-A6C34878D82A}">
                    <a16:rowId xmlns:a16="http://schemas.microsoft.com/office/drawing/2014/main" val="856738191"/>
                  </a:ext>
                </a:extLst>
              </a:tr>
            </a:tbl>
          </a:graphicData>
        </a:graphic>
      </p:graphicFrame>
      <p:sp>
        <p:nvSpPr>
          <p:cNvPr id="11" name="TextBox 10">
            <a:extLst>
              <a:ext uri="{FF2B5EF4-FFF2-40B4-BE49-F238E27FC236}">
                <a16:creationId xmlns:a16="http://schemas.microsoft.com/office/drawing/2014/main" id="{386F0982-3C77-5353-9AEC-7512B253267F}"/>
              </a:ext>
            </a:extLst>
          </p:cNvPr>
          <p:cNvSpPr txBox="1"/>
          <p:nvPr/>
        </p:nvSpPr>
        <p:spPr>
          <a:xfrm>
            <a:off x="6465469" y="1420581"/>
            <a:ext cx="13909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Output</a:t>
            </a:r>
          </a:p>
        </p:txBody>
      </p:sp>
      <p:sp>
        <p:nvSpPr>
          <p:cNvPr id="7" name="TextBox 6">
            <a:extLst>
              <a:ext uri="{FF2B5EF4-FFF2-40B4-BE49-F238E27FC236}">
                <a16:creationId xmlns:a16="http://schemas.microsoft.com/office/drawing/2014/main" id="{E5175F44-1A74-3F14-D227-6220AAF500E6}"/>
              </a:ext>
            </a:extLst>
          </p:cNvPr>
          <p:cNvSpPr txBox="1"/>
          <p:nvPr/>
        </p:nvSpPr>
        <p:spPr>
          <a:xfrm>
            <a:off x="853768" y="3304581"/>
            <a:ext cx="6759419"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200"/>
              <a:t>Max pooling takes the maximum value in the pooling window.</a:t>
            </a:r>
            <a:endParaRPr lang="en-US"/>
          </a:p>
          <a:p>
            <a:pPr defTabSz="914400"/>
            <a:r>
              <a:rPr lang="en-US" sz="1200"/>
              <a:t>There are other pooling techniques (like taking the average).</a:t>
            </a:r>
            <a:endParaRPr lang="en-US" sz="1450"/>
          </a:p>
          <a:p>
            <a:pPr defTabSz="914400"/>
            <a:endParaRPr lang="en-US" sz="1200"/>
          </a:p>
          <a:p>
            <a:pPr defTabSz="914400"/>
            <a:r>
              <a:rPr lang="en-US" sz="1200"/>
              <a:t>Strides and padding can be adjusted like a kernel for a convolutional layer.</a:t>
            </a:r>
          </a:p>
          <a:p>
            <a:pPr defTabSz="914400"/>
            <a:endParaRPr lang="en-US" sz="1200"/>
          </a:p>
        </p:txBody>
      </p:sp>
    </p:spTree>
    <p:extLst>
      <p:ext uri="{BB962C8B-B14F-4D97-AF65-F5344CB8AC3E}">
        <p14:creationId xmlns:p14="http://schemas.microsoft.com/office/powerpoint/2010/main" val="266767556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0">
              <a:spcBef>
                <a:spcPts val="200"/>
              </a:spcBef>
              <a:spcAft>
                <a:spcPts val="0"/>
              </a:spcAft>
              <a:buNone/>
            </a:pPr>
            <a:r>
              <a:rPr lang="en-US" sz="1800" b="1" kern="100">
                <a:solidFill>
                  <a:srgbClr val="2F5496"/>
                </a:solidFill>
                <a:latin typeface="Calibri Light"/>
                <a:ea typeface="MS Gothic"/>
                <a:cs typeface="Times New Roman"/>
              </a:rPr>
              <a:t>MAKE SURE YOU ARE GROUNDED WHEN HANDLING THE HARDWARE. </a:t>
            </a:r>
            <a:endParaRPr lang="en-US">
              <a:solidFill>
                <a:srgbClr val="000000"/>
              </a:solidFill>
            </a:endParaRPr>
          </a:p>
          <a:p>
            <a:pPr marL="0" indent="0">
              <a:spcBef>
                <a:spcPts val="200"/>
              </a:spcBef>
              <a:spcAft>
                <a:spcPts val="0"/>
              </a:spcAft>
              <a:buNone/>
            </a:pPr>
            <a:r>
              <a:rPr lang="en-US" sz="1800" b="1" kern="100">
                <a:solidFill>
                  <a:srgbClr val="2F5496"/>
                </a:solidFill>
                <a:latin typeface="Calibri Light"/>
                <a:ea typeface="MS Gothic"/>
                <a:cs typeface="Times New Roman"/>
              </a:rPr>
              <a:t>     Touch something metal before handling the Raspberry Pi, camera, or camera cable.</a:t>
            </a:r>
            <a:endParaRPr lang="en-US">
              <a:solidFill>
                <a:srgbClr val="000000"/>
              </a:solidFill>
            </a:endParaRPr>
          </a:p>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0">
              <a:spcBef>
                <a:spcPts val="200"/>
              </a:spcBef>
              <a:spcAft>
                <a:spcPts val="0"/>
              </a:spcAft>
              <a:buNone/>
            </a:pPr>
            <a:r>
              <a:rPr lang="en-US" sz="1800" b="1" kern="100">
                <a:solidFill>
                  <a:srgbClr val="2F5496"/>
                </a:solidFill>
                <a:latin typeface="Calibri Light"/>
                <a:ea typeface="MS Gothic"/>
                <a:cs typeface="Times New Roman"/>
              </a:rPr>
              <a:t>A STATIC DISCHARGE CAN DESTROY THE HARDWARE.</a:t>
            </a:r>
            <a:endParaRPr lang="en-US">
              <a:solidFill>
                <a:srgbClr val="000000"/>
              </a:solidFill>
            </a:endParaRPr>
          </a:p>
          <a:p>
            <a:pPr marL="0" indent="0">
              <a:spcBef>
                <a:spcPts val="200"/>
              </a:spcBef>
              <a:spcAft>
                <a:spcPts val="0"/>
              </a:spcAft>
              <a:buNone/>
            </a:pPr>
            <a:endParaRPr lang="en-US" sz="1800" kern="100">
              <a:solidFill>
                <a:srgbClr val="2F5496"/>
              </a:solidFill>
              <a:latin typeface="Calibri Light"/>
              <a:ea typeface="MS Gothic"/>
              <a:cs typeface="Times New Roman"/>
            </a:endParaRPr>
          </a:p>
          <a:p>
            <a:pPr marL="0" indent="0">
              <a:spcBef>
                <a:spcPts val="200"/>
              </a:spcBef>
              <a:spcAft>
                <a:spcPts val="0"/>
              </a:spcAft>
              <a:buNone/>
            </a:pPr>
            <a:r>
              <a:rPr lang="en-US" sz="1800" kern="100">
                <a:solidFill>
                  <a:srgbClr val="2F5496"/>
                </a:solidFill>
                <a:latin typeface="Calibri Light"/>
                <a:ea typeface="MS Gothic"/>
                <a:cs typeface="Times New Roman"/>
              </a:rPr>
              <a:t>Don't pinch the camera cable.  It can damage the wiring.  </a:t>
            </a:r>
            <a:endParaRPr lang="en-US">
              <a:solidFill>
                <a:srgbClr val="000000"/>
              </a:solidFill>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We’ve prepared (almost) everything for you, but . . . </a:t>
            </a:r>
            <a:br>
              <a:rPr lang="en-US">
                <a:latin typeface="Arial"/>
                <a:ea typeface="Open Sans Light"/>
                <a:cs typeface="Arial"/>
              </a:rPr>
            </a:br>
            <a:r>
              <a:rPr lang="en-US">
                <a:latin typeface="Arial"/>
                <a:ea typeface="Open Sans Light"/>
                <a:cs typeface="Arial"/>
              </a:rPr>
              <a:t>Some WARNINGS!</a:t>
            </a:r>
            <a:endParaRPr lang="en-US"/>
          </a:p>
        </p:txBody>
      </p:sp>
    </p:spTree>
    <p:extLst>
      <p:ext uri="{BB962C8B-B14F-4D97-AF65-F5344CB8AC3E}">
        <p14:creationId xmlns:p14="http://schemas.microsoft.com/office/powerpoint/2010/main" val="4232662456"/>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dirty="0">
                <a:latin typeface="Arial"/>
                <a:ea typeface="Open Sans Light"/>
                <a:cs typeface="Arial"/>
              </a:rPr>
              <a:t>Dense (fully connected</a:t>
            </a:r>
            <a:r>
              <a:rPr lang="en-US">
                <a:latin typeface="Arial"/>
                <a:ea typeface="Open Sans Light"/>
                <a:cs typeface="Arial"/>
              </a:rPr>
              <a:t>)</a:t>
            </a:r>
            <a:r>
              <a:rPr lang="en-US" dirty="0">
                <a:latin typeface="Arial"/>
                <a:ea typeface="Open Sans Light"/>
                <a:cs typeface="Arial"/>
              </a:rPr>
              <a:t> layers have all input and output nodes are connected</a:t>
            </a:r>
            <a:endParaRPr lang="en-US" dirty="0"/>
          </a:p>
        </p:txBody>
      </p:sp>
      <p:sp>
        <p:nvSpPr>
          <p:cNvPr id="7" name="TextBox 6">
            <a:extLst>
              <a:ext uri="{FF2B5EF4-FFF2-40B4-BE49-F238E27FC236}">
                <a16:creationId xmlns:a16="http://schemas.microsoft.com/office/drawing/2014/main" id="{E5175F44-1A74-3F14-D227-6220AAF500E6}"/>
              </a:ext>
            </a:extLst>
          </p:cNvPr>
          <p:cNvSpPr txBox="1"/>
          <p:nvPr/>
        </p:nvSpPr>
        <p:spPr>
          <a:xfrm>
            <a:off x="331373" y="1473872"/>
            <a:ext cx="5855263"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dirty="0"/>
              <a:t>- Dense layers are another way of reducing the data.</a:t>
            </a:r>
            <a:endParaRPr lang="en-US" sz="2000" dirty="0"/>
          </a:p>
          <a:p>
            <a:pPr defTabSz="914400"/>
            <a:r>
              <a:rPr lang="en-US" sz="1800" dirty="0"/>
              <a:t>- Eventually, the layers must be reduced to the correct number of possible answers</a:t>
            </a:r>
            <a:r>
              <a:rPr lang="en-US" sz="2000" dirty="0"/>
              <a:t> </a:t>
            </a:r>
            <a:r>
              <a:rPr lang="en-US" sz="1800" dirty="0"/>
              <a:t>to make a prediction.</a:t>
            </a:r>
            <a:endParaRPr lang="en-US" sz="2000" dirty="0"/>
          </a:p>
          <a:p>
            <a:pPr defTabSz="914400"/>
            <a:endParaRPr lang="en-US" sz="1200" dirty="0"/>
          </a:p>
          <a:p>
            <a:pPr defTabSz="914400"/>
            <a:endParaRPr lang="en-US" sz="1200" dirty="0"/>
          </a:p>
        </p:txBody>
      </p:sp>
      <p:sp>
        <p:nvSpPr>
          <p:cNvPr id="13" name="Oval 12">
            <a:extLst>
              <a:ext uri="{FF2B5EF4-FFF2-40B4-BE49-F238E27FC236}">
                <a16:creationId xmlns:a16="http://schemas.microsoft.com/office/drawing/2014/main" id="{DC8C68F2-122D-1A78-68E6-0864EAFADE95}"/>
              </a:ext>
            </a:extLst>
          </p:cNvPr>
          <p:cNvSpPr/>
          <p:nvPr/>
        </p:nvSpPr>
        <p:spPr>
          <a:xfrm>
            <a:off x="6599988" y="2582950"/>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Oval 14">
            <a:extLst>
              <a:ext uri="{FF2B5EF4-FFF2-40B4-BE49-F238E27FC236}">
                <a16:creationId xmlns:a16="http://schemas.microsoft.com/office/drawing/2014/main" id="{2DEA85B5-6697-88A4-CC29-97881C9D0FEE}"/>
              </a:ext>
            </a:extLst>
          </p:cNvPr>
          <p:cNvSpPr/>
          <p:nvPr/>
        </p:nvSpPr>
        <p:spPr>
          <a:xfrm>
            <a:off x="6595632" y="3217672"/>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Oval 16">
            <a:extLst>
              <a:ext uri="{FF2B5EF4-FFF2-40B4-BE49-F238E27FC236}">
                <a16:creationId xmlns:a16="http://schemas.microsoft.com/office/drawing/2014/main" id="{2F9F0EDE-E1EB-2E33-2567-74E6224DAF77}"/>
              </a:ext>
            </a:extLst>
          </p:cNvPr>
          <p:cNvSpPr/>
          <p:nvPr/>
        </p:nvSpPr>
        <p:spPr>
          <a:xfrm>
            <a:off x="6600547" y="383316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9" name="Oval 18">
            <a:extLst>
              <a:ext uri="{FF2B5EF4-FFF2-40B4-BE49-F238E27FC236}">
                <a16:creationId xmlns:a16="http://schemas.microsoft.com/office/drawing/2014/main" id="{912FB617-4B1B-74FF-2BD5-692DA3E2F208}"/>
              </a:ext>
            </a:extLst>
          </p:cNvPr>
          <p:cNvSpPr/>
          <p:nvPr/>
        </p:nvSpPr>
        <p:spPr>
          <a:xfrm>
            <a:off x="6595850" y="4467886"/>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 name="Oval 20">
            <a:extLst>
              <a:ext uri="{FF2B5EF4-FFF2-40B4-BE49-F238E27FC236}">
                <a16:creationId xmlns:a16="http://schemas.microsoft.com/office/drawing/2014/main" id="{DAF74A34-A43D-E6AD-BE8C-50B3D68EC288}"/>
              </a:ext>
            </a:extLst>
          </p:cNvPr>
          <p:cNvSpPr/>
          <p:nvPr/>
        </p:nvSpPr>
        <p:spPr>
          <a:xfrm>
            <a:off x="6600765" y="1972722"/>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3" name="Oval 22">
            <a:extLst>
              <a:ext uri="{FF2B5EF4-FFF2-40B4-BE49-F238E27FC236}">
                <a16:creationId xmlns:a16="http://schemas.microsoft.com/office/drawing/2014/main" id="{12441958-D630-EE5D-8181-1F794E97D36B}"/>
              </a:ext>
            </a:extLst>
          </p:cNvPr>
          <p:cNvSpPr/>
          <p:nvPr/>
        </p:nvSpPr>
        <p:spPr>
          <a:xfrm flipH="1">
            <a:off x="7713892" y="234210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5" name="Oval 24">
            <a:extLst>
              <a:ext uri="{FF2B5EF4-FFF2-40B4-BE49-F238E27FC236}">
                <a16:creationId xmlns:a16="http://schemas.microsoft.com/office/drawing/2014/main" id="{A30DD9F9-B8A9-B2A6-AC9C-2C821C45A09C}"/>
              </a:ext>
            </a:extLst>
          </p:cNvPr>
          <p:cNvSpPr/>
          <p:nvPr/>
        </p:nvSpPr>
        <p:spPr>
          <a:xfrm flipH="1">
            <a:off x="7719008" y="293836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7" name="Oval 26">
            <a:extLst>
              <a:ext uri="{FF2B5EF4-FFF2-40B4-BE49-F238E27FC236}">
                <a16:creationId xmlns:a16="http://schemas.microsoft.com/office/drawing/2014/main" id="{C9B52FE2-7A60-ED43-D926-6F7E817D6AFD}"/>
              </a:ext>
            </a:extLst>
          </p:cNvPr>
          <p:cNvSpPr/>
          <p:nvPr/>
        </p:nvSpPr>
        <p:spPr>
          <a:xfrm flipH="1">
            <a:off x="7728730" y="3592317"/>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9" name="Oval 28">
            <a:extLst>
              <a:ext uri="{FF2B5EF4-FFF2-40B4-BE49-F238E27FC236}">
                <a16:creationId xmlns:a16="http://schemas.microsoft.com/office/drawing/2014/main" id="{E391B190-357B-68D6-0E8D-4A9D4BE99D14}"/>
              </a:ext>
            </a:extLst>
          </p:cNvPr>
          <p:cNvSpPr/>
          <p:nvPr/>
        </p:nvSpPr>
        <p:spPr>
          <a:xfrm flipH="1">
            <a:off x="7728840" y="421742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31" name="Straight Arrow Connector 30">
            <a:extLst>
              <a:ext uri="{FF2B5EF4-FFF2-40B4-BE49-F238E27FC236}">
                <a16:creationId xmlns:a16="http://schemas.microsoft.com/office/drawing/2014/main" id="{AA62F29F-63DA-D352-C8B7-529BFE35D2F8}"/>
              </a:ext>
            </a:extLst>
          </p:cNvPr>
          <p:cNvCxnSpPr>
            <a:cxnSpLocks/>
          </p:cNvCxnSpPr>
          <p:nvPr/>
        </p:nvCxnSpPr>
        <p:spPr>
          <a:xfrm>
            <a:off x="7042983" y="2181563"/>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9095C127-4282-5A5C-9BF0-1BE185761589}"/>
              </a:ext>
            </a:extLst>
          </p:cNvPr>
          <p:cNvCxnSpPr>
            <a:cxnSpLocks/>
          </p:cNvCxnSpPr>
          <p:nvPr/>
        </p:nvCxnSpPr>
        <p:spPr>
          <a:xfrm>
            <a:off x="7043349" y="2801862"/>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B440F39E-A292-636F-599B-58A9FCA5C6A4}"/>
              </a:ext>
            </a:extLst>
          </p:cNvPr>
          <p:cNvCxnSpPr>
            <a:cxnSpLocks/>
          </p:cNvCxnSpPr>
          <p:nvPr/>
        </p:nvCxnSpPr>
        <p:spPr>
          <a:xfrm>
            <a:off x="7057882" y="3455815"/>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A438C09E-67AE-2904-4127-99DC8D8B9A6C}"/>
              </a:ext>
            </a:extLst>
          </p:cNvPr>
          <p:cNvCxnSpPr>
            <a:cxnSpLocks/>
          </p:cNvCxnSpPr>
          <p:nvPr/>
        </p:nvCxnSpPr>
        <p:spPr>
          <a:xfrm>
            <a:off x="7057991" y="4037652"/>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B362532D-7E37-627F-BD63-EE4066FC4A58}"/>
              </a:ext>
            </a:extLst>
          </p:cNvPr>
          <p:cNvCxnSpPr>
            <a:cxnSpLocks/>
          </p:cNvCxnSpPr>
          <p:nvPr/>
        </p:nvCxnSpPr>
        <p:spPr>
          <a:xfrm>
            <a:off x="7067737" y="2239144"/>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25D5581F-6DA1-9822-D1C3-C8E299FBA7C6}"/>
              </a:ext>
            </a:extLst>
          </p:cNvPr>
          <p:cNvCxnSpPr>
            <a:cxnSpLocks/>
          </p:cNvCxnSpPr>
          <p:nvPr/>
        </p:nvCxnSpPr>
        <p:spPr>
          <a:xfrm>
            <a:off x="7039259" y="2893097"/>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168E6551-C303-3FE4-3A23-34F8D827E40A}"/>
              </a:ext>
            </a:extLst>
          </p:cNvPr>
          <p:cNvCxnSpPr>
            <a:cxnSpLocks/>
          </p:cNvCxnSpPr>
          <p:nvPr/>
        </p:nvCxnSpPr>
        <p:spPr>
          <a:xfrm>
            <a:off x="7068215" y="3518205"/>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8C8A27E3-A2A8-44CB-39B3-F99F844F8500}"/>
              </a:ext>
            </a:extLst>
          </p:cNvPr>
          <p:cNvCxnSpPr>
            <a:cxnSpLocks/>
          </p:cNvCxnSpPr>
          <p:nvPr/>
        </p:nvCxnSpPr>
        <p:spPr>
          <a:xfrm>
            <a:off x="7049093" y="2315838"/>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7E021AD2-1215-615C-2795-A96058A3B223}"/>
              </a:ext>
            </a:extLst>
          </p:cNvPr>
          <p:cNvCxnSpPr>
            <a:cxnSpLocks/>
          </p:cNvCxnSpPr>
          <p:nvPr/>
        </p:nvCxnSpPr>
        <p:spPr>
          <a:xfrm>
            <a:off x="7068690" y="2921713"/>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BAFB29EB-4715-9E57-8F72-D7FC5318FCE4}"/>
              </a:ext>
            </a:extLst>
          </p:cNvPr>
          <p:cNvCxnSpPr>
            <a:cxnSpLocks/>
          </p:cNvCxnSpPr>
          <p:nvPr/>
        </p:nvCxnSpPr>
        <p:spPr>
          <a:xfrm>
            <a:off x="7068799" y="2238421"/>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5CB17FAF-CFE1-14F2-2E43-9DCB1221B85D}"/>
              </a:ext>
            </a:extLst>
          </p:cNvPr>
          <p:cNvCxnSpPr>
            <a:cxnSpLocks/>
          </p:cNvCxnSpPr>
          <p:nvPr/>
        </p:nvCxnSpPr>
        <p:spPr>
          <a:xfrm flipV="1">
            <a:off x="7037488" y="2507087"/>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148E4E1B-A05F-66C1-B067-0D9C57C54AF6}"/>
              </a:ext>
            </a:extLst>
          </p:cNvPr>
          <p:cNvCxnSpPr>
            <a:cxnSpLocks/>
          </p:cNvCxnSpPr>
          <p:nvPr/>
        </p:nvCxnSpPr>
        <p:spPr>
          <a:xfrm flipV="1">
            <a:off x="7037854" y="3127386"/>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22ECC57-7074-E579-C4FD-C1B3D530D68A}"/>
              </a:ext>
            </a:extLst>
          </p:cNvPr>
          <p:cNvCxnSpPr>
            <a:cxnSpLocks/>
          </p:cNvCxnSpPr>
          <p:nvPr/>
        </p:nvCxnSpPr>
        <p:spPr>
          <a:xfrm flipV="1">
            <a:off x="7052499" y="4363176"/>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E3004821-B378-5C05-7CB7-21D696301880}"/>
              </a:ext>
            </a:extLst>
          </p:cNvPr>
          <p:cNvCxnSpPr>
            <a:cxnSpLocks/>
          </p:cNvCxnSpPr>
          <p:nvPr/>
        </p:nvCxnSpPr>
        <p:spPr>
          <a:xfrm flipV="1">
            <a:off x="7062248" y="2564668"/>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47A1BB2-3134-0F7A-C18F-EB02F0A78C37}"/>
              </a:ext>
            </a:extLst>
          </p:cNvPr>
          <p:cNvCxnSpPr>
            <a:cxnSpLocks/>
          </p:cNvCxnSpPr>
          <p:nvPr/>
        </p:nvCxnSpPr>
        <p:spPr>
          <a:xfrm flipV="1">
            <a:off x="7033763" y="3218621"/>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AE76840F-2ACC-AC1A-3051-8D4CB847DDBC}"/>
              </a:ext>
            </a:extLst>
          </p:cNvPr>
          <p:cNvCxnSpPr>
            <a:cxnSpLocks/>
          </p:cNvCxnSpPr>
          <p:nvPr/>
        </p:nvCxnSpPr>
        <p:spPr>
          <a:xfrm flipV="1">
            <a:off x="7062726" y="3843729"/>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A88926B5-4D59-37F0-D3DE-312B801627CB}"/>
              </a:ext>
            </a:extLst>
          </p:cNvPr>
          <p:cNvCxnSpPr>
            <a:cxnSpLocks/>
          </p:cNvCxnSpPr>
          <p:nvPr/>
        </p:nvCxnSpPr>
        <p:spPr>
          <a:xfrm flipV="1">
            <a:off x="7043599" y="2641362"/>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CB045FC5-038D-5087-5397-2DC987754C6F}"/>
              </a:ext>
            </a:extLst>
          </p:cNvPr>
          <p:cNvCxnSpPr>
            <a:cxnSpLocks/>
          </p:cNvCxnSpPr>
          <p:nvPr/>
        </p:nvCxnSpPr>
        <p:spPr>
          <a:xfrm flipV="1">
            <a:off x="7063201" y="3247237"/>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099C3AC9-3A87-5C0A-5805-D09108C58364}"/>
              </a:ext>
            </a:extLst>
          </p:cNvPr>
          <p:cNvCxnSpPr>
            <a:cxnSpLocks/>
          </p:cNvCxnSpPr>
          <p:nvPr/>
        </p:nvCxnSpPr>
        <p:spPr>
          <a:xfrm flipV="1">
            <a:off x="7063310" y="2563945"/>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40995280-8559-0780-2F1A-39E3C02E67CF}"/>
              </a:ext>
            </a:extLst>
          </p:cNvPr>
          <p:cNvSpPr txBox="1"/>
          <p:nvPr/>
        </p:nvSpPr>
        <p:spPr>
          <a:xfrm>
            <a:off x="8407832" y="2373801"/>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Dog</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1" name="TextBox 70">
            <a:extLst>
              <a:ext uri="{FF2B5EF4-FFF2-40B4-BE49-F238E27FC236}">
                <a16:creationId xmlns:a16="http://schemas.microsoft.com/office/drawing/2014/main" id="{768868DA-6FE2-785B-1303-175F841C75A8}"/>
              </a:ext>
            </a:extLst>
          </p:cNvPr>
          <p:cNvSpPr txBox="1"/>
          <p:nvPr/>
        </p:nvSpPr>
        <p:spPr>
          <a:xfrm>
            <a:off x="8405149" y="2998589"/>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Cat</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3" name="TextBox 72">
            <a:extLst>
              <a:ext uri="{FF2B5EF4-FFF2-40B4-BE49-F238E27FC236}">
                <a16:creationId xmlns:a16="http://schemas.microsoft.com/office/drawing/2014/main" id="{99A8FC99-A40E-936C-6578-78227643D198}"/>
              </a:ext>
            </a:extLst>
          </p:cNvPr>
          <p:cNvSpPr txBox="1"/>
          <p:nvPr/>
        </p:nvSpPr>
        <p:spPr>
          <a:xfrm>
            <a:off x="8405284" y="3623379"/>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Shark</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5" name="TextBox 74">
            <a:extLst>
              <a:ext uri="{FF2B5EF4-FFF2-40B4-BE49-F238E27FC236}">
                <a16:creationId xmlns:a16="http://schemas.microsoft.com/office/drawing/2014/main" id="{18A01078-4915-285A-8873-EF1D8143B433}"/>
              </a:ext>
            </a:extLst>
          </p:cNvPr>
          <p:cNvSpPr txBox="1"/>
          <p:nvPr/>
        </p:nvSpPr>
        <p:spPr>
          <a:xfrm>
            <a:off x="8410045" y="4234286"/>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Butterfly</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7" name="TextBox 76">
            <a:extLst>
              <a:ext uri="{FF2B5EF4-FFF2-40B4-BE49-F238E27FC236}">
                <a16:creationId xmlns:a16="http://schemas.microsoft.com/office/drawing/2014/main" id="{0BE1310C-5670-9285-A4B3-C31BE57720FE}"/>
              </a:ext>
            </a:extLst>
          </p:cNvPr>
          <p:cNvSpPr txBox="1"/>
          <p:nvPr/>
        </p:nvSpPr>
        <p:spPr>
          <a:xfrm>
            <a:off x="7952918" y="1518685"/>
            <a:ext cx="15252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Classifications</a:t>
            </a:r>
          </a:p>
        </p:txBody>
      </p:sp>
      <p:sp>
        <p:nvSpPr>
          <p:cNvPr id="79" name="TextBox 78">
            <a:extLst>
              <a:ext uri="{FF2B5EF4-FFF2-40B4-BE49-F238E27FC236}">
                <a16:creationId xmlns:a16="http://schemas.microsoft.com/office/drawing/2014/main" id="{1DBC19F8-F957-1AFC-9B2D-BCBBF999E7E8}"/>
              </a:ext>
            </a:extLst>
          </p:cNvPr>
          <p:cNvSpPr txBox="1"/>
          <p:nvPr/>
        </p:nvSpPr>
        <p:spPr>
          <a:xfrm>
            <a:off x="6174359" y="1518989"/>
            <a:ext cx="13035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Dense Layer</a:t>
            </a:r>
          </a:p>
        </p:txBody>
      </p:sp>
    </p:spTree>
    <p:extLst>
      <p:ext uri="{BB962C8B-B14F-4D97-AF65-F5344CB8AC3E}">
        <p14:creationId xmlns:p14="http://schemas.microsoft.com/office/powerpoint/2010/main" val="162589989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78949B-79CE-BD01-08BE-EF14CD3FBFBC}"/>
              </a:ext>
            </a:extLst>
          </p:cNvPr>
          <p:cNvSpPr>
            <a:spLocks noGrp="1"/>
          </p:cNvSpPr>
          <p:nvPr>
            <p:ph type="body" sz="quarter" idx="10"/>
          </p:nvPr>
        </p:nvSpPr>
        <p:spPr/>
        <p:txBody>
          <a:bodyPr/>
          <a:lstStyle/>
          <a:p>
            <a:r>
              <a:rPr lang="en-US" dirty="0"/>
              <a:t>Translation invariant</a:t>
            </a:r>
          </a:p>
          <a:p>
            <a:r>
              <a:rPr lang="en-US" dirty="0"/>
              <a:t>More efficient than either fully connected linear layers or transformer architecture (though increasingly Transformers are </a:t>
            </a:r>
            <a:r>
              <a:rPr lang="en-US" dirty="0" err="1"/>
              <a:t>SoTA</a:t>
            </a:r>
            <a:r>
              <a:rPr lang="en-US" dirty="0"/>
              <a:t> for DV)</a:t>
            </a:r>
          </a:p>
        </p:txBody>
      </p:sp>
      <p:sp>
        <p:nvSpPr>
          <p:cNvPr id="3" name="Title 2">
            <a:extLst>
              <a:ext uri="{FF2B5EF4-FFF2-40B4-BE49-F238E27FC236}">
                <a16:creationId xmlns:a16="http://schemas.microsoft.com/office/drawing/2014/main" id="{A8A62C20-29AF-9920-F589-7AB63AE074CD}"/>
              </a:ext>
            </a:extLst>
          </p:cNvPr>
          <p:cNvSpPr>
            <a:spLocks noGrp="1"/>
          </p:cNvSpPr>
          <p:nvPr>
            <p:ph type="title"/>
          </p:nvPr>
        </p:nvSpPr>
        <p:spPr/>
        <p:txBody>
          <a:bodyPr/>
          <a:lstStyle/>
          <a:p>
            <a:r>
              <a:rPr lang="en-US" dirty="0"/>
              <a:t>Why convolutions?</a:t>
            </a:r>
          </a:p>
        </p:txBody>
      </p:sp>
    </p:spTree>
    <p:extLst>
      <p:ext uri="{BB962C8B-B14F-4D97-AF65-F5344CB8AC3E}">
        <p14:creationId xmlns:p14="http://schemas.microsoft.com/office/powerpoint/2010/main" val="2773969458"/>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Node values (weights) are adjusted by activation functions.</a:t>
            </a:r>
            <a:endParaRPr lang="en-US"/>
          </a:p>
        </p:txBody>
      </p:sp>
      <p:sp>
        <p:nvSpPr>
          <p:cNvPr id="7" name="TextBox 6">
            <a:extLst>
              <a:ext uri="{FF2B5EF4-FFF2-40B4-BE49-F238E27FC236}">
                <a16:creationId xmlns:a16="http://schemas.microsoft.com/office/drawing/2014/main" id="{E5175F44-1A74-3F14-D227-6220AAF500E6}"/>
              </a:ext>
            </a:extLst>
          </p:cNvPr>
          <p:cNvSpPr txBox="1"/>
          <p:nvPr/>
        </p:nvSpPr>
        <p:spPr>
          <a:xfrm>
            <a:off x="853768" y="3416841"/>
            <a:ext cx="3779644"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200" u="sng"/>
              <a:t>Rectified Linear Unit (ReLU)</a:t>
            </a:r>
          </a:p>
          <a:p>
            <a:pPr defTabSz="914400"/>
            <a:r>
              <a:rPr lang="en-US" sz="1200"/>
              <a:t>Keeps positive values and sets negative to 0</a:t>
            </a:r>
          </a:p>
          <a:p>
            <a:pPr defTabSz="914400"/>
            <a:r>
              <a:rPr lang="en-US" sz="1200"/>
              <a:t>Better for optimization</a:t>
            </a:r>
          </a:p>
          <a:p>
            <a:pPr defTabSz="914400"/>
            <a:endParaRPr lang="en-US" sz="1200"/>
          </a:p>
          <a:p>
            <a:pPr defTabSz="914400"/>
            <a:r>
              <a:rPr lang="en-US" sz="1200"/>
              <a:t>GELU used in some models like BERT transformer</a:t>
            </a:r>
          </a:p>
          <a:p>
            <a:pPr defTabSz="914400"/>
            <a:r>
              <a:rPr lang="en-US" sz="1200"/>
              <a:t>GELU can be more accurate</a:t>
            </a:r>
          </a:p>
          <a:p>
            <a:pPr defTabSz="914400"/>
            <a:endParaRPr lang="en-US" sz="1200"/>
          </a:p>
        </p:txBody>
      </p:sp>
      <p:pic>
        <p:nvPicPr>
          <p:cNvPr id="4" name="Graphic 3">
            <a:extLst>
              <a:ext uri="{FF2B5EF4-FFF2-40B4-BE49-F238E27FC236}">
                <a16:creationId xmlns:a16="http://schemas.microsoft.com/office/drawing/2014/main" id="{5C326B88-DDF6-429E-2565-D20E552A6C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7870" y="1020202"/>
            <a:ext cx="2743200" cy="2283212"/>
          </a:xfrm>
          <a:prstGeom prst="rect">
            <a:avLst/>
          </a:prstGeom>
        </p:spPr>
      </p:pic>
      <p:sp>
        <p:nvSpPr>
          <p:cNvPr id="9" name="TextBox 8">
            <a:extLst>
              <a:ext uri="{FF2B5EF4-FFF2-40B4-BE49-F238E27FC236}">
                <a16:creationId xmlns:a16="http://schemas.microsoft.com/office/drawing/2014/main" id="{DD9F4C65-163D-BF1B-5F99-BB144022A052}"/>
              </a:ext>
            </a:extLst>
          </p:cNvPr>
          <p:cNvSpPr txBox="1"/>
          <p:nvPr/>
        </p:nvSpPr>
        <p:spPr>
          <a:xfrm>
            <a:off x="335149" y="4929699"/>
            <a:ext cx="459152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000"/>
              <a:t>By </a:t>
            </a:r>
            <a:r>
              <a:rPr lang="en-US" sz="1000" err="1"/>
              <a:t>Ringdongdang</a:t>
            </a:r>
            <a:r>
              <a:rPr lang="en-US" sz="1000"/>
              <a:t> - Own work, CC BY-SA 4.0, https://commons.wikimedia.org/w/index.php?curid=95947821</a:t>
            </a:r>
          </a:p>
        </p:txBody>
      </p:sp>
      <p:pic>
        <p:nvPicPr>
          <p:cNvPr id="12" name="Graphic 11">
            <a:extLst>
              <a:ext uri="{FF2B5EF4-FFF2-40B4-BE49-F238E27FC236}">
                <a16:creationId xmlns:a16="http://schemas.microsoft.com/office/drawing/2014/main" id="{6C3D8D11-0FD5-61D6-AD18-C82CFBC6BD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3968" y="1027203"/>
            <a:ext cx="3434162" cy="2286604"/>
          </a:xfrm>
          <a:prstGeom prst="rect">
            <a:avLst/>
          </a:prstGeom>
        </p:spPr>
      </p:pic>
      <p:sp>
        <p:nvSpPr>
          <p:cNvPr id="13" name="TextBox 12">
            <a:extLst>
              <a:ext uri="{FF2B5EF4-FFF2-40B4-BE49-F238E27FC236}">
                <a16:creationId xmlns:a16="http://schemas.microsoft.com/office/drawing/2014/main" id="{CE213372-6333-EA1E-B019-591CEC47D101}"/>
              </a:ext>
            </a:extLst>
          </p:cNvPr>
          <p:cNvSpPr txBox="1"/>
          <p:nvPr/>
        </p:nvSpPr>
        <p:spPr>
          <a:xfrm>
            <a:off x="4925083" y="3356393"/>
            <a:ext cx="3779644"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200" u="sng"/>
              <a:t>Sigmoids</a:t>
            </a:r>
          </a:p>
          <a:p>
            <a:pPr defTabSz="914400"/>
            <a:r>
              <a:rPr lang="en-US" sz="1200"/>
              <a:t>Sigmoids are squashing functions that smash any value into the (0, 1) range.</a:t>
            </a:r>
            <a:endParaRPr lang="en-US"/>
          </a:p>
          <a:p>
            <a:pPr defTabSz="914400"/>
            <a:r>
              <a:rPr lang="en-US" sz="1200"/>
              <a:t>Used to convert outputs to probabilities.</a:t>
            </a:r>
          </a:p>
          <a:p>
            <a:pPr defTabSz="914400"/>
            <a:r>
              <a:rPr lang="en-US" sz="1200"/>
              <a:t>Especially useful for binary classification.</a:t>
            </a:r>
          </a:p>
          <a:p>
            <a:pPr defTabSz="914400"/>
            <a:r>
              <a:rPr lang="en-US" sz="1200"/>
              <a:t>Still used but generally replaced by </a:t>
            </a:r>
            <a:r>
              <a:rPr lang="en-US" sz="1200" err="1"/>
              <a:t>ReLU</a:t>
            </a:r>
            <a:r>
              <a:rPr lang="en-US" sz="1200"/>
              <a:t> (easier to train)</a:t>
            </a:r>
          </a:p>
          <a:p>
            <a:pPr defTabSz="914400"/>
            <a:endParaRPr lang="en-US" sz="1200"/>
          </a:p>
        </p:txBody>
      </p:sp>
    </p:spTree>
    <p:extLst>
      <p:ext uri="{BB962C8B-B14F-4D97-AF65-F5344CB8AC3E}">
        <p14:creationId xmlns:p14="http://schemas.microsoft.com/office/powerpoint/2010/main" val="587513154"/>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300">
                <a:latin typeface="Arial"/>
                <a:ea typeface="Open Sans Light"/>
                <a:cs typeface="Arial"/>
              </a:rPr>
              <a:t>You have all the concepts for these architectures.</a:t>
            </a:r>
            <a:br>
              <a:rPr lang="en-US" sz="2300">
                <a:latin typeface="Arial"/>
                <a:ea typeface="Open Sans Light"/>
                <a:cs typeface="Arial"/>
              </a:rPr>
            </a:br>
            <a:r>
              <a:rPr lang="en-US" sz="2300">
                <a:latin typeface="Arial"/>
                <a:ea typeface="Open Sans Light"/>
                <a:cs typeface="Arial"/>
              </a:rPr>
              <a:t>The layer size changes are due to the kernel, stride, and padding.</a:t>
            </a:r>
            <a:endParaRPr lang="en-US"/>
          </a:p>
        </p:txBody>
      </p:sp>
      <p:pic>
        <p:nvPicPr>
          <p:cNvPr id="2" name="Graphic 1">
            <a:extLst>
              <a:ext uri="{FF2B5EF4-FFF2-40B4-BE49-F238E27FC236}">
                <a16:creationId xmlns:a16="http://schemas.microsoft.com/office/drawing/2014/main" id="{547C5EC1-F49A-E3A9-1A00-C0BBB6DE51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9185" y="1033601"/>
            <a:ext cx="5350415" cy="4002810"/>
          </a:xfrm>
          <a:prstGeom prst="rect">
            <a:avLst/>
          </a:prstGeom>
        </p:spPr>
      </p:pic>
      <p:sp>
        <p:nvSpPr>
          <p:cNvPr id="4" name="TextBox 3">
            <a:extLst>
              <a:ext uri="{FF2B5EF4-FFF2-40B4-BE49-F238E27FC236}">
                <a16:creationId xmlns:a16="http://schemas.microsoft.com/office/drawing/2014/main" id="{002A7463-6499-3669-0AB1-3D6C3DFA726C}"/>
              </a:ext>
            </a:extLst>
          </p:cNvPr>
          <p:cNvSpPr txBox="1"/>
          <p:nvPr/>
        </p:nvSpPr>
        <p:spPr>
          <a:xfrm>
            <a:off x="4425590" y="5053993"/>
            <a:ext cx="547545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000"/>
              <a:t>By </a:t>
            </a:r>
            <a:r>
              <a:rPr lang="en-US" sz="1000" err="1"/>
              <a:t>Cmglee</a:t>
            </a:r>
            <a:r>
              <a:rPr lang="en-US" sz="1000"/>
              <a:t> - Own work, CC BY-SA 4.0, https://commons.wikimedia.org/w/index.php?curid=104937230</a:t>
            </a:r>
          </a:p>
        </p:txBody>
      </p:sp>
      <p:sp>
        <p:nvSpPr>
          <p:cNvPr id="6" name="TextBox 5">
            <a:extLst>
              <a:ext uri="{FF2B5EF4-FFF2-40B4-BE49-F238E27FC236}">
                <a16:creationId xmlns:a16="http://schemas.microsoft.com/office/drawing/2014/main" id="{7F621D6A-463E-F896-BF97-BAEF3F821CFF}"/>
              </a:ext>
            </a:extLst>
          </p:cNvPr>
          <p:cNvSpPr txBox="1"/>
          <p:nvPr/>
        </p:nvSpPr>
        <p:spPr>
          <a:xfrm>
            <a:off x="74728" y="1879844"/>
            <a:ext cx="22538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200" b="1" u="sng"/>
              <a:t>LeNet</a:t>
            </a:r>
            <a:endParaRPr lang="en-US" sz="1450" b="1" u="sng"/>
          </a:p>
          <a:p>
            <a:pPr marL="91440" indent="-91440" defTabSz="914400">
              <a:buFont typeface="Arial"/>
              <a:buChar char="•"/>
            </a:pPr>
            <a:r>
              <a:rPr lang="en-US" sz="1200"/>
              <a:t>Created by LeCun in 1998</a:t>
            </a:r>
          </a:p>
          <a:p>
            <a:pPr marL="91440" indent="-91440" defTabSz="914400">
              <a:buFont typeface="Arial"/>
              <a:buChar char="•"/>
            </a:pPr>
            <a:r>
              <a:rPr lang="en-US" sz="1200"/>
              <a:t>Early convolutional network</a:t>
            </a:r>
          </a:p>
        </p:txBody>
      </p:sp>
      <p:sp>
        <p:nvSpPr>
          <p:cNvPr id="7" name="TextBox 6">
            <a:extLst>
              <a:ext uri="{FF2B5EF4-FFF2-40B4-BE49-F238E27FC236}">
                <a16:creationId xmlns:a16="http://schemas.microsoft.com/office/drawing/2014/main" id="{956FEFF0-EC24-8609-2D87-77E53DF5C180}"/>
              </a:ext>
            </a:extLst>
          </p:cNvPr>
          <p:cNvSpPr txBox="1"/>
          <p:nvPr/>
        </p:nvSpPr>
        <p:spPr>
          <a:xfrm>
            <a:off x="7817113" y="1880177"/>
            <a:ext cx="225387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200" b="1" u="sng" err="1"/>
              <a:t>AlexNet</a:t>
            </a:r>
            <a:endParaRPr lang="en-US" sz="1450" b="1" u="sng" err="1"/>
          </a:p>
          <a:p>
            <a:pPr marL="91440" indent="-91440" defTabSz="914400">
              <a:buFont typeface="Arial"/>
              <a:buChar char="•"/>
            </a:pPr>
            <a:r>
              <a:rPr lang="en-US" sz="1200"/>
              <a:t>The start of modern CV</a:t>
            </a:r>
          </a:p>
          <a:p>
            <a:pPr marL="91440" indent="-91440" defTabSz="914400">
              <a:buFont typeface="Arial"/>
              <a:buChar char="•"/>
            </a:pPr>
            <a:r>
              <a:rPr lang="en-US" sz="1200"/>
              <a:t>Classification model</a:t>
            </a:r>
            <a:endParaRPr lang="en-US"/>
          </a:p>
          <a:p>
            <a:pPr marL="91440" indent="-91440" defTabSz="914400">
              <a:buFont typeface="Arial"/>
              <a:buChar char="•"/>
            </a:pPr>
            <a:r>
              <a:rPr lang="en-US" sz="1200"/>
              <a:t>Won ImageNet Large Scale Recognition Challenge in 2012</a:t>
            </a:r>
            <a:endParaRPr lang="en-US"/>
          </a:p>
          <a:p>
            <a:pPr marL="91440" indent="-91440" defTabSz="914400">
              <a:buFont typeface="Arial"/>
              <a:buChar char="•"/>
            </a:pPr>
            <a:r>
              <a:rPr lang="en-US" sz="1200"/>
              <a:t>Top-5 error 15.3%</a:t>
            </a:r>
          </a:p>
          <a:p>
            <a:pPr marL="91440" indent="-91440" defTabSz="914400">
              <a:buFont typeface="Arial"/>
              <a:buChar char="•"/>
            </a:pPr>
            <a:r>
              <a:rPr lang="en-US" sz="1200"/>
              <a:t>10.8% better than next model</a:t>
            </a:r>
          </a:p>
        </p:txBody>
      </p:sp>
    </p:spTree>
    <p:extLst>
      <p:ext uri="{BB962C8B-B14F-4D97-AF65-F5344CB8AC3E}">
        <p14:creationId xmlns:p14="http://schemas.microsoft.com/office/powerpoint/2010/main" val="335441415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300">
                <a:latin typeface="Arial"/>
                <a:ea typeface="Open Sans Light"/>
                <a:cs typeface="Arial"/>
              </a:rPr>
              <a:t>Talk about:  </a:t>
            </a:r>
            <a:r>
              <a:rPr lang="en-US" sz="1200">
                <a:latin typeface="Arial"/>
                <a:ea typeface="Open Sans Light"/>
                <a:cs typeface="Arial"/>
              </a:rPr>
              <a:t>How are architectures chosen (developed/discovered)?</a:t>
            </a:r>
            <a:endParaRPr lang="en-US" sz="1200">
              <a:solidFill>
                <a:srgbClr val="444444"/>
              </a:solidFill>
              <a:latin typeface="Arial"/>
              <a:ea typeface="Open Sans Light"/>
              <a:cs typeface="Arial"/>
            </a:endParaRPr>
          </a:p>
          <a:p>
            <a:r>
              <a:rPr lang="en-US" sz="1200">
                <a:latin typeface="Arial"/>
                <a:ea typeface="Open Sans Light"/>
                <a:cs typeface="Arial"/>
              </a:rPr>
              <a:t>How do we know what works?</a:t>
            </a:r>
            <a:endParaRPr lang="en-US" sz="1200">
              <a:solidFill>
                <a:srgbClr val="444444"/>
              </a:solidFill>
              <a:latin typeface="Arial"/>
              <a:ea typeface="Open Sans Light"/>
              <a:cs typeface="Arial"/>
            </a:endParaRPr>
          </a:p>
          <a:p>
            <a:r>
              <a:rPr lang="en-US" sz="1200">
                <a:latin typeface="Arial"/>
                <a:ea typeface="Open Sans Light"/>
                <a:cs typeface="Arial"/>
              </a:rPr>
              <a:t>Any rules for layer width?  Layer depth?</a:t>
            </a:r>
            <a:endParaRPr lang="en-US"/>
          </a:p>
        </p:txBody>
      </p:sp>
      <p:pic>
        <p:nvPicPr>
          <p:cNvPr id="2" name="Graphic 1">
            <a:extLst>
              <a:ext uri="{FF2B5EF4-FFF2-40B4-BE49-F238E27FC236}">
                <a16:creationId xmlns:a16="http://schemas.microsoft.com/office/drawing/2014/main" id="{547C5EC1-F49A-E3A9-1A00-C0BBB6DE51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9185" y="1033601"/>
            <a:ext cx="5350415" cy="4002810"/>
          </a:xfrm>
          <a:prstGeom prst="rect">
            <a:avLst/>
          </a:prstGeom>
        </p:spPr>
      </p:pic>
      <p:sp>
        <p:nvSpPr>
          <p:cNvPr id="4" name="TextBox 3">
            <a:extLst>
              <a:ext uri="{FF2B5EF4-FFF2-40B4-BE49-F238E27FC236}">
                <a16:creationId xmlns:a16="http://schemas.microsoft.com/office/drawing/2014/main" id="{002A7463-6499-3669-0AB1-3D6C3DFA726C}"/>
              </a:ext>
            </a:extLst>
          </p:cNvPr>
          <p:cNvSpPr txBox="1"/>
          <p:nvPr/>
        </p:nvSpPr>
        <p:spPr>
          <a:xfrm>
            <a:off x="4425590" y="5053993"/>
            <a:ext cx="547545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000"/>
              <a:t>By </a:t>
            </a:r>
            <a:r>
              <a:rPr lang="en-US" sz="1000" err="1"/>
              <a:t>Cmglee</a:t>
            </a:r>
            <a:r>
              <a:rPr lang="en-US" sz="1000"/>
              <a:t> - Own work, CC BY-SA 4.0, https://commons.wikimedia.org/w/index.php?curid=104937230</a:t>
            </a:r>
          </a:p>
        </p:txBody>
      </p:sp>
      <p:sp>
        <p:nvSpPr>
          <p:cNvPr id="6" name="TextBox 5">
            <a:extLst>
              <a:ext uri="{FF2B5EF4-FFF2-40B4-BE49-F238E27FC236}">
                <a16:creationId xmlns:a16="http://schemas.microsoft.com/office/drawing/2014/main" id="{7F621D6A-463E-F896-BF97-BAEF3F821CFF}"/>
              </a:ext>
            </a:extLst>
          </p:cNvPr>
          <p:cNvSpPr txBox="1"/>
          <p:nvPr/>
        </p:nvSpPr>
        <p:spPr>
          <a:xfrm>
            <a:off x="74728" y="1879844"/>
            <a:ext cx="22538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200" b="1" u="sng"/>
              <a:t>LeNet</a:t>
            </a:r>
            <a:endParaRPr lang="en-US" sz="1450" b="1" u="sng"/>
          </a:p>
          <a:p>
            <a:pPr marL="91440" indent="-91440" defTabSz="914400">
              <a:buFont typeface="Arial"/>
              <a:buChar char="•"/>
            </a:pPr>
            <a:r>
              <a:rPr lang="en-US" sz="1200"/>
              <a:t>Created by LeCun in 1998</a:t>
            </a:r>
          </a:p>
          <a:p>
            <a:pPr marL="91440" indent="-91440" defTabSz="914400">
              <a:buFont typeface="Arial"/>
              <a:buChar char="•"/>
            </a:pPr>
            <a:r>
              <a:rPr lang="en-US" sz="1200"/>
              <a:t>Early convolutional network</a:t>
            </a:r>
          </a:p>
        </p:txBody>
      </p:sp>
      <p:sp>
        <p:nvSpPr>
          <p:cNvPr id="7" name="TextBox 6">
            <a:extLst>
              <a:ext uri="{FF2B5EF4-FFF2-40B4-BE49-F238E27FC236}">
                <a16:creationId xmlns:a16="http://schemas.microsoft.com/office/drawing/2014/main" id="{956FEFF0-EC24-8609-2D87-77E53DF5C180}"/>
              </a:ext>
            </a:extLst>
          </p:cNvPr>
          <p:cNvSpPr txBox="1"/>
          <p:nvPr/>
        </p:nvSpPr>
        <p:spPr>
          <a:xfrm>
            <a:off x="7817113" y="1880177"/>
            <a:ext cx="225387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200" b="1" u="sng" err="1"/>
              <a:t>AlexNet</a:t>
            </a:r>
            <a:endParaRPr lang="en-US" sz="1450" b="1" u="sng" err="1"/>
          </a:p>
          <a:p>
            <a:pPr marL="91440" indent="-91440" defTabSz="914400">
              <a:buFont typeface="Arial"/>
              <a:buChar char="•"/>
            </a:pPr>
            <a:r>
              <a:rPr lang="en-US" sz="1200"/>
              <a:t>The start of modern CV</a:t>
            </a:r>
          </a:p>
          <a:p>
            <a:pPr marL="91440" indent="-91440" defTabSz="914400">
              <a:buFont typeface="Arial"/>
              <a:buChar char="•"/>
            </a:pPr>
            <a:r>
              <a:rPr lang="en-US" sz="1200"/>
              <a:t>Classification model</a:t>
            </a:r>
            <a:endParaRPr lang="en-US"/>
          </a:p>
          <a:p>
            <a:pPr marL="91440" indent="-91440" defTabSz="914400">
              <a:buFont typeface="Arial"/>
              <a:buChar char="•"/>
            </a:pPr>
            <a:r>
              <a:rPr lang="en-US" sz="1200"/>
              <a:t>Won ImageNet Large Scale Recognition Challenge in 2012</a:t>
            </a:r>
            <a:endParaRPr lang="en-US"/>
          </a:p>
          <a:p>
            <a:pPr marL="91440" indent="-91440" defTabSz="914400">
              <a:buFont typeface="Arial"/>
              <a:buChar char="•"/>
            </a:pPr>
            <a:r>
              <a:rPr lang="en-US" sz="1200"/>
              <a:t>Top-5 error 15.3%</a:t>
            </a:r>
          </a:p>
          <a:p>
            <a:pPr marL="91440" indent="-91440" defTabSz="914400">
              <a:buFont typeface="Arial"/>
              <a:buChar char="•"/>
            </a:pPr>
            <a:r>
              <a:rPr lang="en-US" sz="1200"/>
              <a:t>10.8% better than next model</a:t>
            </a:r>
          </a:p>
        </p:txBody>
      </p:sp>
    </p:spTree>
    <p:extLst>
      <p:ext uri="{BB962C8B-B14F-4D97-AF65-F5344CB8AC3E}">
        <p14:creationId xmlns:p14="http://schemas.microsoft.com/office/powerpoint/2010/main" val="2067775847"/>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The layers in a CNN identify and filter out features from image input values.</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The convolutional layers build up a representation of features.</a:t>
            </a:r>
          </a:p>
          <a:p>
            <a:pPr marL="0" indent="-182245">
              <a:spcBef>
                <a:spcPts val="200"/>
              </a:spcBef>
              <a:spcAft>
                <a:spcPts val="0"/>
              </a:spcAft>
            </a:pPr>
            <a:r>
              <a:rPr lang="en-US" sz="1800" b="1" kern="100">
                <a:solidFill>
                  <a:srgbClr val="2F5496"/>
                </a:solidFill>
                <a:latin typeface="Calibri Light"/>
                <a:ea typeface="MS Gothic"/>
                <a:cs typeface="Times New Roman"/>
              </a:rPr>
              <a:t>The pooling layers help preserve the most important information to prevent overfitting.</a:t>
            </a:r>
          </a:p>
          <a:p>
            <a:pPr marL="0" indent="-182245">
              <a:spcBef>
                <a:spcPts val="200"/>
              </a:spcBef>
              <a:spcAft>
                <a:spcPts val="0"/>
              </a:spcAft>
            </a:pPr>
            <a:r>
              <a:rPr lang="en-US" sz="1800" b="1" kern="100">
                <a:solidFill>
                  <a:srgbClr val="2F5496"/>
                </a:solidFill>
                <a:latin typeface="Calibri Light"/>
                <a:ea typeface="MS Gothic"/>
                <a:cs typeface="Times New Roman"/>
              </a:rPr>
              <a:t>The information from the layers can be used to segment (partition out), locate, and identify objects</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There's more to layers, but that's the basic mechanics</a:t>
            </a:r>
          </a:p>
        </p:txBody>
      </p:sp>
    </p:spTree>
    <p:extLst>
      <p:ext uri="{BB962C8B-B14F-4D97-AF65-F5344CB8AC3E}">
        <p14:creationId xmlns:p14="http://schemas.microsoft.com/office/powerpoint/2010/main" val="57571027"/>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Training models can take a considerable amount of time.</a:t>
            </a:r>
            <a:br>
              <a:rPr lang="en-US">
                <a:latin typeface="Arial"/>
                <a:ea typeface="Open Sans Light"/>
                <a:cs typeface="Arial"/>
              </a:rPr>
            </a:br>
            <a:r>
              <a:rPr lang="en-US">
                <a:latin typeface="Arial"/>
                <a:ea typeface="Open Sans Light"/>
                <a:cs typeface="Arial"/>
              </a:rPr>
              <a:t>Now, there trained models to leverage.</a:t>
            </a:r>
            <a:endParaRPr lang="en-US"/>
          </a:p>
        </p:txBody>
      </p:sp>
      <p:pic>
        <p:nvPicPr>
          <p:cNvPr id="4" name="Picture 3">
            <a:extLst>
              <a:ext uri="{FF2B5EF4-FFF2-40B4-BE49-F238E27FC236}">
                <a16:creationId xmlns:a16="http://schemas.microsoft.com/office/drawing/2014/main" id="{373629DA-489C-7425-8808-F107E16AA328}"/>
              </a:ext>
            </a:extLst>
          </p:cNvPr>
          <p:cNvPicPr>
            <a:picLocks noChangeAspect="1"/>
          </p:cNvPicPr>
          <p:nvPr/>
        </p:nvPicPr>
        <p:blipFill>
          <a:blip r:embed="rId3"/>
          <a:stretch>
            <a:fillRect/>
          </a:stretch>
        </p:blipFill>
        <p:spPr>
          <a:xfrm>
            <a:off x="943897" y="1275576"/>
            <a:ext cx="7389666" cy="3749046"/>
          </a:xfrm>
          <a:prstGeom prst="rect">
            <a:avLst/>
          </a:prstGeom>
        </p:spPr>
      </p:pic>
    </p:spTree>
    <p:extLst>
      <p:ext uri="{BB962C8B-B14F-4D97-AF65-F5344CB8AC3E}">
        <p14:creationId xmlns:p14="http://schemas.microsoft.com/office/powerpoint/2010/main" val="3416962737"/>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There are many places to find models.</a:t>
            </a:r>
            <a:br>
              <a:rPr lang="en-US">
                <a:latin typeface="Arial"/>
                <a:ea typeface="Open Sans Light"/>
                <a:cs typeface="Arial"/>
              </a:rPr>
            </a:br>
            <a:r>
              <a:rPr lang="en-US">
                <a:latin typeface="Arial"/>
                <a:ea typeface="Open Sans Light"/>
                <a:cs typeface="Arial"/>
              </a:rPr>
              <a:t>For example, </a:t>
            </a:r>
            <a:r>
              <a:rPr lang="en-US" err="1">
                <a:latin typeface="Arial"/>
                <a:ea typeface="Open Sans Light"/>
                <a:cs typeface="Arial"/>
              </a:rPr>
              <a:t>Huggingface</a:t>
            </a:r>
            <a:r>
              <a:rPr lang="en-US">
                <a:latin typeface="Arial"/>
                <a:ea typeface="Open Sans Light"/>
                <a:cs typeface="Arial"/>
              </a:rPr>
              <a:t> also provides models.</a:t>
            </a:r>
            <a:endParaRPr lang="en-US"/>
          </a:p>
        </p:txBody>
      </p:sp>
      <p:pic>
        <p:nvPicPr>
          <p:cNvPr id="2" name="Picture 1">
            <a:extLst>
              <a:ext uri="{FF2B5EF4-FFF2-40B4-BE49-F238E27FC236}">
                <a16:creationId xmlns:a16="http://schemas.microsoft.com/office/drawing/2014/main" id="{37839A4D-9A9E-441A-9458-20A8208367B2}"/>
              </a:ext>
            </a:extLst>
          </p:cNvPr>
          <p:cNvPicPr>
            <a:picLocks noChangeAspect="1"/>
          </p:cNvPicPr>
          <p:nvPr/>
        </p:nvPicPr>
        <p:blipFill>
          <a:blip r:embed="rId3"/>
          <a:stretch>
            <a:fillRect/>
          </a:stretch>
        </p:blipFill>
        <p:spPr>
          <a:xfrm>
            <a:off x="715079" y="1276973"/>
            <a:ext cx="8685221" cy="3875864"/>
          </a:xfrm>
          <a:prstGeom prst="rect">
            <a:avLst/>
          </a:prstGeom>
        </p:spPr>
      </p:pic>
    </p:spTree>
    <p:extLst>
      <p:ext uri="{BB962C8B-B14F-4D97-AF65-F5344CB8AC3E}">
        <p14:creationId xmlns:p14="http://schemas.microsoft.com/office/powerpoint/2010/main" val="93692121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The characteristics of the dataset are important, too.</a:t>
            </a:r>
            <a:br>
              <a:rPr lang="en-US">
                <a:latin typeface="Arial"/>
                <a:ea typeface="Open Sans Light"/>
                <a:cs typeface="Arial"/>
              </a:rPr>
            </a:br>
            <a:r>
              <a:rPr lang="en-US">
                <a:latin typeface="Arial"/>
                <a:ea typeface="Open Sans Light"/>
                <a:cs typeface="Arial"/>
              </a:rPr>
              <a:t>Common Objects in Context will be our dataset.</a:t>
            </a:r>
            <a:br>
              <a:rPr lang="en-US"/>
            </a:br>
            <a:endParaRPr lang="en-US"/>
          </a:p>
        </p:txBody>
      </p:sp>
      <p:pic>
        <p:nvPicPr>
          <p:cNvPr id="4" name="Picture 3">
            <a:extLst>
              <a:ext uri="{FF2B5EF4-FFF2-40B4-BE49-F238E27FC236}">
                <a16:creationId xmlns:a16="http://schemas.microsoft.com/office/drawing/2014/main" id="{BE4455BF-9E9C-64E7-2AD6-F992634601EB}"/>
              </a:ext>
            </a:extLst>
          </p:cNvPr>
          <p:cNvPicPr>
            <a:picLocks noChangeAspect="1"/>
          </p:cNvPicPr>
          <p:nvPr/>
        </p:nvPicPr>
        <p:blipFill>
          <a:blip r:embed="rId3"/>
          <a:stretch>
            <a:fillRect/>
          </a:stretch>
        </p:blipFill>
        <p:spPr>
          <a:xfrm>
            <a:off x="4255274" y="1034213"/>
            <a:ext cx="4116232" cy="4261734"/>
          </a:xfrm>
          <a:prstGeom prst="rect">
            <a:avLst/>
          </a:prstGeom>
        </p:spPr>
      </p:pic>
      <p:sp>
        <p:nvSpPr>
          <p:cNvPr id="5" name="TextBox 4">
            <a:extLst>
              <a:ext uri="{FF2B5EF4-FFF2-40B4-BE49-F238E27FC236}">
                <a16:creationId xmlns:a16="http://schemas.microsoft.com/office/drawing/2014/main" id="{17F4CEB4-BD57-8737-85E3-BDF50A3C3012}"/>
              </a:ext>
            </a:extLst>
          </p:cNvPr>
          <p:cNvSpPr txBox="1"/>
          <p:nvPr/>
        </p:nvSpPr>
        <p:spPr>
          <a:xfrm>
            <a:off x="331840" y="1276626"/>
            <a:ext cx="4081939"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91440" indent="-91440" defTabSz="914400">
              <a:buFont typeface="Arial"/>
              <a:buChar char="•"/>
            </a:pPr>
            <a:r>
              <a:rPr lang="en-US" sz="1800"/>
              <a:t>Used for segmentation and detection</a:t>
            </a:r>
            <a:endParaRPr lang="en-US"/>
          </a:p>
          <a:p>
            <a:pPr marL="91440" indent="-91440" defTabSz="914400">
              <a:buFont typeface="Arial"/>
              <a:buChar char="•"/>
            </a:pPr>
            <a:r>
              <a:rPr lang="en-US" sz="1800"/>
              <a:t>Objects are in context</a:t>
            </a:r>
          </a:p>
          <a:p>
            <a:pPr marL="91440" indent="-91440" defTabSz="914400">
              <a:buFont typeface="Arial"/>
              <a:buChar char="•"/>
            </a:pPr>
            <a:r>
              <a:rPr lang="en-US" sz="1800"/>
              <a:t>1.5 million objects</a:t>
            </a:r>
          </a:p>
          <a:p>
            <a:pPr marL="91440" indent="-91440" defTabSz="914400">
              <a:buFont typeface="Arial"/>
              <a:buChar char="•"/>
            </a:pPr>
            <a:r>
              <a:rPr lang="en-US" sz="1800"/>
              <a:t>80 object categories</a:t>
            </a:r>
          </a:p>
          <a:p>
            <a:pPr marL="91440" indent="-91440" defTabSz="914400">
              <a:buFont typeface="Arial"/>
              <a:buChar char="•"/>
            </a:pPr>
            <a:r>
              <a:rPr lang="en-US" sz="1800"/>
              <a:t>5 captions per image</a:t>
            </a:r>
          </a:p>
          <a:p>
            <a:pPr marL="91440" indent="-91440" defTabSz="914400">
              <a:buFont typeface="Arial"/>
              <a:buChar char="•"/>
            </a:pPr>
            <a:r>
              <a:rPr lang="en-US" sz="1800"/>
              <a:t>https://</a:t>
            </a:r>
            <a:r>
              <a:rPr lang="en-US" sz="1800" err="1"/>
              <a:t>cocodataset.org</a:t>
            </a:r>
            <a:r>
              <a:rPr lang="en-US" sz="1800"/>
              <a:t>/#explore</a:t>
            </a:r>
          </a:p>
          <a:p>
            <a:pPr defTabSz="914400"/>
            <a:endParaRPr lang="en-US" sz="1800"/>
          </a:p>
        </p:txBody>
      </p:sp>
    </p:spTree>
    <p:extLst>
      <p:ext uri="{BB962C8B-B14F-4D97-AF65-F5344CB8AC3E}">
        <p14:creationId xmlns:p14="http://schemas.microsoft.com/office/powerpoint/2010/main" val="1335885536"/>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There are multiple neural network frameworks.</a:t>
            </a:r>
            <a:endParaRPr lang="en-US"/>
          </a:p>
        </p:txBody>
      </p:sp>
      <p:pic>
        <p:nvPicPr>
          <p:cNvPr id="4" name="Picture 3">
            <a:extLst>
              <a:ext uri="{FF2B5EF4-FFF2-40B4-BE49-F238E27FC236}">
                <a16:creationId xmlns:a16="http://schemas.microsoft.com/office/drawing/2014/main" id="{75C58218-5702-D983-EC54-772448D29756}"/>
              </a:ext>
            </a:extLst>
          </p:cNvPr>
          <p:cNvPicPr>
            <a:picLocks noChangeAspect="1"/>
          </p:cNvPicPr>
          <p:nvPr/>
        </p:nvPicPr>
        <p:blipFill>
          <a:blip r:embed="rId3"/>
          <a:stretch>
            <a:fillRect/>
          </a:stretch>
        </p:blipFill>
        <p:spPr>
          <a:xfrm>
            <a:off x="7030065" y="1038453"/>
            <a:ext cx="2742610" cy="851647"/>
          </a:xfrm>
          <a:prstGeom prst="rect">
            <a:avLst/>
          </a:prstGeom>
        </p:spPr>
      </p:pic>
      <p:pic>
        <p:nvPicPr>
          <p:cNvPr id="5" name="Picture 4">
            <a:extLst>
              <a:ext uri="{FF2B5EF4-FFF2-40B4-BE49-F238E27FC236}">
                <a16:creationId xmlns:a16="http://schemas.microsoft.com/office/drawing/2014/main" id="{D2F2A0E1-45D0-4EA1-1BE8-CB2C1143DAF8}"/>
              </a:ext>
            </a:extLst>
          </p:cNvPr>
          <p:cNvPicPr>
            <a:picLocks noChangeAspect="1"/>
          </p:cNvPicPr>
          <p:nvPr/>
        </p:nvPicPr>
        <p:blipFill>
          <a:blip r:embed="rId4"/>
          <a:stretch>
            <a:fillRect/>
          </a:stretch>
        </p:blipFill>
        <p:spPr>
          <a:xfrm>
            <a:off x="335801" y="1037229"/>
            <a:ext cx="2742610" cy="909625"/>
          </a:xfrm>
          <a:prstGeom prst="rect">
            <a:avLst/>
          </a:prstGeom>
        </p:spPr>
      </p:pic>
      <p:pic>
        <p:nvPicPr>
          <p:cNvPr id="6" name="Picture 5">
            <a:extLst>
              <a:ext uri="{FF2B5EF4-FFF2-40B4-BE49-F238E27FC236}">
                <a16:creationId xmlns:a16="http://schemas.microsoft.com/office/drawing/2014/main" id="{5565B218-8502-216D-6137-AB6F2CCAE88E}"/>
              </a:ext>
            </a:extLst>
          </p:cNvPr>
          <p:cNvPicPr>
            <a:picLocks noChangeAspect="1"/>
          </p:cNvPicPr>
          <p:nvPr/>
        </p:nvPicPr>
        <p:blipFill>
          <a:blip r:embed="rId5"/>
          <a:stretch>
            <a:fillRect/>
          </a:stretch>
        </p:blipFill>
        <p:spPr>
          <a:xfrm>
            <a:off x="3680620" y="1036322"/>
            <a:ext cx="2742610" cy="865163"/>
          </a:xfrm>
          <a:prstGeom prst="rect">
            <a:avLst/>
          </a:prstGeom>
        </p:spPr>
      </p:pic>
      <p:sp>
        <p:nvSpPr>
          <p:cNvPr id="7" name="TextBox 6">
            <a:extLst>
              <a:ext uri="{FF2B5EF4-FFF2-40B4-BE49-F238E27FC236}">
                <a16:creationId xmlns:a16="http://schemas.microsoft.com/office/drawing/2014/main" id="{F77DE35D-9A97-1859-0A79-5A6F96AF2EFA}"/>
              </a:ext>
            </a:extLst>
          </p:cNvPr>
          <p:cNvSpPr txBox="1"/>
          <p:nvPr/>
        </p:nvSpPr>
        <p:spPr>
          <a:xfrm>
            <a:off x="329756" y="2174830"/>
            <a:ext cx="274319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91440" indent="-91440" defTabSz="914400">
              <a:buFont typeface="Arial"/>
              <a:buChar char="•"/>
            </a:pPr>
            <a:r>
              <a:rPr lang="en-US" sz="1800"/>
              <a:t>Developed by Facebook</a:t>
            </a:r>
            <a:endParaRPr lang="en-US"/>
          </a:p>
          <a:p>
            <a:pPr marL="91440" indent="-91440" defTabSz="914400">
              <a:buFont typeface="Arial"/>
              <a:buChar char="•"/>
            </a:pPr>
            <a:r>
              <a:rPr lang="en-US" sz="1800"/>
              <a:t>Used in research/academia</a:t>
            </a:r>
          </a:p>
          <a:p>
            <a:pPr marL="91440" indent="-91440" defTabSz="914400">
              <a:buFont typeface="Arial"/>
              <a:buChar char="•"/>
            </a:pPr>
            <a:r>
              <a:rPr lang="en-US" sz="1800"/>
              <a:t>Python (and C++) interface</a:t>
            </a:r>
          </a:p>
          <a:p>
            <a:pPr marL="91440" indent="-91440" defTabSz="914400">
              <a:buFont typeface="Arial"/>
              <a:buChar char="•"/>
            </a:pPr>
            <a:r>
              <a:rPr lang="en-US" sz="1800" err="1"/>
              <a:t>Autodifferentiation</a:t>
            </a:r>
            <a:endParaRPr lang="en-US" sz="1800"/>
          </a:p>
          <a:p>
            <a:pPr marL="91440" indent="-91440" defTabSz="914400">
              <a:buFont typeface="Arial"/>
              <a:buChar char="•"/>
            </a:pPr>
            <a:r>
              <a:rPr lang="en-US" sz="1800"/>
              <a:t>Faster prototyping</a:t>
            </a:r>
          </a:p>
          <a:p>
            <a:pPr defTabSz="914400"/>
            <a:endParaRPr lang="en-US" sz="1800"/>
          </a:p>
        </p:txBody>
      </p:sp>
      <p:sp>
        <p:nvSpPr>
          <p:cNvPr id="9" name="TextBox 8">
            <a:extLst>
              <a:ext uri="{FF2B5EF4-FFF2-40B4-BE49-F238E27FC236}">
                <a16:creationId xmlns:a16="http://schemas.microsoft.com/office/drawing/2014/main" id="{82D36F23-4282-CA0D-02BF-0D4B39165792}"/>
              </a:ext>
            </a:extLst>
          </p:cNvPr>
          <p:cNvSpPr txBox="1"/>
          <p:nvPr/>
        </p:nvSpPr>
        <p:spPr>
          <a:xfrm>
            <a:off x="3680126" y="2174933"/>
            <a:ext cx="274319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91440" indent="-91440" defTabSz="914400">
              <a:buFont typeface="Arial"/>
              <a:buChar char="•"/>
            </a:pPr>
            <a:r>
              <a:rPr lang="en-US" sz="1800"/>
              <a:t>Developed by Google</a:t>
            </a:r>
            <a:endParaRPr lang="en-US"/>
          </a:p>
          <a:p>
            <a:pPr marL="91440" indent="-91440" defTabSz="914400">
              <a:buFont typeface="Arial"/>
              <a:buChar char="•"/>
            </a:pPr>
            <a:r>
              <a:rPr lang="en-US" sz="1800"/>
              <a:t>Used in industry</a:t>
            </a:r>
          </a:p>
          <a:p>
            <a:pPr marL="91440" indent="-91440" defTabSz="914400">
              <a:buFont typeface="Arial"/>
              <a:buChar char="•"/>
            </a:pPr>
            <a:r>
              <a:rPr lang="en-US" sz="1800"/>
              <a:t>Graph-based computation</a:t>
            </a:r>
          </a:p>
          <a:p>
            <a:pPr marL="91440" indent="-91440" defTabSz="914400">
              <a:buFont typeface="Arial"/>
              <a:buChar char="•"/>
            </a:pPr>
            <a:r>
              <a:rPr lang="en-US" sz="1800"/>
              <a:t>More memory efficient</a:t>
            </a:r>
            <a:endParaRPr lang="en-US"/>
          </a:p>
        </p:txBody>
      </p:sp>
      <p:sp>
        <p:nvSpPr>
          <p:cNvPr id="10" name="TextBox 9">
            <a:extLst>
              <a:ext uri="{FF2B5EF4-FFF2-40B4-BE49-F238E27FC236}">
                <a16:creationId xmlns:a16="http://schemas.microsoft.com/office/drawing/2014/main" id="{AEB410C3-C7B3-D6FC-896C-205DEA822F3B}"/>
              </a:ext>
            </a:extLst>
          </p:cNvPr>
          <p:cNvSpPr txBox="1"/>
          <p:nvPr/>
        </p:nvSpPr>
        <p:spPr>
          <a:xfrm>
            <a:off x="6955685" y="2175036"/>
            <a:ext cx="3322064"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91440" indent="-91440" defTabSz="914400">
              <a:buFont typeface="Arial"/>
              <a:buChar char="•"/>
            </a:pPr>
            <a:r>
              <a:rPr lang="en-US" sz="1800"/>
              <a:t>Open Neural Network Exchange</a:t>
            </a:r>
            <a:endParaRPr lang="en-US"/>
          </a:p>
          <a:p>
            <a:pPr marL="91440" indent="-91440" defTabSz="914400">
              <a:buFont typeface="Arial"/>
              <a:buChar char="•"/>
            </a:pPr>
            <a:r>
              <a:rPr lang="en-US" sz="1800"/>
              <a:t>Common set of operators</a:t>
            </a:r>
          </a:p>
          <a:p>
            <a:pPr marL="91440" indent="-91440" defTabSz="914400">
              <a:buFont typeface="Arial"/>
              <a:buChar char="•"/>
            </a:pPr>
            <a:r>
              <a:rPr lang="en-US" sz="1800"/>
              <a:t>Converts </a:t>
            </a:r>
            <a:r>
              <a:rPr lang="en-US" sz="1800" err="1"/>
              <a:t>PyTorch</a:t>
            </a:r>
            <a:r>
              <a:rPr lang="en-US" sz="1800"/>
              <a:t>/TensorFlow</a:t>
            </a:r>
          </a:p>
          <a:p>
            <a:pPr marL="91440" indent="-91440" defTabSz="914400">
              <a:buFont typeface="Arial"/>
              <a:buChar char="•"/>
            </a:pPr>
            <a:r>
              <a:rPr lang="en-US" sz="1800"/>
              <a:t>Model interoperability</a:t>
            </a:r>
          </a:p>
          <a:p>
            <a:pPr marL="91440" indent="-91440" defTabSz="914400">
              <a:buFont typeface="Arial"/>
              <a:buChar char="•"/>
            </a:pPr>
            <a:endParaRPr lang="en-US" sz="1800"/>
          </a:p>
        </p:txBody>
      </p:sp>
    </p:spTree>
    <p:extLst>
      <p:ext uri="{BB962C8B-B14F-4D97-AF65-F5344CB8AC3E}">
        <p14:creationId xmlns:p14="http://schemas.microsoft.com/office/powerpoint/2010/main" val="43565154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5" y="1275373"/>
            <a:ext cx="4819650" cy="3746406"/>
          </a:xfrm>
        </p:spPr>
        <p:txBody>
          <a:bodyPr lIns="0" tIns="0" rIns="0" bIns="0" anchor="t"/>
          <a:lstStyle/>
          <a:p>
            <a:pPr marL="0" indent="-182245">
              <a:spcBef>
                <a:spcPts val="200"/>
              </a:spcBef>
              <a:spcAft>
                <a:spcPts val="0"/>
              </a:spcAft>
            </a:pPr>
            <a:r>
              <a:rPr lang="en-US" sz="1800" kern="100">
                <a:solidFill>
                  <a:srgbClr val="2F5496"/>
                </a:solidFill>
                <a:latin typeface="Calibri Light"/>
                <a:ea typeface="MS Gothic"/>
                <a:cs typeface="Times New Roman"/>
              </a:rPr>
              <a:t>Relatively cheap but still powerful.</a:t>
            </a:r>
          </a:p>
          <a:p>
            <a:pPr marL="0" indent="-182245">
              <a:spcBef>
                <a:spcPts val="200"/>
              </a:spcBef>
              <a:spcAft>
                <a:spcPts val="0"/>
              </a:spcAft>
            </a:pPr>
            <a:r>
              <a:rPr lang="en-US" sz="1800" kern="100">
                <a:solidFill>
                  <a:srgbClr val="2F5496"/>
                </a:solidFill>
                <a:latin typeface="Calibri Light"/>
                <a:ea typeface="MS Gothic"/>
                <a:cs typeface="Times New Roman"/>
              </a:rPr>
              <a:t>Doesn't come with an operating system.  The OS is usually loaded with a microSD card.</a:t>
            </a:r>
          </a:p>
          <a:p>
            <a:pPr marL="0" indent="-182245">
              <a:spcBef>
                <a:spcPts val="200"/>
              </a:spcBef>
              <a:spcAft>
                <a:spcPts val="0"/>
              </a:spcAft>
            </a:pPr>
            <a:r>
              <a:rPr lang="en-US" sz="1800" kern="100">
                <a:solidFill>
                  <a:srgbClr val="2F5496"/>
                </a:solidFill>
                <a:latin typeface="Calibri Light"/>
                <a:ea typeface="MS Gothic"/>
                <a:cs typeface="Times New Roman"/>
              </a:rPr>
              <a:t>Typically use Debian, a flavor of Linux, for the operating system</a:t>
            </a:r>
          </a:p>
          <a:p>
            <a:pPr marL="0" indent="-182245">
              <a:spcBef>
                <a:spcPts val="200"/>
              </a:spcBef>
              <a:spcAft>
                <a:spcPts val="0"/>
              </a:spcAft>
            </a:pPr>
            <a:r>
              <a:rPr lang="en-US" sz="1800" kern="100">
                <a:solidFill>
                  <a:srgbClr val="2F5496"/>
                </a:solidFill>
                <a:latin typeface="Calibri Light"/>
                <a:ea typeface="MS Gothic"/>
                <a:cs typeface="Times New Roman"/>
              </a:rPr>
              <a:t>Designed to be extended with sensors and peripheral modules.  (All the pins and interfaces.)</a:t>
            </a:r>
          </a:p>
          <a:p>
            <a:pPr marL="0" indent="-182245">
              <a:spcBef>
                <a:spcPts val="200"/>
              </a:spcBef>
              <a:spcAft>
                <a:spcPts val="0"/>
              </a:spcAft>
            </a:pPr>
            <a:endParaRPr lang="en-US" sz="1800" kern="100">
              <a:solidFill>
                <a:srgbClr val="2F5496"/>
              </a:solidFill>
              <a:latin typeface="Arial"/>
              <a:ea typeface="MS Gothic"/>
              <a:cs typeface="Arial"/>
            </a:endParaRPr>
          </a:p>
          <a:p>
            <a:pPr marL="0" indent="-182245">
              <a:spcBef>
                <a:spcPts val="200"/>
              </a:spcBef>
              <a:spcAft>
                <a:spcPts val="0"/>
              </a:spcAft>
            </a:pPr>
            <a:endParaRPr lang="en-US" sz="1800"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3100">
                <a:latin typeface="Arial"/>
                <a:ea typeface="Open Sans Light"/>
                <a:cs typeface="Arial"/>
              </a:rPr>
              <a:t>The Raspberry Pi is a popular microprocessor.</a:t>
            </a:r>
            <a:endParaRPr lang="en-US" sz="3100"/>
          </a:p>
        </p:txBody>
      </p:sp>
      <p:pic>
        <p:nvPicPr>
          <p:cNvPr id="2" name="Picture 1" descr="Diagram, schematic&#10;&#10;Description automatically generated">
            <a:extLst>
              <a:ext uri="{FF2B5EF4-FFF2-40B4-BE49-F238E27FC236}">
                <a16:creationId xmlns:a16="http://schemas.microsoft.com/office/drawing/2014/main" id="{AE56A0D0-7803-B5CF-E198-F173993CA98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4596" t="4572" r="3646" b="6479"/>
          <a:stretch/>
        </p:blipFill>
        <p:spPr>
          <a:xfrm>
            <a:off x="5257801" y="984464"/>
            <a:ext cx="4229100" cy="2303993"/>
          </a:xfrm>
          <a:prstGeom prst="rect">
            <a:avLst/>
          </a:prstGeom>
        </p:spPr>
      </p:pic>
      <p:pic>
        <p:nvPicPr>
          <p:cNvPr id="4" name="Picture 3" descr="A picture containing electronics, circuit&#10;&#10;Description automatically generated">
            <a:extLst>
              <a:ext uri="{FF2B5EF4-FFF2-40B4-BE49-F238E27FC236}">
                <a16:creationId xmlns:a16="http://schemas.microsoft.com/office/drawing/2014/main" id="{1A2BE43B-8A86-AA20-5ECD-BC24BE622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9184" y="3561076"/>
            <a:ext cx="2906334" cy="1634813"/>
          </a:xfrm>
          <a:prstGeom prst="rect">
            <a:avLst/>
          </a:prstGeom>
        </p:spPr>
      </p:pic>
    </p:spTree>
    <p:extLst>
      <p:ext uri="{BB962C8B-B14F-4D97-AF65-F5344CB8AC3E}">
        <p14:creationId xmlns:p14="http://schemas.microsoft.com/office/powerpoint/2010/main" val="2091646341"/>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Exercise 4</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Pretrained Neural Networks</a:t>
            </a:r>
          </a:p>
        </p:txBody>
      </p:sp>
    </p:spTree>
    <p:extLst>
      <p:ext uri="{BB962C8B-B14F-4D97-AF65-F5344CB8AC3E}">
        <p14:creationId xmlns:p14="http://schemas.microsoft.com/office/powerpoint/2010/main" val="3056626877"/>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95B2AD-EB3D-5B07-AE65-9F12F9EF0FDE}"/>
              </a:ext>
            </a:extLst>
          </p:cNvPr>
          <p:cNvSpPr>
            <a:spLocks noGrp="1"/>
          </p:cNvSpPr>
          <p:nvPr>
            <p:ph type="body" sz="quarter" idx="10"/>
          </p:nvPr>
        </p:nvSpPr>
        <p:spPr/>
        <p:txBody>
          <a:bodyPr/>
          <a:lstStyle/>
          <a:p>
            <a:r>
              <a:rPr lang="en-US"/>
              <a:t>ONNX Model Zoo</a:t>
            </a:r>
          </a:p>
          <a:p>
            <a:pPr lvl="2"/>
            <a:r>
              <a:rPr lang="en-US">
                <a:hlinkClick r:id="rId2"/>
              </a:rPr>
              <a:t>https://github.com/onnx/models</a:t>
            </a:r>
            <a:endParaRPr lang="en-US"/>
          </a:p>
          <a:p>
            <a:pPr lvl="2"/>
            <a:endParaRPr lang="en-US"/>
          </a:p>
          <a:p>
            <a:r>
              <a:rPr lang="en-US" err="1"/>
              <a:t>Netron</a:t>
            </a:r>
            <a:r>
              <a:rPr lang="en-US"/>
              <a:t> Model viewer</a:t>
            </a:r>
          </a:p>
          <a:p>
            <a:pPr lvl="2"/>
            <a:r>
              <a:rPr lang="en-US">
                <a:hlinkClick r:id="rId3"/>
              </a:rPr>
              <a:t>https://netron.app/</a:t>
            </a:r>
            <a:endParaRPr lang="en-US"/>
          </a:p>
          <a:p>
            <a:pPr lvl="2"/>
            <a:endParaRPr lang="en-US"/>
          </a:p>
        </p:txBody>
      </p:sp>
      <p:sp>
        <p:nvSpPr>
          <p:cNvPr id="3" name="Title 2">
            <a:extLst>
              <a:ext uri="{FF2B5EF4-FFF2-40B4-BE49-F238E27FC236}">
                <a16:creationId xmlns:a16="http://schemas.microsoft.com/office/drawing/2014/main" id="{F13196B1-BAD3-67DA-A90C-1D7DFF0F2BA4}"/>
              </a:ext>
            </a:extLst>
          </p:cNvPr>
          <p:cNvSpPr>
            <a:spLocks noGrp="1"/>
          </p:cNvSpPr>
          <p:nvPr>
            <p:ph type="title"/>
          </p:nvPr>
        </p:nvSpPr>
        <p:spPr/>
        <p:txBody>
          <a:bodyPr/>
          <a:lstStyle/>
          <a:p>
            <a:r>
              <a:rPr lang="en-US"/>
              <a:t>Links</a:t>
            </a:r>
          </a:p>
        </p:txBody>
      </p:sp>
    </p:spTree>
    <p:extLst>
      <p:ext uri="{BB962C8B-B14F-4D97-AF65-F5344CB8AC3E}">
        <p14:creationId xmlns:p14="http://schemas.microsoft.com/office/powerpoint/2010/main" val="2919790409"/>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4:  Pretrained Neural Networks</a:t>
            </a:r>
            <a:endParaRPr lang="en-US" sz="2400"/>
          </a:p>
        </p:txBody>
      </p:sp>
      <p:sp>
        <p:nvSpPr>
          <p:cNvPr id="9" name="Text Placeholder 7">
            <a:extLst>
              <a:ext uri="{FF2B5EF4-FFF2-40B4-BE49-F238E27FC236}">
                <a16:creationId xmlns:a16="http://schemas.microsoft.com/office/drawing/2014/main" id="{F41A36E4-BFB5-D120-717A-00A5D61914BC}"/>
              </a:ext>
            </a:extLst>
          </p:cNvPr>
          <p:cNvSpPr>
            <a:spLocks noGrp="1"/>
          </p:cNvSpPr>
          <p:nvPr>
            <p:ph type="body" sz="quarter" idx="10"/>
          </p:nvPr>
        </p:nvSpPr>
        <p:spPr>
          <a:xfrm>
            <a:off x="333374" y="1037914"/>
            <a:ext cx="8684911" cy="3453231"/>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Review the code imports.</a:t>
            </a:r>
            <a:endParaRPr lang="en-US" sz="1800" kern="100">
              <a:solidFill>
                <a:srgbClr val="000000"/>
              </a:solidFill>
              <a:latin typeface="Calibri Light"/>
              <a:ea typeface="MS Gothic"/>
              <a:cs typeface="Arial"/>
            </a:endParaRPr>
          </a:p>
          <a:p>
            <a:pPr marL="0" indent="-182245">
              <a:spcBef>
                <a:spcPts val="200"/>
              </a:spcBef>
              <a:spcAft>
                <a:spcPts val="0"/>
              </a:spcAft>
            </a:pPr>
            <a:r>
              <a:rPr lang="en-US" sz="1800" b="1" kern="100">
                <a:solidFill>
                  <a:srgbClr val="2F5496"/>
                </a:solidFill>
                <a:latin typeface="Calibri Light"/>
                <a:ea typeface="MS Gothic"/>
                <a:cs typeface="Times New Roman"/>
              </a:rPr>
              <a:t>Create and configure the camera.</a:t>
            </a:r>
          </a:p>
          <a:p>
            <a:pPr marL="0" indent="-182245">
              <a:spcBef>
                <a:spcPts val="200"/>
              </a:spcBef>
              <a:spcAft>
                <a:spcPts val="0"/>
              </a:spcAft>
            </a:pPr>
            <a:r>
              <a:rPr lang="en-US" sz="1800" b="1" kern="100">
                <a:solidFill>
                  <a:srgbClr val="2F5496"/>
                </a:solidFill>
                <a:latin typeface="Calibri Light"/>
                <a:ea typeface="MS Gothic"/>
                <a:cs typeface="Times New Roman"/>
              </a:rPr>
              <a:t>Start a viewing window.</a:t>
            </a:r>
          </a:p>
          <a:p>
            <a:pPr marL="0" indent="-182245">
              <a:spcBef>
                <a:spcPts val="200"/>
              </a:spcBef>
              <a:spcAft>
                <a:spcPts val="0"/>
              </a:spcAft>
            </a:pPr>
            <a:r>
              <a:rPr lang="en-US" sz="1800" b="1" kern="100">
                <a:solidFill>
                  <a:srgbClr val="2F5496"/>
                </a:solidFill>
                <a:latin typeface="Calibri Light"/>
                <a:ea typeface="MS Gothic"/>
                <a:cs typeface="Times New Roman"/>
              </a:rPr>
              <a:t>Resize and view real-time image data.</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Tree>
    <p:extLst>
      <p:ext uri="{BB962C8B-B14F-4D97-AF65-F5344CB8AC3E}">
        <p14:creationId xmlns:p14="http://schemas.microsoft.com/office/powerpoint/2010/main" val="3842586164"/>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onnx</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onnxruntime</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as</a:t>
            </a:r>
            <a:r>
              <a:rPr lang="en-US" sz="1000" kern="100">
                <a:solidFill>
                  <a:srgbClr val="212121"/>
                </a:solidFill>
                <a:latin typeface="Consolas"/>
                <a:ea typeface="MS Gothic"/>
                <a:cs typeface="Times New Roman"/>
              </a:rPr>
              <a:t> ort</a:t>
            </a:r>
            <a:endParaRPr lang="en-US"/>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4:  </a:t>
            </a:r>
            <a:r>
              <a:rPr lang="en-US">
                <a:latin typeface="Arial"/>
                <a:ea typeface="Open Sans Light"/>
                <a:cs typeface="Arial"/>
              </a:rPr>
              <a:t>Pretrained Neural Networks</a:t>
            </a:r>
            <a:br>
              <a:rPr lang="en-US" sz="2400">
                <a:latin typeface="Arial"/>
                <a:ea typeface="Open Sans Light"/>
                <a:cs typeface="Arial"/>
              </a:rPr>
            </a:br>
            <a:br>
              <a:rPr lang="en-US" sz="2400"/>
            </a:br>
            <a:r>
              <a:rPr lang="en-US" sz="2400">
                <a:latin typeface="Arial"/>
                <a:ea typeface="Open Sans Light"/>
                <a:cs typeface="Arial"/>
              </a:rPr>
              <a:t>New Imports/</a:t>
            </a:r>
            <a:endParaRPr lang="en-US" sz="2400"/>
          </a:p>
        </p:txBody>
      </p:sp>
    </p:spTree>
    <p:extLst>
      <p:ext uri="{BB962C8B-B14F-4D97-AF65-F5344CB8AC3E}">
        <p14:creationId xmlns:p14="http://schemas.microsoft.com/office/powerpoint/2010/main" val="195599431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kern="100">
                <a:solidFill>
                  <a:srgbClr val="212121"/>
                </a:solidFill>
                <a:latin typeface="Consolas"/>
                <a:ea typeface="MS Gothic"/>
                <a:cs typeface="Times New Roman"/>
              </a:rPr>
              <a:t>picam2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configure(config)
picam2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start()</a:t>
            </a:r>
            <a:endParaRPr lang="en-US">
              <a:solidFill>
                <a:srgbClr val="000000"/>
              </a:solidFill>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a:solidFill>
                <a:srgbClr val="000000"/>
              </a:solidFill>
              <a:latin typeface="Arial"/>
              <a:ea typeface="Open Sans Light"/>
              <a:cs typeface="Arial"/>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4:  </a:t>
            </a:r>
            <a:r>
              <a:rPr lang="en-US">
                <a:latin typeface="Arial"/>
                <a:ea typeface="Open Sans Light"/>
                <a:cs typeface="Arial"/>
              </a:rPr>
              <a:t>Pretrained Neural Networks</a:t>
            </a:r>
            <a:br>
              <a:rPr lang="en-US" sz="2400">
                <a:latin typeface="Arial"/>
                <a:ea typeface="Open Sans Light"/>
                <a:cs typeface="Arial"/>
              </a:rPr>
            </a:br>
            <a:br>
              <a:rPr lang="en-US" sz="2400"/>
            </a:br>
            <a:r>
              <a:rPr lang="en-US" sz="2400">
                <a:latin typeface="Arial"/>
                <a:ea typeface="Open Sans Light"/>
                <a:cs typeface="Arial"/>
              </a:rPr>
              <a:t>New Imports/</a:t>
            </a:r>
            <a:endParaRPr lang="en-US" sz="2400"/>
          </a:p>
        </p:txBody>
      </p:sp>
    </p:spTree>
    <p:extLst>
      <p:ext uri="{BB962C8B-B14F-4D97-AF65-F5344CB8AC3E}">
        <p14:creationId xmlns:p14="http://schemas.microsoft.com/office/powerpoint/2010/main" val="2810679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i="1" kern="100">
                <a:solidFill>
                  <a:srgbClr val="2F5496"/>
                </a:solidFill>
                <a:latin typeface="Consolas"/>
                <a:ea typeface="MS Gothic"/>
                <a:cs typeface="Times New Roman"/>
              </a:rPr>
              <a:t># letterbox procedure</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def</a:t>
            </a:r>
            <a:r>
              <a:rPr lang="en-US" sz="1000" kern="100">
                <a:solidFill>
                  <a:srgbClr val="212121"/>
                </a:solidFill>
                <a:latin typeface="Consolas"/>
                <a:ea typeface="MS Gothic"/>
                <a:cs typeface="Times New Roman"/>
              </a:rPr>
              <a:t> letterbox</a:t>
            </a:r>
            <a:r>
              <a:rPr lang="en-US" sz="1000" kern="100">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src</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dest_shape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get </a:t>
            </a:r>
            <a:r>
              <a:rPr lang="en-US" sz="1000" i="1" kern="100" err="1">
                <a:solidFill>
                  <a:srgbClr val="2F5496"/>
                </a:solidFill>
                <a:latin typeface="Consolas"/>
                <a:ea typeface="MS Gothic"/>
                <a:cs typeface="Times New Roman"/>
              </a:rPr>
              <a:t>src</a:t>
            </a:r>
            <a:r>
              <a:rPr lang="en-US" sz="1000" i="1" kern="100">
                <a:solidFill>
                  <a:srgbClr val="2F5496"/>
                </a:solidFill>
                <a:latin typeface="Consolas"/>
                <a:ea typeface="MS Gothic"/>
                <a:cs typeface="Times New Roman"/>
              </a:rPr>
              <a:t> dims</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src_width</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src</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shape</a:t>
            </a:r>
            <a:r>
              <a:rPr lang="en-US" sz="1000" kern="100">
                <a:solidFill>
                  <a:srgbClr val="2F5496"/>
                </a:solidFill>
                <a:latin typeface="Consolas"/>
                <a:ea typeface="MS Gothic"/>
                <a:cs typeface="Times New Roman"/>
              </a:rPr>
              <a:t>[1]</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a:t>
            </a:r>
            <a:r>
              <a:rPr lang="en-US" sz="1000" i="1" kern="100" err="1">
                <a:solidFill>
                  <a:srgbClr val="2F5496"/>
                </a:solidFill>
                <a:latin typeface="Consolas"/>
                <a:ea typeface="MS Gothic"/>
                <a:cs typeface="Times New Roman"/>
              </a:rPr>
              <a:t>img.shape</a:t>
            </a:r>
            <a:r>
              <a:rPr lang="en-US" sz="1000" i="1" kern="100">
                <a:solidFill>
                  <a:srgbClr val="2F5496"/>
                </a:solidFill>
                <a:latin typeface="Consolas"/>
                <a:ea typeface="MS Gothic"/>
                <a:cs typeface="Times New Roman"/>
              </a:rPr>
              <a:t> returns tuple (rows, cols, </a:t>
            </a:r>
            <a:r>
              <a:rPr lang="en-US" sz="1000" i="1" kern="100" err="1">
                <a:solidFill>
                  <a:srgbClr val="2F5496"/>
                </a:solidFill>
                <a:latin typeface="Consolas"/>
                <a:ea typeface="MS Gothic"/>
                <a:cs typeface="Times New Roman"/>
              </a:rPr>
              <a:t>chan</a:t>
            </a:r>
            <a:r>
              <a:rPr lang="en-US" sz="1000" i="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src_height</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src</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shape</a:t>
            </a:r>
            <a:r>
              <a:rPr lang="en-US" sz="1000" kern="100">
                <a:solidFill>
                  <a:srgbClr val="2F5496"/>
                </a:solidFill>
                <a:latin typeface="Consolas"/>
                <a:ea typeface="MS Gothic"/>
                <a:cs typeface="Times New Roman"/>
              </a:rPr>
              <a:t>[0]</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NOTE: rows =&gt; height; cols =&gt; width</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cons </a:t>
            </a:r>
            <a:r>
              <a:rPr lang="en-US" sz="1000" i="1" kern="100" err="1">
                <a:solidFill>
                  <a:srgbClr val="2F5496"/>
                </a:solidFill>
                <a:latin typeface="Consolas"/>
                <a:ea typeface="MS Gothic"/>
                <a:cs typeface="Times New Roman"/>
              </a:rPr>
              <a:t>dest</a:t>
            </a:r>
            <a:r>
              <a:rPr lang="en-US" sz="1000" i="1" kern="100">
                <a:solidFill>
                  <a:srgbClr val="2F5496"/>
                </a:solidFill>
                <a:latin typeface="Consolas"/>
                <a:ea typeface="MS Gothic"/>
                <a:cs typeface="Times New Roman"/>
              </a:rPr>
              <a:t> array (filled with gray), get </a:t>
            </a:r>
            <a:r>
              <a:rPr lang="en-US" sz="1000" i="1" kern="100" err="1">
                <a:solidFill>
                  <a:srgbClr val="2F5496"/>
                </a:solidFill>
                <a:latin typeface="Consolas"/>
                <a:ea typeface="MS Gothic"/>
                <a:cs typeface="Times New Roman"/>
              </a:rPr>
              <a:t>dest</a:t>
            </a:r>
            <a:r>
              <a:rPr lang="en-US" sz="1000" i="1" kern="100">
                <a:solidFill>
                  <a:srgbClr val="2F5496"/>
                </a:solidFill>
                <a:latin typeface="Consolas"/>
                <a:ea typeface="MS Gothic"/>
                <a:cs typeface="Times New Roman"/>
              </a:rPr>
              <a:t> dims</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NOTE: each 32-bit [B, G, R, A] pixel value is [128, 128, 128, 255]</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np</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full</a:t>
            </a:r>
            <a:r>
              <a:rPr lang="en-US" sz="1000" kern="100">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dest_shape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np</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uint8</a:t>
            </a:r>
            <a:r>
              <a:rPr lang="en-US" sz="1000" kern="100">
                <a:solidFill>
                  <a:srgbClr val="2F5496"/>
                </a:solidFill>
                <a:latin typeface="Consolas"/>
                <a:ea typeface="MS Gothic"/>
                <a:cs typeface="Times New Roman"/>
              </a:rPr>
              <a:t>(128))</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3]</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np</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uint8</a:t>
            </a:r>
            <a:r>
              <a:rPr lang="en-US" sz="1000" kern="100">
                <a:solidFill>
                  <a:srgbClr val="2F5496"/>
                </a:solidFill>
                <a:latin typeface="Consolas"/>
                <a:ea typeface="MS Gothic"/>
                <a:cs typeface="Times New Roman"/>
              </a:rPr>
              <a:t>(255)</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dest_width</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shape</a:t>
            </a:r>
            <a:r>
              <a:rPr lang="en-US" sz="1000" kern="100">
                <a:solidFill>
                  <a:srgbClr val="2F5496"/>
                </a:solidFill>
                <a:latin typeface="Consolas"/>
                <a:ea typeface="MS Gothic"/>
                <a:cs typeface="Times New Roman"/>
              </a:rPr>
              <a:t>[1]</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dest_height</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shape</a:t>
            </a:r>
            <a:r>
              <a:rPr lang="en-US" sz="1000" kern="100">
                <a:solidFill>
                  <a:srgbClr val="2F5496"/>
                </a:solidFill>
                <a:latin typeface="Consolas"/>
                <a:ea typeface="MS Gothic"/>
                <a:cs typeface="Times New Roman"/>
              </a:rPr>
              <a:t>[0]</a:t>
            </a:r>
            <a:r>
              <a:rPr lang="en-US" sz="1000" kern="100">
                <a:solidFill>
                  <a:srgbClr val="212121"/>
                </a:solidFill>
                <a:latin typeface="Consolas"/>
                <a:ea typeface="MS Gothic"/>
                <a:cs typeface="Times New Roman"/>
              </a:rPr>
              <a:t>
</a:t>
            </a: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a:t>
            </a:r>
            <a:r>
              <a:rPr lang="en-US" sz="2900">
                <a:latin typeface="Arial"/>
                <a:ea typeface="Open Sans Light"/>
                <a:cs typeface="Arial"/>
              </a:rPr>
              <a:t>Transforming Images for Reference</a:t>
            </a:r>
            <a:br>
              <a:rPr lang="en-US" sz="2400">
                <a:latin typeface="Arial"/>
                <a:ea typeface="Open Sans Light"/>
                <a:cs typeface="Arial"/>
              </a:rPr>
            </a:br>
            <a:br>
              <a:rPr lang="en-US" sz="2400"/>
            </a:br>
            <a:r>
              <a:rPr lang="en-US" sz="2400">
                <a:latin typeface="Arial"/>
                <a:ea typeface="Open Sans Light"/>
                <a:cs typeface="Arial"/>
              </a:rPr>
              <a:t>Letterbox Function:  </a:t>
            </a:r>
            <a:endParaRPr lang="en-US" sz="2400"/>
          </a:p>
        </p:txBody>
      </p:sp>
    </p:spTree>
    <p:extLst>
      <p:ext uri="{BB962C8B-B14F-4D97-AF65-F5344CB8AC3E}">
        <p14:creationId xmlns:p14="http://schemas.microsoft.com/office/powerpoint/2010/main" val="255599580"/>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i="1" kern="100">
                <a:solidFill>
                  <a:srgbClr val="2F5496"/>
                </a:solidFill>
                <a:latin typeface="Consolas"/>
                <a:ea typeface="MS Gothic"/>
                <a:cs typeface="Times New Roman"/>
              </a:rPr>
              <a:t># Important that this code block is only run once!</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Otherwise will need to restart kernel</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from</a:t>
            </a:r>
            <a:r>
              <a:rPr lang="en-US" sz="1000" kern="100">
                <a:solidFill>
                  <a:srgbClr val="212121"/>
                </a:solidFill>
                <a:latin typeface="Consolas"/>
                <a:ea typeface="MS Gothic"/>
                <a:cs typeface="Times New Roman"/>
              </a:rPr>
              <a:t> picamera2 </a:t>
            </a: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Picamera2
</a:t>
            </a: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timeit</a:t>
            </a:r>
            <a:r>
              <a:rPr lang="en-US" sz="1000" kern="100">
                <a:solidFill>
                  <a:srgbClr val="212121"/>
                </a:solidFill>
                <a:latin typeface="Consolas"/>
                <a:ea typeface="MS Gothic"/>
                <a:cs typeface="Times New Roman"/>
              </a:rPr>
              <a:t> [DO WE USE TIMEIT FOR ANYTHING?]
</a:t>
            </a: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cv2
</a:t>
            </a:r>
            <a:r>
              <a:rPr lang="en-US" sz="1000" i="1" kern="100">
                <a:solidFill>
                  <a:srgbClr val="2F5496"/>
                </a:solidFill>
                <a:latin typeface="Consolas"/>
                <a:ea typeface="MS Gothic"/>
                <a:cs typeface="Times New Roman"/>
              </a:rPr>
              <a:t># instantiate camera instance</a:t>
            </a:r>
            <a:r>
              <a:rPr lang="en-US" sz="1000" kern="100">
                <a:solidFill>
                  <a:srgbClr val="212121"/>
                </a:solidFill>
                <a:latin typeface="Consolas"/>
                <a:ea typeface="MS Gothic"/>
                <a:cs typeface="Times New Roman"/>
              </a:rPr>
              <a:t>
picam2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Picamera2</a:t>
            </a:r>
            <a:r>
              <a:rPr lang="en-US" sz="1000" kern="100">
                <a:solidFill>
                  <a:srgbClr val="2F5496"/>
                </a:solidFill>
                <a:latin typeface="Consolas"/>
                <a:ea typeface="MS Gothic"/>
                <a:cs typeface="Times New Roman"/>
              </a:rPr>
              <a:t>()</a:t>
            </a:r>
            <a:endParaRPr lang="en-US"/>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2:  Image Capture</a:t>
            </a:r>
            <a:br>
              <a:rPr lang="en-US" sz="2400">
                <a:latin typeface="Arial"/>
                <a:ea typeface="Open Sans Light"/>
                <a:cs typeface="Arial"/>
              </a:rPr>
            </a:br>
            <a:br>
              <a:rPr lang="en-US" sz="2400"/>
            </a:br>
            <a:r>
              <a:rPr lang="en-US" sz="2400">
                <a:latin typeface="Arial"/>
                <a:ea typeface="Open Sans Light"/>
                <a:cs typeface="Arial"/>
              </a:rPr>
              <a:t>Preliminary Imports and Connect to Camera</a:t>
            </a:r>
            <a:endParaRPr lang="en-US" sz="2400"/>
          </a:p>
        </p:txBody>
      </p:sp>
    </p:spTree>
    <p:extLst>
      <p:ext uri="{BB962C8B-B14F-4D97-AF65-F5344CB8AC3E}">
        <p14:creationId xmlns:p14="http://schemas.microsoft.com/office/powerpoint/2010/main" val="411442703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342900" marR="0" lvl="0" indent="-342900">
              <a:lnSpc>
                <a:spcPct val="107000"/>
              </a:lnSpc>
              <a:spcBef>
                <a:spcPts val="0"/>
              </a:spcBef>
              <a:spcAft>
                <a:spcPts val="0"/>
              </a:spcAft>
              <a:buFont typeface="+mj-lt"/>
              <a:buAutoNum type="arabi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Exercise 4: Pretrained Neural Networks (LONG!)</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PTNNs have architecture and trained weights.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Getting trained Tiny YOLOv3 from ONNX model zoo</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Consider NETRON model viewer (https://github.com/lutzroeder/netron)</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onnx2torch module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Loading ONNX model into </a:t>
            </a:r>
            <a:r>
              <a:rPr lang="en-US" sz="1100" kern="100" err="1">
                <a:solidFill>
                  <a:srgbClr val="00B050"/>
                </a:solidFill>
                <a:effectLst/>
                <a:latin typeface="Calibri" panose="020F0502020204030204" pitchFamily="34" charset="0"/>
                <a:ea typeface="Calibri" panose="020F0502020204030204" pitchFamily="34" charset="0"/>
                <a:cs typeface="Arial" panose="020B0604020202020204" pitchFamily="34" charset="0"/>
              </a:rPr>
              <a:t>pytorch</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Run on a test image look at output: </a:t>
            </a:r>
            <a:r>
              <a:rPr lang="en-US" sz="1100" kern="100" err="1">
                <a:solidFill>
                  <a:srgbClr val="00B050"/>
                </a:solidFill>
                <a:effectLst/>
                <a:latin typeface="Calibri" panose="020F0502020204030204" pitchFamily="34" charset="0"/>
                <a:ea typeface="Calibri" panose="020F0502020204030204" pitchFamily="34" charset="0"/>
                <a:cs typeface="Arial" panose="020B0604020202020204" pitchFamily="34" charset="0"/>
              </a:rPr>
              <a:t>bbox</a:t>
            </a: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 center and extent, </a:t>
            </a:r>
            <a:r>
              <a:rPr lang="en-US" sz="1100" kern="100" err="1">
                <a:solidFill>
                  <a:srgbClr val="00B050"/>
                </a:solidFill>
                <a:effectLst/>
                <a:latin typeface="Calibri" panose="020F0502020204030204" pitchFamily="34" charset="0"/>
                <a:ea typeface="Calibri" panose="020F0502020204030204" pitchFamily="34" charset="0"/>
                <a:cs typeface="Arial" panose="020B0604020202020204" pitchFamily="34" charset="0"/>
              </a:rPr>
              <a:t>objectness</a:t>
            </a: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 classifications.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NOTE: use a very busy test image -&gt; lots of bounding boxes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[raw Yolo output is just numbers, not an image, what does it mean? Cue lecture 5</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Instructions</a:t>
            </a:r>
            <a:endParaRPr lang="en-US"/>
          </a:p>
        </p:txBody>
      </p:sp>
    </p:spTree>
    <p:extLst>
      <p:ext uri="{BB962C8B-B14F-4D97-AF65-F5344CB8AC3E}">
        <p14:creationId xmlns:p14="http://schemas.microsoft.com/office/powerpoint/2010/main" val="619659157"/>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What questions or observations do you have?</a:t>
            </a:r>
          </a:p>
          <a:p>
            <a:pPr marL="0" indent="-182245">
              <a:spcBef>
                <a:spcPts val="200"/>
              </a:spcBef>
              <a:spcAft>
                <a:spcPts val="0"/>
              </a:spcAft>
            </a:pPr>
            <a:r>
              <a:rPr lang="en-US" sz="1800" b="1" kern="100">
                <a:solidFill>
                  <a:srgbClr val="2F5496"/>
                </a:solidFill>
                <a:latin typeface="Calibri Light"/>
                <a:ea typeface="MS Gothic"/>
                <a:cs typeface="Times New Roman"/>
              </a:rPr>
              <a:t>Does anything need clarification?</a:t>
            </a:r>
          </a:p>
          <a:p>
            <a:pPr marL="0" indent="-182245">
              <a:spcBef>
                <a:spcPts val="200"/>
              </a:spcBef>
              <a:spcAft>
                <a:spcPts val="0"/>
              </a:spcAft>
            </a:pPr>
            <a:r>
              <a:rPr lang="en-US" sz="1800" b="1" kern="100">
                <a:solidFill>
                  <a:srgbClr val="2F5496"/>
                </a:solidFill>
                <a:latin typeface="Calibri Light"/>
                <a:ea typeface="MS Gothic"/>
                <a:cs typeface="Times New Roman"/>
              </a:rPr>
              <a:t>Anything else you’d like to do in this notebook?</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Debrief</a:t>
            </a:r>
            <a:endParaRPr lang="en-US"/>
          </a:p>
        </p:txBody>
      </p:sp>
    </p:spTree>
    <p:extLst>
      <p:ext uri="{BB962C8B-B14F-4D97-AF65-F5344CB8AC3E}">
        <p14:creationId xmlns:p14="http://schemas.microsoft.com/office/powerpoint/2010/main" val="2795316146"/>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Lesson 5</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Object Detection</a:t>
            </a:r>
          </a:p>
        </p:txBody>
      </p:sp>
    </p:spTree>
    <p:extLst>
      <p:ext uri="{BB962C8B-B14F-4D97-AF65-F5344CB8AC3E}">
        <p14:creationId xmlns:p14="http://schemas.microsoft.com/office/powerpoint/2010/main" val="341875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2MP IMX708 Quad Bayer Sensor</a:t>
            </a:r>
          </a:p>
          <a:p>
            <a:pPr marL="0" indent="-182245">
              <a:spcBef>
                <a:spcPts val="200"/>
              </a:spcBef>
              <a:spcAft>
                <a:spcPts val="0"/>
              </a:spcAft>
            </a:pPr>
            <a:r>
              <a:rPr lang="en-US" sz="1800" b="1" kern="100">
                <a:solidFill>
                  <a:srgbClr val="2F5496"/>
                </a:solidFill>
                <a:latin typeface="Calibri Light"/>
                <a:ea typeface="MS Gothic"/>
                <a:cs typeface="Times New Roman"/>
              </a:rPr>
              <a:t>High Dynamic Range</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75 Degree View (Wide Version has 120 Degrees)</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HD Video at 50 frames per second (fps)</a:t>
            </a:r>
          </a:p>
          <a:p>
            <a:pPr marL="0" indent="-182245">
              <a:spcBef>
                <a:spcPts val="200"/>
              </a:spcBef>
              <a:spcAft>
                <a:spcPts val="0"/>
              </a:spcAft>
            </a:pPr>
            <a:r>
              <a:rPr lang="en-US" sz="1800" b="1" kern="100">
                <a:solidFill>
                  <a:srgbClr val="2F5496"/>
                </a:solidFill>
                <a:latin typeface="Calibri Light"/>
                <a:ea typeface="MS Gothic"/>
                <a:cs typeface="Times New Roman"/>
              </a:rPr>
              <a:t>It's a powerful little camera!</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3100">
                <a:latin typeface="Arial"/>
                <a:ea typeface="Open Sans Light"/>
                <a:cs typeface="Arial"/>
              </a:rPr>
              <a:t>We're using the Raspberry Pi Camera Module 3.</a:t>
            </a:r>
            <a:endParaRPr lang="en-US" sz="3100"/>
          </a:p>
        </p:txBody>
      </p:sp>
      <p:pic>
        <p:nvPicPr>
          <p:cNvPr id="2" name="Picture 1" descr="A close-up of a circuit board&#10;&#10;Description automatically generated with medium confidence">
            <a:extLst>
              <a:ext uri="{FF2B5EF4-FFF2-40B4-BE49-F238E27FC236}">
                <a16:creationId xmlns:a16="http://schemas.microsoft.com/office/drawing/2014/main" id="{9489CFD5-C62C-D2D4-8E83-BA6329D48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469" y="2117222"/>
            <a:ext cx="2555546" cy="2295418"/>
          </a:xfrm>
          <a:prstGeom prst="rect">
            <a:avLst/>
          </a:prstGeom>
        </p:spPr>
      </p:pic>
    </p:spTree>
    <p:extLst>
      <p:ext uri="{BB962C8B-B14F-4D97-AF65-F5344CB8AC3E}">
        <p14:creationId xmlns:p14="http://schemas.microsoft.com/office/powerpoint/2010/main" val="384785270"/>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700" kern="100">
                <a:solidFill>
                  <a:srgbClr val="2F5496"/>
                </a:solidFill>
                <a:latin typeface="Calibri" panose="020F0502020204030204" pitchFamily="34" charset="0"/>
                <a:ea typeface="MS Gothic"/>
                <a:cs typeface="Calibri" panose="020F0502020204030204" pitchFamily="34" charset="0"/>
              </a:rPr>
              <a:t>Distinguish and d</a:t>
            </a:r>
            <a:r>
              <a:rPr lang="en-US" sz="1800" kern="100">
                <a:solidFill>
                  <a:srgbClr val="2F5496"/>
                </a:solidFill>
                <a:latin typeface="Calibri Light"/>
                <a:ea typeface="MS Gothic"/>
                <a:cs typeface="Times New Roman"/>
              </a:rPr>
              <a:t>iscuss object identification/detection methods</a:t>
            </a:r>
          </a:p>
          <a:p>
            <a:pPr marL="137035" lvl="2" indent="-227923">
              <a:spcBef>
                <a:spcPts val="200"/>
              </a:spcBef>
            </a:pPr>
            <a:r>
              <a:rPr lang="en-US" kern="100">
                <a:solidFill>
                  <a:srgbClr val="2F5496"/>
                </a:solidFill>
                <a:latin typeface="Calibri Light"/>
                <a:ea typeface="MS Gothic"/>
                <a:cs typeface="Times New Roman"/>
              </a:rPr>
              <a:t>Different objectives, different outputs</a:t>
            </a:r>
            <a:endParaRPr lang="en-US">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Explain the purpose of bounding boxes.</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Define YOLO algorithm output.</a:t>
            </a:r>
            <a:endParaRPr lang="en-US" sz="1800" b="1" kern="100">
              <a:solidFill>
                <a:srgbClr val="2F5496"/>
              </a:solidFill>
              <a:latin typeface="Calibri Light" panose="020F0302020204030204" pitchFamily="34" charset="0"/>
              <a:ea typeface="MS Gothic" panose="020B0609070205080204" pitchFamily="49" charset="-128"/>
              <a:cs typeface="Times New Roman" panose="02020603050405020304" pitchFamily="18" charset="0"/>
            </a:endParaRPr>
          </a:p>
          <a:p>
            <a:pPr marL="0" indent="-182245">
              <a:spcBef>
                <a:spcPts val="200"/>
              </a:spcBef>
              <a:spcAft>
                <a:spcPts val="0"/>
              </a:spcAft>
            </a:pPr>
            <a:r>
              <a:rPr lang="en-US" sz="1800" b="1" kern="100">
                <a:solidFill>
                  <a:srgbClr val="2F5496"/>
                </a:solidFill>
                <a:latin typeface="Calibri Light"/>
                <a:ea typeface="MS Gothic"/>
                <a:cs typeface="Times New Roman"/>
              </a:rPr>
              <a:t>Produce bounding boxes for images using the YOLO algorithm.</a:t>
            </a:r>
            <a:endParaRPr lang="en-US" sz="1800" b="1" kern="100">
              <a:solidFill>
                <a:srgbClr val="2F5496"/>
              </a:solidFill>
              <a:latin typeface="Calibri Light" panose="020F0302020204030204" pitchFamily="34" charset="0"/>
              <a:ea typeface="MS Gothic" panose="020B0609070205080204" pitchFamily="49" charset="-128"/>
              <a:cs typeface="Times New Roman" panose="02020603050405020304" pitchFamily="18" charset="0"/>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Lesson 5:  Learning Objectives</a:t>
            </a:r>
            <a:endParaRPr lang="en-US"/>
          </a:p>
        </p:txBody>
      </p:sp>
    </p:spTree>
    <p:extLst>
      <p:ext uri="{BB962C8B-B14F-4D97-AF65-F5344CB8AC3E}">
        <p14:creationId xmlns:p14="http://schemas.microsoft.com/office/powerpoint/2010/main" val="65672142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Lecture 5</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Object Detection</a:t>
            </a:r>
          </a:p>
        </p:txBody>
      </p:sp>
    </p:spTree>
    <p:extLst>
      <p:ext uri="{BB962C8B-B14F-4D97-AF65-F5344CB8AC3E}">
        <p14:creationId xmlns:p14="http://schemas.microsoft.com/office/powerpoint/2010/main" val="1274902406"/>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224749-7C40-5FBC-F515-4EF010E970AA}"/>
              </a:ext>
            </a:extLst>
          </p:cNvPr>
          <p:cNvSpPr>
            <a:spLocks noGrp="1"/>
          </p:cNvSpPr>
          <p:nvPr>
            <p:ph type="body" sz="quarter" idx="10"/>
          </p:nvPr>
        </p:nvSpPr>
        <p:spPr>
          <a:xfrm>
            <a:off x="333375" y="1275373"/>
            <a:ext cx="3872866" cy="3746406"/>
          </a:xfrm>
        </p:spPr>
        <p:txBody>
          <a:bodyPr/>
          <a:lstStyle/>
          <a:p>
            <a:r>
              <a:rPr lang="en-US" dirty="0"/>
              <a:t>Object Detection entails two sub-problems</a:t>
            </a:r>
          </a:p>
          <a:p>
            <a:pPr marL="342900" lvl="1" indent="-342900">
              <a:buFont typeface="+mj-lt"/>
              <a:buAutoNum type="arabicPeriod"/>
            </a:pPr>
            <a:r>
              <a:rPr lang="en-US" i="1" dirty="0"/>
              <a:t>Localization</a:t>
            </a:r>
            <a:r>
              <a:rPr lang="en-US" dirty="0"/>
              <a:t> - determining the location on an image where certain objects are present</a:t>
            </a:r>
          </a:p>
          <a:p>
            <a:pPr marL="342900" lvl="1" indent="-342900">
              <a:buFont typeface="+mj-lt"/>
              <a:buAutoNum type="arabicPeriod"/>
            </a:pPr>
            <a:r>
              <a:rPr lang="en-US" i="1" dirty="0"/>
              <a:t>Classification</a:t>
            </a:r>
            <a:r>
              <a:rPr lang="en-US" dirty="0"/>
              <a:t> – determining what those objects are</a:t>
            </a:r>
          </a:p>
        </p:txBody>
      </p:sp>
      <p:sp>
        <p:nvSpPr>
          <p:cNvPr id="3" name="Title 2">
            <a:extLst>
              <a:ext uri="{FF2B5EF4-FFF2-40B4-BE49-F238E27FC236}">
                <a16:creationId xmlns:a16="http://schemas.microsoft.com/office/drawing/2014/main" id="{3F7CEC2D-6FD8-0C5A-C95A-AAD024CC91B8}"/>
              </a:ext>
            </a:extLst>
          </p:cNvPr>
          <p:cNvSpPr>
            <a:spLocks noGrp="1"/>
          </p:cNvSpPr>
          <p:nvPr>
            <p:ph type="title"/>
          </p:nvPr>
        </p:nvSpPr>
        <p:spPr/>
        <p:txBody>
          <a:bodyPr/>
          <a:lstStyle/>
          <a:p>
            <a:r>
              <a:rPr lang="en-US" dirty="0"/>
              <a:t>The Object Detection Problem</a:t>
            </a:r>
          </a:p>
        </p:txBody>
      </p:sp>
      <p:pic>
        <p:nvPicPr>
          <p:cNvPr id="4" name="Picture 3" descr="A picture containing text, outdoor&#10;&#10;Description automatically generated">
            <a:extLst>
              <a:ext uri="{FF2B5EF4-FFF2-40B4-BE49-F238E27FC236}">
                <a16:creationId xmlns:a16="http://schemas.microsoft.com/office/drawing/2014/main" id="{07DAA914-94D8-20B5-D32B-3CE15C354C4E}"/>
              </a:ext>
            </a:extLst>
          </p:cNvPr>
          <p:cNvPicPr>
            <a:picLocks noChangeAspect="1"/>
          </p:cNvPicPr>
          <p:nvPr/>
        </p:nvPicPr>
        <p:blipFill>
          <a:blip r:embed="rId3"/>
          <a:stretch>
            <a:fillRect/>
          </a:stretch>
        </p:blipFill>
        <p:spPr>
          <a:xfrm>
            <a:off x="4206241" y="1425050"/>
            <a:ext cx="5180809" cy="3447051"/>
          </a:xfrm>
          <a:prstGeom prst="rect">
            <a:avLst/>
          </a:prstGeom>
        </p:spPr>
      </p:pic>
    </p:spTree>
    <p:extLst>
      <p:ext uri="{BB962C8B-B14F-4D97-AF65-F5344CB8AC3E}">
        <p14:creationId xmlns:p14="http://schemas.microsoft.com/office/powerpoint/2010/main" val="1254265812"/>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184971-90D8-1463-31BC-BFF28674BB2E}"/>
              </a:ext>
            </a:extLst>
          </p:cNvPr>
          <p:cNvSpPr>
            <a:spLocks noGrp="1"/>
          </p:cNvSpPr>
          <p:nvPr>
            <p:ph type="body" sz="quarter" idx="10"/>
          </p:nvPr>
        </p:nvSpPr>
        <p:spPr/>
        <p:txBody>
          <a:bodyPr/>
          <a:lstStyle/>
          <a:p>
            <a:r>
              <a:rPr lang="en-US" dirty="0"/>
              <a:t>A classic problem in CV is classifying digits using the MNIST dataset</a:t>
            </a:r>
            <a:endParaRPr lang="en-US" b="1" dirty="0">
              <a:solidFill>
                <a:schemeClr val="bg2"/>
              </a:solidFill>
            </a:endParaRPr>
          </a:p>
          <a:p>
            <a:r>
              <a:rPr lang="en-US" b="1" dirty="0">
                <a:solidFill>
                  <a:schemeClr val="bg2"/>
                </a:solidFill>
              </a:rPr>
              <a:t>Input</a:t>
            </a:r>
            <a:r>
              <a:rPr lang="en-US" dirty="0"/>
              <a:t> </a:t>
            </a:r>
            <a:r>
              <a:rPr lang="en-US" b="1" dirty="0">
                <a:solidFill>
                  <a:schemeClr val="bg2"/>
                </a:solidFill>
              </a:rPr>
              <a:t>x:</a:t>
            </a:r>
            <a:r>
              <a:rPr lang="en-US" dirty="0"/>
              <a:t> 28x28x1 (greyscale) image</a:t>
            </a:r>
          </a:p>
          <a:p>
            <a:r>
              <a:rPr lang="en-US" b="1" dirty="0">
                <a:solidFill>
                  <a:schemeClr val="accent1"/>
                </a:solidFill>
              </a:rPr>
              <a:t>Output </a:t>
            </a:r>
            <a:r>
              <a:rPr lang="cy-GB" b="1" dirty="0">
                <a:solidFill>
                  <a:schemeClr val="accent1"/>
                </a:solidFill>
              </a:rPr>
              <a:t>ŷ</a:t>
            </a:r>
            <a:r>
              <a:rPr lang="en-US" b="1" dirty="0">
                <a:solidFill>
                  <a:schemeClr val="accent1"/>
                </a:solidFill>
              </a:rPr>
              <a:t>: </a:t>
            </a:r>
            <a:r>
              <a:rPr lang="en-US" dirty="0"/>
              <a:t>10 class probabilities corresponding</a:t>
            </a:r>
          </a:p>
          <a:p>
            <a:pPr marL="0" indent="0">
              <a:buNone/>
            </a:pPr>
            <a:r>
              <a:rPr lang="en-US" dirty="0"/>
              <a:t>	 to the digits 0 through 9</a:t>
            </a:r>
          </a:p>
          <a:p>
            <a:r>
              <a:rPr lang="en-US" b="1" dirty="0">
                <a:solidFill>
                  <a:schemeClr val="accent3"/>
                </a:solidFill>
              </a:rPr>
              <a:t>Ground truth y: </a:t>
            </a:r>
            <a:r>
              <a:rPr lang="en-US" dirty="0"/>
              <a:t>True class probabilities</a:t>
            </a:r>
          </a:p>
          <a:p>
            <a:r>
              <a:rPr lang="en-US" b="1" dirty="0"/>
              <a:t>Loss function</a:t>
            </a:r>
            <a:r>
              <a:rPr lang="en-US" dirty="0"/>
              <a:t>: Mean Squared Error: (</a:t>
            </a:r>
            <a:r>
              <a:rPr lang="en-US" dirty="0" err="1"/>
              <a:t>y</a:t>
            </a:r>
            <a:r>
              <a:rPr lang="en-US" baseline="-25000" dirty="0" err="1"/>
              <a:t>i</a:t>
            </a:r>
            <a:r>
              <a:rPr lang="en-US" dirty="0"/>
              <a:t> – </a:t>
            </a:r>
            <a:r>
              <a:rPr lang="cy-GB" err="1"/>
              <a:t>ŷ</a:t>
            </a:r>
            <a:r>
              <a:rPr lang="cy-GB" baseline="-25000" err="1"/>
              <a:t>i</a:t>
            </a:r>
            <a:r>
              <a:rPr lang="cy-GB" dirty="0"/>
              <a:t>)</a:t>
            </a:r>
            <a:r>
              <a:rPr lang="cy-GB" baseline="30000" dirty="0"/>
              <a:t>2</a:t>
            </a:r>
            <a:endParaRPr lang="cy-GB" dirty="0"/>
          </a:p>
          <a:p>
            <a:pPr lvl="2"/>
            <a:r>
              <a:rPr lang="cy-GB" dirty="0"/>
              <a:t>Intuition: loss should measure how far we are from the correct answer</a:t>
            </a:r>
            <a:endParaRPr lang="en-US" dirty="0"/>
          </a:p>
        </p:txBody>
      </p:sp>
      <p:sp>
        <p:nvSpPr>
          <p:cNvPr id="3" name="Title 2">
            <a:extLst>
              <a:ext uri="{FF2B5EF4-FFF2-40B4-BE49-F238E27FC236}">
                <a16:creationId xmlns:a16="http://schemas.microsoft.com/office/drawing/2014/main" id="{F6858111-0000-E45D-B2AB-31B0A9973018}"/>
              </a:ext>
            </a:extLst>
          </p:cNvPr>
          <p:cNvSpPr>
            <a:spLocks noGrp="1"/>
          </p:cNvSpPr>
          <p:nvPr>
            <p:ph type="title"/>
          </p:nvPr>
        </p:nvSpPr>
        <p:spPr/>
        <p:txBody>
          <a:bodyPr/>
          <a:lstStyle/>
          <a:p>
            <a:r>
              <a:rPr lang="en-US"/>
              <a:t>Image Classification</a:t>
            </a:r>
          </a:p>
        </p:txBody>
      </p:sp>
      <p:pic>
        <p:nvPicPr>
          <p:cNvPr id="2050" name="Picture 2" descr="Image classification, MNIST digits — NeuPy">
            <a:extLst>
              <a:ext uri="{FF2B5EF4-FFF2-40B4-BE49-F238E27FC236}">
                <a16:creationId xmlns:a16="http://schemas.microsoft.com/office/drawing/2014/main" id="{CE055B1A-5BFA-7093-8D01-149A33DCF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757" y="1581977"/>
            <a:ext cx="4461923" cy="169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56978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300">
                <a:latin typeface="Arial"/>
                <a:ea typeface="Open Sans Light"/>
                <a:cs typeface="Arial"/>
              </a:rPr>
              <a:t>Neural networks are trained using forward and back propagation.</a:t>
            </a:r>
            <a:endParaRPr lang="en-US" sz="2300"/>
          </a:p>
        </p:txBody>
      </p:sp>
      <p:cxnSp>
        <p:nvCxnSpPr>
          <p:cNvPr id="2" name="Straight Arrow Connector 1">
            <a:extLst>
              <a:ext uri="{FF2B5EF4-FFF2-40B4-BE49-F238E27FC236}">
                <a16:creationId xmlns:a16="http://schemas.microsoft.com/office/drawing/2014/main" id="{C3A092FD-EDED-FACA-E692-4D21B32ECD7E}"/>
              </a:ext>
            </a:extLst>
          </p:cNvPr>
          <p:cNvCxnSpPr/>
          <p:nvPr/>
        </p:nvCxnSpPr>
        <p:spPr>
          <a:xfrm>
            <a:off x="1133308" y="256324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Oval 4">
            <a:extLst>
              <a:ext uri="{FF2B5EF4-FFF2-40B4-BE49-F238E27FC236}">
                <a16:creationId xmlns:a16="http://schemas.microsoft.com/office/drawing/2014/main" id="{55EF1873-BE6C-22EC-2034-18F159321B75}"/>
              </a:ext>
            </a:extLst>
          </p:cNvPr>
          <p:cNvSpPr/>
          <p:nvPr/>
        </p:nvSpPr>
        <p:spPr>
          <a:xfrm>
            <a:off x="1795906" y="2342013"/>
            <a:ext cx="451307" cy="446575"/>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BF73ECCF-0F02-0FBD-EC61-FE2A08E6C03B}"/>
              </a:ext>
            </a:extLst>
          </p:cNvPr>
          <p:cNvCxnSpPr>
            <a:cxnSpLocks/>
          </p:cNvCxnSpPr>
          <p:nvPr/>
        </p:nvCxnSpPr>
        <p:spPr>
          <a:xfrm>
            <a:off x="1133534" y="3188352"/>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7E5C6921-5B52-C2FE-BB85-4ED1D1FE5E91}"/>
              </a:ext>
            </a:extLst>
          </p:cNvPr>
          <p:cNvSpPr/>
          <p:nvPr/>
        </p:nvSpPr>
        <p:spPr>
          <a:xfrm>
            <a:off x="1796215" y="2943080"/>
            <a:ext cx="451307" cy="446575"/>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8" name="Straight Arrow Connector 7">
            <a:extLst>
              <a:ext uri="{FF2B5EF4-FFF2-40B4-BE49-F238E27FC236}">
                <a16:creationId xmlns:a16="http://schemas.microsoft.com/office/drawing/2014/main" id="{E3A56B3E-7114-CDCD-3FEF-36258C966866}"/>
              </a:ext>
            </a:extLst>
          </p:cNvPr>
          <p:cNvCxnSpPr>
            <a:cxnSpLocks/>
          </p:cNvCxnSpPr>
          <p:nvPr/>
        </p:nvCxnSpPr>
        <p:spPr>
          <a:xfrm>
            <a:off x="1133642" y="3813460"/>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Oval 8">
            <a:extLst>
              <a:ext uri="{FF2B5EF4-FFF2-40B4-BE49-F238E27FC236}">
                <a16:creationId xmlns:a16="http://schemas.microsoft.com/office/drawing/2014/main" id="{E0089814-E4E5-204C-E034-D918C5510C8C}"/>
              </a:ext>
            </a:extLst>
          </p:cNvPr>
          <p:cNvSpPr/>
          <p:nvPr/>
        </p:nvSpPr>
        <p:spPr>
          <a:xfrm>
            <a:off x="1796323" y="3621074"/>
            <a:ext cx="451307" cy="446575"/>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 name="Oval 12">
            <a:extLst>
              <a:ext uri="{FF2B5EF4-FFF2-40B4-BE49-F238E27FC236}">
                <a16:creationId xmlns:a16="http://schemas.microsoft.com/office/drawing/2014/main" id="{DE4C8299-149C-EC79-5E5E-CBB7998EDF61}"/>
              </a:ext>
            </a:extLst>
          </p:cNvPr>
          <p:cNvSpPr/>
          <p:nvPr/>
        </p:nvSpPr>
        <p:spPr>
          <a:xfrm>
            <a:off x="2931043" y="259238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4" name="Oval 13">
            <a:extLst>
              <a:ext uri="{FF2B5EF4-FFF2-40B4-BE49-F238E27FC236}">
                <a16:creationId xmlns:a16="http://schemas.microsoft.com/office/drawing/2014/main" id="{F7D33D0E-FFE1-72F7-48DA-6EE6B285E099}"/>
              </a:ext>
            </a:extLst>
          </p:cNvPr>
          <p:cNvSpPr/>
          <p:nvPr/>
        </p:nvSpPr>
        <p:spPr>
          <a:xfrm>
            <a:off x="2931494" y="3217490"/>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Oval 14">
            <a:extLst>
              <a:ext uri="{FF2B5EF4-FFF2-40B4-BE49-F238E27FC236}">
                <a16:creationId xmlns:a16="http://schemas.microsoft.com/office/drawing/2014/main" id="{AB7E29DD-28AD-5504-9838-BE8A04FA2F3A}"/>
              </a:ext>
            </a:extLst>
          </p:cNvPr>
          <p:cNvSpPr/>
          <p:nvPr/>
        </p:nvSpPr>
        <p:spPr>
          <a:xfrm>
            <a:off x="2931602" y="3842598"/>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 name="Oval 15">
            <a:extLst>
              <a:ext uri="{FF2B5EF4-FFF2-40B4-BE49-F238E27FC236}">
                <a16:creationId xmlns:a16="http://schemas.microsoft.com/office/drawing/2014/main" id="{E9D12342-A03E-F9B6-D2C2-E1169C81CF77}"/>
              </a:ext>
            </a:extLst>
          </p:cNvPr>
          <p:cNvSpPr/>
          <p:nvPr/>
        </p:nvSpPr>
        <p:spPr>
          <a:xfrm>
            <a:off x="2931712" y="446770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Oval 16">
            <a:extLst>
              <a:ext uri="{FF2B5EF4-FFF2-40B4-BE49-F238E27FC236}">
                <a16:creationId xmlns:a16="http://schemas.microsoft.com/office/drawing/2014/main" id="{EBDC7756-2082-7618-4AE8-D345F3E665F6}"/>
              </a:ext>
            </a:extLst>
          </p:cNvPr>
          <p:cNvSpPr/>
          <p:nvPr/>
        </p:nvSpPr>
        <p:spPr>
          <a:xfrm>
            <a:off x="2931821" y="1967733"/>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21" name="Straight Arrow Connector 20">
            <a:extLst>
              <a:ext uri="{FF2B5EF4-FFF2-40B4-BE49-F238E27FC236}">
                <a16:creationId xmlns:a16="http://schemas.microsoft.com/office/drawing/2014/main" id="{D59E08C1-AFBB-1FE8-29EB-E1B620864DE0}"/>
              </a:ext>
            </a:extLst>
          </p:cNvPr>
          <p:cNvCxnSpPr>
            <a:cxnSpLocks/>
          </p:cNvCxnSpPr>
          <p:nvPr/>
        </p:nvCxnSpPr>
        <p:spPr>
          <a:xfrm flipV="1">
            <a:off x="2254635" y="2219935"/>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55C15D5B-E506-3056-1D85-B6F0F5942005}"/>
              </a:ext>
            </a:extLst>
          </p:cNvPr>
          <p:cNvCxnSpPr>
            <a:cxnSpLocks/>
          </p:cNvCxnSpPr>
          <p:nvPr/>
        </p:nvCxnSpPr>
        <p:spPr>
          <a:xfrm flipV="1">
            <a:off x="2255001" y="2840234"/>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194A372-5207-6FCD-58A9-758062105EDB}"/>
              </a:ext>
            </a:extLst>
          </p:cNvPr>
          <p:cNvCxnSpPr>
            <a:cxnSpLocks/>
          </p:cNvCxnSpPr>
          <p:nvPr/>
        </p:nvCxnSpPr>
        <p:spPr>
          <a:xfrm flipV="1">
            <a:off x="2269532" y="3494187"/>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16B04783-8D43-53AD-54BA-78AF839FB29F}"/>
              </a:ext>
            </a:extLst>
          </p:cNvPr>
          <p:cNvCxnSpPr>
            <a:cxnSpLocks/>
          </p:cNvCxnSpPr>
          <p:nvPr/>
        </p:nvCxnSpPr>
        <p:spPr>
          <a:xfrm flipV="1">
            <a:off x="2279386" y="2277516"/>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9B84AE1-77F5-6154-1B6D-8396CEB42032}"/>
              </a:ext>
            </a:extLst>
          </p:cNvPr>
          <p:cNvCxnSpPr>
            <a:cxnSpLocks/>
          </p:cNvCxnSpPr>
          <p:nvPr/>
        </p:nvCxnSpPr>
        <p:spPr>
          <a:xfrm flipV="1">
            <a:off x="2250911" y="2931469"/>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DBEAF65-651A-44C2-1FB2-0EB2A8953DB7}"/>
              </a:ext>
            </a:extLst>
          </p:cNvPr>
          <p:cNvCxnSpPr>
            <a:cxnSpLocks/>
          </p:cNvCxnSpPr>
          <p:nvPr/>
        </p:nvCxnSpPr>
        <p:spPr>
          <a:xfrm flipV="1">
            <a:off x="2260744" y="2354210"/>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EB47D17-F81B-54A1-34B7-394E78EFEF7E}"/>
              </a:ext>
            </a:extLst>
          </p:cNvPr>
          <p:cNvCxnSpPr>
            <a:cxnSpLocks/>
          </p:cNvCxnSpPr>
          <p:nvPr/>
        </p:nvCxnSpPr>
        <p:spPr>
          <a:xfrm>
            <a:off x="2249141" y="2545459"/>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8AB6419-96E6-E73D-6EEE-D15D3E9D3611}"/>
              </a:ext>
            </a:extLst>
          </p:cNvPr>
          <p:cNvCxnSpPr>
            <a:cxnSpLocks/>
          </p:cNvCxnSpPr>
          <p:nvPr/>
        </p:nvCxnSpPr>
        <p:spPr>
          <a:xfrm>
            <a:off x="2249507" y="3165758"/>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D5A03D4D-9688-55F8-C073-7475C496E25F}"/>
              </a:ext>
            </a:extLst>
          </p:cNvPr>
          <p:cNvCxnSpPr>
            <a:cxnSpLocks/>
          </p:cNvCxnSpPr>
          <p:nvPr/>
        </p:nvCxnSpPr>
        <p:spPr>
          <a:xfrm>
            <a:off x="2273897" y="2603040"/>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C24195BB-4230-2F1A-C47F-6310A3749B76}"/>
              </a:ext>
            </a:extLst>
          </p:cNvPr>
          <p:cNvCxnSpPr>
            <a:cxnSpLocks/>
          </p:cNvCxnSpPr>
          <p:nvPr/>
        </p:nvCxnSpPr>
        <p:spPr>
          <a:xfrm>
            <a:off x="2245416" y="3256993"/>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D7D8B323-90EC-FC12-300E-ECC65C2A5A53}"/>
              </a:ext>
            </a:extLst>
          </p:cNvPr>
          <p:cNvCxnSpPr>
            <a:cxnSpLocks/>
          </p:cNvCxnSpPr>
          <p:nvPr/>
        </p:nvCxnSpPr>
        <p:spPr>
          <a:xfrm>
            <a:off x="2274375" y="3882101"/>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6509676F-3B2D-B078-4BD1-0967B3C6C45E}"/>
              </a:ext>
            </a:extLst>
          </p:cNvPr>
          <p:cNvCxnSpPr>
            <a:cxnSpLocks/>
          </p:cNvCxnSpPr>
          <p:nvPr/>
        </p:nvCxnSpPr>
        <p:spPr>
          <a:xfrm>
            <a:off x="2255251" y="2679734"/>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A6410BF6-70A4-CDF3-4AAB-2FCB218AEC54}"/>
              </a:ext>
            </a:extLst>
          </p:cNvPr>
          <p:cNvCxnSpPr>
            <a:cxnSpLocks/>
          </p:cNvCxnSpPr>
          <p:nvPr/>
        </p:nvCxnSpPr>
        <p:spPr>
          <a:xfrm>
            <a:off x="2274850" y="3285609"/>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837A22AE-BD42-804F-F7CF-1325DA284C98}"/>
              </a:ext>
            </a:extLst>
          </p:cNvPr>
          <p:cNvCxnSpPr>
            <a:cxnSpLocks/>
          </p:cNvCxnSpPr>
          <p:nvPr/>
        </p:nvCxnSpPr>
        <p:spPr>
          <a:xfrm>
            <a:off x="2274959" y="2602317"/>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Oval 82">
            <a:extLst>
              <a:ext uri="{FF2B5EF4-FFF2-40B4-BE49-F238E27FC236}">
                <a16:creationId xmlns:a16="http://schemas.microsoft.com/office/drawing/2014/main" id="{9D670E63-3091-285D-293B-86D517FB442F}"/>
              </a:ext>
            </a:extLst>
          </p:cNvPr>
          <p:cNvSpPr/>
          <p:nvPr/>
        </p:nvSpPr>
        <p:spPr>
          <a:xfrm>
            <a:off x="4056382" y="2582859"/>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4" name="Oval 83">
            <a:extLst>
              <a:ext uri="{FF2B5EF4-FFF2-40B4-BE49-F238E27FC236}">
                <a16:creationId xmlns:a16="http://schemas.microsoft.com/office/drawing/2014/main" id="{037C11DA-882B-7B1A-C060-8B4DFC71FE92}"/>
              </a:ext>
            </a:extLst>
          </p:cNvPr>
          <p:cNvSpPr/>
          <p:nvPr/>
        </p:nvSpPr>
        <p:spPr>
          <a:xfrm>
            <a:off x="4056833" y="3217581"/>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5" name="Oval 84">
            <a:extLst>
              <a:ext uri="{FF2B5EF4-FFF2-40B4-BE49-F238E27FC236}">
                <a16:creationId xmlns:a16="http://schemas.microsoft.com/office/drawing/2014/main" id="{A9A48C07-A59B-8CDC-3A4E-DD5BFB2EBE3E}"/>
              </a:ext>
            </a:extLst>
          </p:cNvPr>
          <p:cNvSpPr/>
          <p:nvPr/>
        </p:nvSpPr>
        <p:spPr>
          <a:xfrm>
            <a:off x="4056941" y="3833073"/>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6" name="Oval 85">
            <a:extLst>
              <a:ext uri="{FF2B5EF4-FFF2-40B4-BE49-F238E27FC236}">
                <a16:creationId xmlns:a16="http://schemas.microsoft.com/office/drawing/2014/main" id="{BF95C4A4-3FA1-FFE0-DE80-872B82C334E8}"/>
              </a:ext>
            </a:extLst>
          </p:cNvPr>
          <p:cNvSpPr/>
          <p:nvPr/>
        </p:nvSpPr>
        <p:spPr>
          <a:xfrm>
            <a:off x="4057051" y="4467795"/>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7" name="Oval 86">
            <a:extLst>
              <a:ext uri="{FF2B5EF4-FFF2-40B4-BE49-F238E27FC236}">
                <a16:creationId xmlns:a16="http://schemas.microsoft.com/office/drawing/2014/main" id="{A3FA32F8-AFDD-D40F-B345-AB4C5D1517FD}"/>
              </a:ext>
            </a:extLst>
          </p:cNvPr>
          <p:cNvSpPr/>
          <p:nvPr/>
        </p:nvSpPr>
        <p:spPr>
          <a:xfrm>
            <a:off x="4057159" y="196782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8" name="Oval 87">
            <a:extLst>
              <a:ext uri="{FF2B5EF4-FFF2-40B4-BE49-F238E27FC236}">
                <a16:creationId xmlns:a16="http://schemas.microsoft.com/office/drawing/2014/main" id="{5C2F6891-E6EF-D425-111B-E4B08AB96D8E}"/>
              </a:ext>
            </a:extLst>
          </p:cNvPr>
          <p:cNvSpPr/>
          <p:nvPr/>
        </p:nvSpPr>
        <p:spPr>
          <a:xfrm>
            <a:off x="6599988" y="2582950"/>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9" name="Oval 88">
            <a:extLst>
              <a:ext uri="{FF2B5EF4-FFF2-40B4-BE49-F238E27FC236}">
                <a16:creationId xmlns:a16="http://schemas.microsoft.com/office/drawing/2014/main" id="{EA157677-7DCA-5ACA-40BC-675AD51540F5}"/>
              </a:ext>
            </a:extLst>
          </p:cNvPr>
          <p:cNvSpPr/>
          <p:nvPr/>
        </p:nvSpPr>
        <p:spPr>
          <a:xfrm>
            <a:off x="6595632" y="3217672"/>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0" name="Oval 89">
            <a:extLst>
              <a:ext uri="{FF2B5EF4-FFF2-40B4-BE49-F238E27FC236}">
                <a16:creationId xmlns:a16="http://schemas.microsoft.com/office/drawing/2014/main" id="{40D94D23-7EC4-1D4C-710B-8D9C334560F1}"/>
              </a:ext>
            </a:extLst>
          </p:cNvPr>
          <p:cNvSpPr/>
          <p:nvPr/>
        </p:nvSpPr>
        <p:spPr>
          <a:xfrm>
            <a:off x="6600547" y="383316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1" name="Oval 90">
            <a:extLst>
              <a:ext uri="{FF2B5EF4-FFF2-40B4-BE49-F238E27FC236}">
                <a16:creationId xmlns:a16="http://schemas.microsoft.com/office/drawing/2014/main" id="{C4DBC47B-D7FF-6714-48CB-CA750C893A16}"/>
              </a:ext>
            </a:extLst>
          </p:cNvPr>
          <p:cNvSpPr/>
          <p:nvPr/>
        </p:nvSpPr>
        <p:spPr>
          <a:xfrm>
            <a:off x="6595850" y="4467886"/>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2" name="Oval 91">
            <a:extLst>
              <a:ext uri="{FF2B5EF4-FFF2-40B4-BE49-F238E27FC236}">
                <a16:creationId xmlns:a16="http://schemas.microsoft.com/office/drawing/2014/main" id="{FF4BD92F-0B26-3C5E-198B-039957F51592}"/>
              </a:ext>
            </a:extLst>
          </p:cNvPr>
          <p:cNvSpPr/>
          <p:nvPr/>
        </p:nvSpPr>
        <p:spPr>
          <a:xfrm>
            <a:off x="6600765" y="1972722"/>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3" name="Oval 92">
            <a:extLst>
              <a:ext uri="{FF2B5EF4-FFF2-40B4-BE49-F238E27FC236}">
                <a16:creationId xmlns:a16="http://schemas.microsoft.com/office/drawing/2014/main" id="{A7B92DFA-54CE-F315-7E7F-4112EB28C571}"/>
              </a:ext>
            </a:extLst>
          </p:cNvPr>
          <p:cNvSpPr/>
          <p:nvPr/>
        </p:nvSpPr>
        <p:spPr>
          <a:xfrm flipH="1">
            <a:off x="7713892" y="234210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4" name="Oval 93">
            <a:extLst>
              <a:ext uri="{FF2B5EF4-FFF2-40B4-BE49-F238E27FC236}">
                <a16:creationId xmlns:a16="http://schemas.microsoft.com/office/drawing/2014/main" id="{5824C969-1F74-9B18-3A9A-862A1FE5315C}"/>
              </a:ext>
            </a:extLst>
          </p:cNvPr>
          <p:cNvSpPr/>
          <p:nvPr/>
        </p:nvSpPr>
        <p:spPr>
          <a:xfrm flipH="1">
            <a:off x="7719008" y="293836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5" name="Oval 94">
            <a:extLst>
              <a:ext uri="{FF2B5EF4-FFF2-40B4-BE49-F238E27FC236}">
                <a16:creationId xmlns:a16="http://schemas.microsoft.com/office/drawing/2014/main" id="{4E4D935C-CFB6-9ABC-C790-64688848F049}"/>
              </a:ext>
            </a:extLst>
          </p:cNvPr>
          <p:cNvSpPr/>
          <p:nvPr/>
        </p:nvSpPr>
        <p:spPr>
          <a:xfrm flipH="1">
            <a:off x="7728730" y="3592317"/>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6" name="Oval 95">
            <a:extLst>
              <a:ext uri="{FF2B5EF4-FFF2-40B4-BE49-F238E27FC236}">
                <a16:creationId xmlns:a16="http://schemas.microsoft.com/office/drawing/2014/main" id="{9AB60FA3-FF20-2807-393D-B97DAE0BA0FD}"/>
              </a:ext>
            </a:extLst>
          </p:cNvPr>
          <p:cNvSpPr/>
          <p:nvPr/>
        </p:nvSpPr>
        <p:spPr>
          <a:xfrm flipH="1">
            <a:off x="7728840" y="421742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97" name="Straight Arrow Connector 96">
            <a:extLst>
              <a:ext uri="{FF2B5EF4-FFF2-40B4-BE49-F238E27FC236}">
                <a16:creationId xmlns:a16="http://schemas.microsoft.com/office/drawing/2014/main" id="{7FBDC5CD-B78E-17E6-088F-F6AEF75E96C4}"/>
              </a:ext>
            </a:extLst>
          </p:cNvPr>
          <p:cNvCxnSpPr>
            <a:cxnSpLocks/>
          </p:cNvCxnSpPr>
          <p:nvPr/>
        </p:nvCxnSpPr>
        <p:spPr>
          <a:xfrm>
            <a:off x="7042983" y="2181563"/>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9B4355F7-87EC-2791-A2EC-ED862DD5C816}"/>
              </a:ext>
            </a:extLst>
          </p:cNvPr>
          <p:cNvCxnSpPr>
            <a:cxnSpLocks/>
          </p:cNvCxnSpPr>
          <p:nvPr/>
        </p:nvCxnSpPr>
        <p:spPr>
          <a:xfrm>
            <a:off x="7043349" y="2801862"/>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B70796B8-46C8-ED80-7C14-545EE2D131E3}"/>
              </a:ext>
            </a:extLst>
          </p:cNvPr>
          <p:cNvCxnSpPr>
            <a:cxnSpLocks/>
          </p:cNvCxnSpPr>
          <p:nvPr/>
        </p:nvCxnSpPr>
        <p:spPr>
          <a:xfrm>
            <a:off x="7057882" y="3455815"/>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60B8CA79-5DCA-7EBF-400B-4290AFF0ABF2}"/>
              </a:ext>
            </a:extLst>
          </p:cNvPr>
          <p:cNvCxnSpPr>
            <a:cxnSpLocks/>
          </p:cNvCxnSpPr>
          <p:nvPr/>
        </p:nvCxnSpPr>
        <p:spPr>
          <a:xfrm>
            <a:off x="7057991" y="4037652"/>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B44EB781-5F88-7732-BDDD-46ABF828E300}"/>
              </a:ext>
            </a:extLst>
          </p:cNvPr>
          <p:cNvCxnSpPr>
            <a:cxnSpLocks/>
          </p:cNvCxnSpPr>
          <p:nvPr/>
        </p:nvCxnSpPr>
        <p:spPr>
          <a:xfrm>
            <a:off x="7067737" y="2239144"/>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9EDD0428-CB17-4E94-E962-E5DC24678FC8}"/>
              </a:ext>
            </a:extLst>
          </p:cNvPr>
          <p:cNvCxnSpPr>
            <a:cxnSpLocks/>
          </p:cNvCxnSpPr>
          <p:nvPr/>
        </p:nvCxnSpPr>
        <p:spPr>
          <a:xfrm>
            <a:off x="7039259" y="2893097"/>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E7B7B761-40EB-37C6-A406-8C1F51DBA7ED}"/>
              </a:ext>
            </a:extLst>
          </p:cNvPr>
          <p:cNvCxnSpPr>
            <a:cxnSpLocks/>
          </p:cNvCxnSpPr>
          <p:nvPr/>
        </p:nvCxnSpPr>
        <p:spPr>
          <a:xfrm>
            <a:off x="7068215" y="3518205"/>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A6905282-CC5C-20FF-AC71-924323049CB2}"/>
              </a:ext>
            </a:extLst>
          </p:cNvPr>
          <p:cNvCxnSpPr>
            <a:cxnSpLocks/>
          </p:cNvCxnSpPr>
          <p:nvPr/>
        </p:nvCxnSpPr>
        <p:spPr>
          <a:xfrm>
            <a:off x="7049093" y="2315838"/>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Straight Arrow Connector 104">
            <a:extLst>
              <a:ext uri="{FF2B5EF4-FFF2-40B4-BE49-F238E27FC236}">
                <a16:creationId xmlns:a16="http://schemas.microsoft.com/office/drawing/2014/main" id="{3BCA4102-A672-D2F4-4658-1D5720C73979}"/>
              </a:ext>
            </a:extLst>
          </p:cNvPr>
          <p:cNvCxnSpPr>
            <a:cxnSpLocks/>
          </p:cNvCxnSpPr>
          <p:nvPr/>
        </p:nvCxnSpPr>
        <p:spPr>
          <a:xfrm>
            <a:off x="7068690" y="2921713"/>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B521E071-F6C1-6A1F-DB3C-9359EC891081}"/>
              </a:ext>
            </a:extLst>
          </p:cNvPr>
          <p:cNvCxnSpPr>
            <a:cxnSpLocks/>
          </p:cNvCxnSpPr>
          <p:nvPr/>
        </p:nvCxnSpPr>
        <p:spPr>
          <a:xfrm>
            <a:off x="7068799" y="2238421"/>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BDC7B25E-373C-2ACD-AAFA-8B918FC7C876}"/>
              </a:ext>
            </a:extLst>
          </p:cNvPr>
          <p:cNvCxnSpPr>
            <a:cxnSpLocks/>
          </p:cNvCxnSpPr>
          <p:nvPr/>
        </p:nvCxnSpPr>
        <p:spPr>
          <a:xfrm flipV="1">
            <a:off x="7037488" y="2507087"/>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B7EAE510-DE0D-7210-EF60-C42F039AD212}"/>
              </a:ext>
            </a:extLst>
          </p:cNvPr>
          <p:cNvCxnSpPr>
            <a:cxnSpLocks/>
          </p:cNvCxnSpPr>
          <p:nvPr/>
        </p:nvCxnSpPr>
        <p:spPr>
          <a:xfrm flipV="1">
            <a:off x="7037854" y="3127386"/>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EE2A394C-E285-8A30-F7CE-8F34964FEF6B}"/>
              </a:ext>
            </a:extLst>
          </p:cNvPr>
          <p:cNvCxnSpPr>
            <a:cxnSpLocks/>
          </p:cNvCxnSpPr>
          <p:nvPr/>
        </p:nvCxnSpPr>
        <p:spPr>
          <a:xfrm flipV="1">
            <a:off x="7052499" y="4363176"/>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a:extLst>
              <a:ext uri="{FF2B5EF4-FFF2-40B4-BE49-F238E27FC236}">
                <a16:creationId xmlns:a16="http://schemas.microsoft.com/office/drawing/2014/main" id="{9151EE63-B404-CCA2-2EAC-3A590F0ED6F1}"/>
              </a:ext>
            </a:extLst>
          </p:cNvPr>
          <p:cNvCxnSpPr>
            <a:cxnSpLocks/>
          </p:cNvCxnSpPr>
          <p:nvPr/>
        </p:nvCxnSpPr>
        <p:spPr>
          <a:xfrm flipV="1">
            <a:off x="7062248" y="2564668"/>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Straight Arrow Connector 110">
            <a:extLst>
              <a:ext uri="{FF2B5EF4-FFF2-40B4-BE49-F238E27FC236}">
                <a16:creationId xmlns:a16="http://schemas.microsoft.com/office/drawing/2014/main" id="{C6A15004-7B93-CB71-FA41-E3C4ABD9396A}"/>
              </a:ext>
            </a:extLst>
          </p:cNvPr>
          <p:cNvCxnSpPr>
            <a:cxnSpLocks/>
          </p:cNvCxnSpPr>
          <p:nvPr/>
        </p:nvCxnSpPr>
        <p:spPr>
          <a:xfrm flipV="1">
            <a:off x="7033763" y="3218621"/>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32C28D2C-644D-5E64-DFCB-D0365CEB5993}"/>
              </a:ext>
            </a:extLst>
          </p:cNvPr>
          <p:cNvCxnSpPr>
            <a:cxnSpLocks/>
          </p:cNvCxnSpPr>
          <p:nvPr/>
        </p:nvCxnSpPr>
        <p:spPr>
          <a:xfrm flipV="1">
            <a:off x="7062726" y="3843729"/>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82C3D5D1-3698-80C1-A8FB-8248C0C01B62}"/>
              </a:ext>
            </a:extLst>
          </p:cNvPr>
          <p:cNvCxnSpPr>
            <a:cxnSpLocks/>
          </p:cNvCxnSpPr>
          <p:nvPr/>
        </p:nvCxnSpPr>
        <p:spPr>
          <a:xfrm flipV="1">
            <a:off x="7043599" y="2641362"/>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978EE16B-98F0-90DE-AB46-2360DB7594FA}"/>
              </a:ext>
            </a:extLst>
          </p:cNvPr>
          <p:cNvCxnSpPr>
            <a:cxnSpLocks/>
          </p:cNvCxnSpPr>
          <p:nvPr/>
        </p:nvCxnSpPr>
        <p:spPr>
          <a:xfrm flipV="1">
            <a:off x="7063201" y="3247237"/>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5" name="Straight Arrow Connector 114">
            <a:extLst>
              <a:ext uri="{FF2B5EF4-FFF2-40B4-BE49-F238E27FC236}">
                <a16:creationId xmlns:a16="http://schemas.microsoft.com/office/drawing/2014/main" id="{2EB238FE-BB4A-4C1B-5AEE-236A8F51B7E4}"/>
              </a:ext>
            </a:extLst>
          </p:cNvPr>
          <p:cNvCxnSpPr>
            <a:cxnSpLocks/>
          </p:cNvCxnSpPr>
          <p:nvPr/>
        </p:nvCxnSpPr>
        <p:spPr>
          <a:xfrm flipV="1">
            <a:off x="7063310" y="2563945"/>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 name="Straight Arrow Connector 115">
            <a:extLst>
              <a:ext uri="{FF2B5EF4-FFF2-40B4-BE49-F238E27FC236}">
                <a16:creationId xmlns:a16="http://schemas.microsoft.com/office/drawing/2014/main" id="{5E8412C8-F464-BD9E-8990-428E8F24B002}"/>
              </a:ext>
            </a:extLst>
          </p:cNvPr>
          <p:cNvCxnSpPr>
            <a:cxnSpLocks/>
          </p:cNvCxnSpPr>
          <p:nvPr/>
        </p:nvCxnSpPr>
        <p:spPr>
          <a:xfrm>
            <a:off x="3395905" y="2183910"/>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7" name="TextBox 116">
            <a:extLst>
              <a:ext uri="{FF2B5EF4-FFF2-40B4-BE49-F238E27FC236}">
                <a16:creationId xmlns:a16="http://schemas.microsoft.com/office/drawing/2014/main" id="{D5267A89-7F82-4E76-5CBF-8992A0FB3D3A}"/>
              </a:ext>
            </a:extLst>
          </p:cNvPr>
          <p:cNvSpPr txBox="1"/>
          <p:nvPr/>
        </p:nvSpPr>
        <p:spPr>
          <a:xfrm>
            <a:off x="8407832" y="2373801"/>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Dog</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8" name="TextBox 117">
            <a:extLst>
              <a:ext uri="{FF2B5EF4-FFF2-40B4-BE49-F238E27FC236}">
                <a16:creationId xmlns:a16="http://schemas.microsoft.com/office/drawing/2014/main" id="{4B6CAA59-39FC-BB8E-6CFB-B02DB305075D}"/>
              </a:ext>
            </a:extLst>
          </p:cNvPr>
          <p:cNvSpPr txBox="1"/>
          <p:nvPr/>
        </p:nvSpPr>
        <p:spPr>
          <a:xfrm>
            <a:off x="8405149" y="2998589"/>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Cat</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9" name="TextBox 118">
            <a:extLst>
              <a:ext uri="{FF2B5EF4-FFF2-40B4-BE49-F238E27FC236}">
                <a16:creationId xmlns:a16="http://schemas.microsoft.com/office/drawing/2014/main" id="{FA9330AA-3A4E-8B39-0CA3-08B5279EE7BE}"/>
              </a:ext>
            </a:extLst>
          </p:cNvPr>
          <p:cNvSpPr txBox="1"/>
          <p:nvPr/>
        </p:nvSpPr>
        <p:spPr>
          <a:xfrm>
            <a:off x="8405284" y="3623379"/>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Shark</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0" name="TextBox 119">
            <a:extLst>
              <a:ext uri="{FF2B5EF4-FFF2-40B4-BE49-F238E27FC236}">
                <a16:creationId xmlns:a16="http://schemas.microsoft.com/office/drawing/2014/main" id="{DE25DFAF-EF33-5E83-D3E3-E697D4006EA0}"/>
              </a:ext>
            </a:extLst>
          </p:cNvPr>
          <p:cNvSpPr txBox="1"/>
          <p:nvPr/>
        </p:nvSpPr>
        <p:spPr>
          <a:xfrm>
            <a:off x="8410045" y="4234286"/>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Butterfly</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1" name="TextBox 120">
            <a:extLst>
              <a:ext uri="{FF2B5EF4-FFF2-40B4-BE49-F238E27FC236}">
                <a16:creationId xmlns:a16="http://schemas.microsoft.com/office/drawing/2014/main" id="{EDC973BD-E0AC-3E05-5EE9-1DE88A1CC425}"/>
              </a:ext>
            </a:extLst>
          </p:cNvPr>
          <p:cNvSpPr txBox="1"/>
          <p:nvPr/>
        </p:nvSpPr>
        <p:spPr>
          <a:xfrm>
            <a:off x="332651" y="1518168"/>
            <a:ext cx="705588" cy="641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Image</a:t>
            </a:r>
            <a:endParaRPr lang="en-US"/>
          </a:p>
          <a:p>
            <a:pPr algn="ctr" defTabSz="914400"/>
            <a:r>
              <a:rPr lang="en-US" sz="1800"/>
              <a:t>Data</a:t>
            </a:r>
          </a:p>
        </p:txBody>
      </p:sp>
      <p:sp>
        <p:nvSpPr>
          <p:cNvPr id="122" name="TextBox 121">
            <a:extLst>
              <a:ext uri="{FF2B5EF4-FFF2-40B4-BE49-F238E27FC236}">
                <a16:creationId xmlns:a16="http://schemas.microsoft.com/office/drawing/2014/main" id="{23F69BDA-9133-8327-0C4A-1F815711F912}"/>
              </a:ext>
            </a:extLst>
          </p:cNvPr>
          <p:cNvSpPr txBox="1"/>
          <p:nvPr/>
        </p:nvSpPr>
        <p:spPr>
          <a:xfrm>
            <a:off x="231906" y="2254138"/>
            <a:ext cx="90767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Red</a:t>
            </a:r>
          </a:p>
          <a:p>
            <a:pPr algn="ctr" defTabSz="914400"/>
            <a:r>
              <a:rPr lang="en-US" sz="1800"/>
              <a:t>Channel</a:t>
            </a:r>
          </a:p>
        </p:txBody>
      </p:sp>
      <p:sp>
        <p:nvSpPr>
          <p:cNvPr id="123" name="TextBox 122">
            <a:extLst>
              <a:ext uri="{FF2B5EF4-FFF2-40B4-BE49-F238E27FC236}">
                <a16:creationId xmlns:a16="http://schemas.microsoft.com/office/drawing/2014/main" id="{37C1FD83-5129-ED7F-A918-49BC28277100}"/>
              </a:ext>
            </a:extLst>
          </p:cNvPr>
          <p:cNvSpPr txBox="1"/>
          <p:nvPr/>
        </p:nvSpPr>
        <p:spPr>
          <a:xfrm>
            <a:off x="232040" y="2874833"/>
            <a:ext cx="90767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Green</a:t>
            </a:r>
          </a:p>
          <a:p>
            <a:pPr algn="ctr" defTabSz="914400"/>
            <a:r>
              <a:rPr lang="en-US" sz="1800"/>
              <a:t>Channel</a:t>
            </a:r>
          </a:p>
        </p:txBody>
      </p:sp>
      <p:sp>
        <p:nvSpPr>
          <p:cNvPr id="124" name="TextBox 123">
            <a:extLst>
              <a:ext uri="{FF2B5EF4-FFF2-40B4-BE49-F238E27FC236}">
                <a16:creationId xmlns:a16="http://schemas.microsoft.com/office/drawing/2014/main" id="{726E9268-FF42-9BB4-2A10-3EC6C99DA905}"/>
              </a:ext>
            </a:extLst>
          </p:cNvPr>
          <p:cNvSpPr txBox="1"/>
          <p:nvPr/>
        </p:nvSpPr>
        <p:spPr>
          <a:xfrm>
            <a:off x="232175" y="3494089"/>
            <a:ext cx="89805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Blue</a:t>
            </a:r>
          </a:p>
          <a:p>
            <a:pPr algn="ctr" defTabSz="914400"/>
            <a:r>
              <a:rPr lang="en-US" sz="1800"/>
              <a:t>Channel</a:t>
            </a:r>
          </a:p>
        </p:txBody>
      </p:sp>
      <p:sp>
        <p:nvSpPr>
          <p:cNvPr id="126" name="TextBox 125">
            <a:extLst>
              <a:ext uri="{FF2B5EF4-FFF2-40B4-BE49-F238E27FC236}">
                <a16:creationId xmlns:a16="http://schemas.microsoft.com/office/drawing/2014/main" id="{37B705CD-95CA-646C-9B2D-6D93B3B6190E}"/>
              </a:ext>
            </a:extLst>
          </p:cNvPr>
          <p:cNvSpPr txBox="1"/>
          <p:nvPr/>
        </p:nvSpPr>
        <p:spPr>
          <a:xfrm>
            <a:off x="7952918" y="1518685"/>
            <a:ext cx="15252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Classifications</a:t>
            </a:r>
          </a:p>
        </p:txBody>
      </p:sp>
      <p:sp>
        <p:nvSpPr>
          <p:cNvPr id="127" name="TextBox 126">
            <a:extLst>
              <a:ext uri="{FF2B5EF4-FFF2-40B4-BE49-F238E27FC236}">
                <a16:creationId xmlns:a16="http://schemas.microsoft.com/office/drawing/2014/main" id="{9FA0CD5C-4303-54E1-5F45-DFE69095A158}"/>
              </a:ext>
            </a:extLst>
          </p:cNvPr>
          <p:cNvSpPr txBox="1"/>
          <p:nvPr/>
        </p:nvSpPr>
        <p:spPr>
          <a:xfrm>
            <a:off x="2757712" y="1518788"/>
            <a:ext cx="788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Layer 1</a:t>
            </a:r>
            <a:endParaRPr lang="en-US"/>
          </a:p>
        </p:txBody>
      </p:sp>
      <p:sp>
        <p:nvSpPr>
          <p:cNvPr id="130" name="TextBox 129">
            <a:extLst>
              <a:ext uri="{FF2B5EF4-FFF2-40B4-BE49-F238E27FC236}">
                <a16:creationId xmlns:a16="http://schemas.microsoft.com/office/drawing/2014/main" id="{DFD06C75-33B7-572D-F6F3-871CF6C1E034}"/>
              </a:ext>
            </a:extLst>
          </p:cNvPr>
          <p:cNvSpPr txBox="1"/>
          <p:nvPr/>
        </p:nvSpPr>
        <p:spPr>
          <a:xfrm>
            <a:off x="3891884" y="1518891"/>
            <a:ext cx="788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Layer 2</a:t>
            </a:r>
            <a:endParaRPr lang="en-US"/>
          </a:p>
        </p:txBody>
      </p:sp>
      <p:sp>
        <p:nvSpPr>
          <p:cNvPr id="131" name="TextBox 130">
            <a:extLst>
              <a:ext uri="{FF2B5EF4-FFF2-40B4-BE49-F238E27FC236}">
                <a16:creationId xmlns:a16="http://schemas.microsoft.com/office/drawing/2014/main" id="{C7AF97C7-1298-27D9-2EFE-2BCB56021E7C}"/>
              </a:ext>
            </a:extLst>
          </p:cNvPr>
          <p:cNvSpPr txBox="1"/>
          <p:nvPr/>
        </p:nvSpPr>
        <p:spPr>
          <a:xfrm>
            <a:off x="6390224" y="1518994"/>
            <a:ext cx="8630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Layer N</a:t>
            </a:r>
          </a:p>
        </p:txBody>
      </p:sp>
      <p:sp>
        <p:nvSpPr>
          <p:cNvPr id="132" name="TextBox 131">
            <a:extLst>
              <a:ext uri="{FF2B5EF4-FFF2-40B4-BE49-F238E27FC236}">
                <a16:creationId xmlns:a16="http://schemas.microsoft.com/office/drawing/2014/main" id="{92BCB0C2-CFCF-F05B-6BB1-DEB1EFD431A8}"/>
              </a:ext>
            </a:extLst>
          </p:cNvPr>
          <p:cNvSpPr txBox="1"/>
          <p:nvPr/>
        </p:nvSpPr>
        <p:spPr>
          <a:xfrm>
            <a:off x="5054059" y="1518994"/>
            <a:ext cx="983443" cy="641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Other Layers</a:t>
            </a:r>
          </a:p>
        </p:txBody>
      </p:sp>
      <p:cxnSp>
        <p:nvCxnSpPr>
          <p:cNvPr id="133" name="Straight Arrow Connector 132">
            <a:extLst>
              <a:ext uri="{FF2B5EF4-FFF2-40B4-BE49-F238E27FC236}">
                <a16:creationId xmlns:a16="http://schemas.microsoft.com/office/drawing/2014/main" id="{F0B535E2-39F0-79E6-1F78-FBA4E4031AA7}"/>
              </a:ext>
            </a:extLst>
          </p:cNvPr>
          <p:cNvCxnSpPr>
            <a:cxnSpLocks/>
          </p:cNvCxnSpPr>
          <p:nvPr/>
        </p:nvCxnSpPr>
        <p:spPr>
          <a:xfrm>
            <a:off x="3396770" y="2804071"/>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4" name="Straight Arrow Connector 133">
            <a:extLst>
              <a:ext uri="{FF2B5EF4-FFF2-40B4-BE49-F238E27FC236}">
                <a16:creationId xmlns:a16="http://schemas.microsoft.com/office/drawing/2014/main" id="{DB0C1D84-E1D8-1041-1B73-A73E1EB3D5FA}"/>
              </a:ext>
            </a:extLst>
          </p:cNvPr>
          <p:cNvCxnSpPr>
            <a:cxnSpLocks/>
          </p:cNvCxnSpPr>
          <p:nvPr/>
        </p:nvCxnSpPr>
        <p:spPr>
          <a:xfrm>
            <a:off x="3396904" y="3433488"/>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5" name="Straight Arrow Connector 134">
            <a:extLst>
              <a:ext uri="{FF2B5EF4-FFF2-40B4-BE49-F238E27FC236}">
                <a16:creationId xmlns:a16="http://schemas.microsoft.com/office/drawing/2014/main" id="{21C03BD6-D8B2-8A4B-8CC5-E38973C49526}"/>
              </a:ext>
            </a:extLst>
          </p:cNvPr>
          <p:cNvCxnSpPr>
            <a:cxnSpLocks/>
          </p:cNvCxnSpPr>
          <p:nvPr/>
        </p:nvCxnSpPr>
        <p:spPr>
          <a:xfrm>
            <a:off x="3397039" y="4058277"/>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Straight Arrow Connector 135">
            <a:extLst>
              <a:ext uri="{FF2B5EF4-FFF2-40B4-BE49-F238E27FC236}">
                <a16:creationId xmlns:a16="http://schemas.microsoft.com/office/drawing/2014/main" id="{71BE0501-4CD7-B645-D265-BB05599C3BA9}"/>
              </a:ext>
            </a:extLst>
          </p:cNvPr>
          <p:cNvCxnSpPr>
            <a:cxnSpLocks/>
          </p:cNvCxnSpPr>
          <p:nvPr/>
        </p:nvCxnSpPr>
        <p:spPr>
          <a:xfrm>
            <a:off x="3397173" y="4659930"/>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59C7C49D-1DD6-3ADB-5D25-8DE4B8CB212E}"/>
              </a:ext>
            </a:extLst>
          </p:cNvPr>
          <p:cNvCxnSpPr>
            <a:cxnSpLocks/>
          </p:cNvCxnSpPr>
          <p:nvPr/>
        </p:nvCxnSpPr>
        <p:spPr>
          <a:xfrm>
            <a:off x="3388059" y="2216818"/>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a:extLst>
              <a:ext uri="{FF2B5EF4-FFF2-40B4-BE49-F238E27FC236}">
                <a16:creationId xmlns:a16="http://schemas.microsoft.com/office/drawing/2014/main" id="{05516301-AB0F-52CC-2DB4-44417B56F4C6}"/>
              </a:ext>
            </a:extLst>
          </p:cNvPr>
          <p:cNvCxnSpPr>
            <a:cxnSpLocks/>
          </p:cNvCxnSpPr>
          <p:nvPr/>
        </p:nvCxnSpPr>
        <p:spPr>
          <a:xfrm>
            <a:off x="3393549" y="282309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9" name="Straight Arrow Connector 138">
            <a:extLst>
              <a:ext uri="{FF2B5EF4-FFF2-40B4-BE49-F238E27FC236}">
                <a16:creationId xmlns:a16="http://schemas.microsoft.com/office/drawing/2014/main" id="{EB45B65A-CECF-F3CA-4C85-25721E15806D}"/>
              </a:ext>
            </a:extLst>
          </p:cNvPr>
          <p:cNvCxnSpPr>
            <a:cxnSpLocks/>
          </p:cNvCxnSpPr>
          <p:nvPr/>
        </p:nvCxnSpPr>
        <p:spPr>
          <a:xfrm>
            <a:off x="3379804" y="3457141"/>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a:extLst>
              <a:ext uri="{FF2B5EF4-FFF2-40B4-BE49-F238E27FC236}">
                <a16:creationId xmlns:a16="http://schemas.microsoft.com/office/drawing/2014/main" id="{11593492-5FFA-C909-1F2E-E7ABF840FBEE}"/>
              </a:ext>
            </a:extLst>
          </p:cNvPr>
          <p:cNvCxnSpPr>
            <a:cxnSpLocks/>
          </p:cNvCxnSpPr>
          <p:nvPr/>
        </p:nvCxnSpPr>
        <p:spPr>
          <a:xfrm>
            <a:off x="3379938" y="4081930"/>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1" name="Straight Arrow Connector 140">
            <a:extLst>
              <a:ext uri="{FF2B5EF4-FFF2-40B4-BE49-F238E27FC236}">
                <a16:creationId xmlns:a16="http://schemas.microsoft.com/office/drawing/2014/main" id="{034CC415-F42C-F3EA-CB49-7CCC50A71550}"/>
              </a:ext>
            </a:extLst>
          </p:cNvPr>
          <p:cNvCxnSpPr>
            <a:cxnSpLocks/>
          </p:cNvCxnSpPr>
          <p:nvPr/>
        </p:nvCxnSpPr>
        <p:spPr>
          <a:xfrm>
            <a:off x="3380073" y="2198726"/>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6116153F-508C-8EE4-CA7D-323A7F13D5CA}"/>
              </a:ext>
            </a:extLst>
          </p:cNvPr>
          <p:cNvCxnSpPr>
            <a:cxnSpLocks/>
          </p:cNvCxnSpPr>
          <p:nvPr/>
        </p:nvCxnSpPr>
        <p:spPr>
          <a:xfrm>
            <a:off x="3385561" y="2832769"/>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9C70853C-58A2-8802-9FBF-25E53A02D6DE}"/>
              </a:ext>
            </a:extLst>
          </p:cNvPr>
          <p:cNvCxnSpPr>
            <a:cxnSpLocks/>
          </p:cNvCxnSpPr>
          <p:nvPr/>
        </p:nvCxnSpPr>
        <p:spPr>
          <a:xfrm>
            <a:off x="3404201" y="3466813"/>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1BC50C2B-E07C-9A07-167D-1E001B747202}"/>
              </a:ext>
            </a:extLst>
          </p:cNvPr>
          <p:cNvCxnSpPr>
            <a:cxnSpLocks/>
          </p:cNvCxnSpPr>
          <p:nvPr/>
        </p:nvCxnSpPr>
        <p:spPr>
          <a:xfrm>
            <a:off x="3404339" y="2819098"/>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Straight Arrow Connector 144">
            <a:extLst>
              <a:ext uri="{FF2B5EF4-FFF2-40B4-BE49-F238E27FC236}">
                <a16:creationId xmlns:a16="http://schemas.microsoft.com/office/drawing/2014/main" id="{4137F0C2-8235-552A-BC70-75E96222BD97}"/>
              </a:ext>
            </a:extLst>
          </p:cNvPr>
          <p:cNvCxnSpPr>
            <a:cxnSpLocks/>
          </p:cNvCxnSpPr>
          <p:nvPr/>
        </p:nvCxnSpPr>
        <p:spPr>
          <a:xfrm>
            <a:off x="3386700" y="2217648"/>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6" name="Straight Arrow Connector 145">
            <a:extLst>
              <a:ext uri="{FF2B5EF4-FFF2-40B4-BE49-F238E27FC236}">
                <a16:creationId xmlns:a16="http://schemas.microsoft.com/office/drawing/2014/main" id="{6D20B84A-D817-6A34-2CAF-8FABAEEDDF58}"/>
              </a:ext>
            </a:extLst>
          </p:cNvPr>
          <p:cNvCxnSpPr>
            <a:cxnSpLocks/>
          </p:cNvCxnSpPr>
          <p:nvPr/>
        </p:nvCxnSpPr>
        <p:spPr>
          <a:xfrm>
            <a:off x="3414589" y="2189991"/>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122A1FE9-AE95-B08E-6347-C398D39B0124}"/>
              </a:ext>
            </a:extLst>
          </p:cNvPr>
          <p:cNvCxnSpPr>
            <a:cxnSpLocks/>
          </p:cNvCxnSpPr>
          <p:nvPr/>
        </p:nvCxnSpPr>
        <p:spPr>
          <a:xfrm flipV="1">
            <a:off x="3375044" y="2304839"/>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Straight Arrow Connector 152">
            <a:extLst>
              <a:ext uri="{FF2B5EF4-FFF2-40B4-BE49-F238E27FC236}">
                <a16:creationId xmlns:a16="http://schemas.microsoft.com/office/drawing/2014/main" id="{A7880592-B8EE-06C6-9B7C-9114920D2AD2}"/>
              </a:ext>
            </a:extLst>
          </p:cNvPr>
          <p:cNvCxnSpPr>
            <a:cxnSpLocks/>
          </p:cNvCxnSpPr>
          <p:nvPr/>
        </p:nvCxnSpPr>
        <p:spPr>
          <a:xfrm flipV="1">
            <a:off x="3380535" y="2911118"/>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a:extLst>
              <a:ext uri="{FF2B5EF4-FFF2-40B4-BE49-F238E27FC236}">
                <a16:creationId xmlns:a16="http://schemas.microsoft.com/office/drawing/2014/main" id="{D99ACFAD-C2D4-034B-BA9F-933D13319821}"/>
              </a:ext>
            </a:extLst>
          </p:cNvPr>
          <p:cNvCxnSpPr>
            <a:cxnSpLocks/>
          </p:cNvCxnSpPr>
          <p:nvPr/>
        </p:nvCxnSpPr>
        <p:spPr>
          <a:xfrm flipV="1">
            <a:off x="3366787" y="3545162"/>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Straight Arrow Connector 154">
            <a:extLst>
              <a:ext uri="{FF2B5EF4-FFF2-40B4-BE49-F238E27FC236}">
                <a16:creationId xmlns:a16="http://schemas.microsoft.com/office/drawing/2014/main" id="{3C14EA71-BD39-9244-1231-CAFB8D0AFA57}"/>
              </a:ext>
            </a:extLst>
          </p:cNvPr>
          <p:cNvCxnSpPr>
            <a:cxnSpLocks/>
          </p:cNvCxnSpPr>
          <p:nvPr/>
        </p:nvCxnSpPr>
        <p:spPr>
          <a:xfrm flipV="1">
            <a:off x="3366921" y="4169951"/>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6" name="Straight Arrow Connector 155">
            <a:extLst>
              <a:ext uri="{FF2B5EF4-FFF2-40B4-BE49-F238E27FC236}">
                <a16:creationId xmlns:a16="http://schemas.microsoft.com/office/drawing/2014/main" id="{21CF735C-5A4C-71D4-33EF-3EF113210B41}"/>
              </a:ext>
            </a:extLst>
          </p:cNvPr>
          <p:cNvCxnSpPr>
            <a:cxnSpLocks/>
          </p:cNvCxnSpPr>
          <p:nvPr/>
        </p:nvCxnSpPr>
        <p:spPr>
          <a:xfrm flipV="1">
            <a:off x="3367056" y="2286747"/>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572D7A8F-DBC9-48B4-067F-0E81DFBC870C}"/>
              </a:ext>
            </a:extLst>
          </p:cNvPr>
          <p:cNvCxnSpPr>
            <a:cxnSpLocks/>
          </p:cNvCxnSpPr>
          <p:nvPr/>
        </p:nvCxnSpPr>
        <p:spPr>
          <a:xfrm flipV="1">
            <a:off x="3372545" y="2920790"/>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5FAF0219-6628-B47C-ADB1-05336A6ADEEB}"/>
              </a:ext>
            </a:extLst>
          </p:cNvPr>
          <p:cNvCxnSpPr>
            <a:cxnSpLocks/>
          </p:cNvCxnSpPr>
          <p:nvPr/>
        </p:nvCxnSpPr>
        <p:spPr>
          <a:xfrm flipV="1">
            <a:off x="3391189" y="3554834"/>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2EFD036B-C925-039C-2451-835D051A077E}"/>
              </a:ext>
            </a:extLst>
          </p:cNvPr>
          <p:cNvCxnSpPr>
            <a:cxnSpLocks/>
          </p:cNvCxnSpPr>
          <p:nvPr/>
        </p:nvCxnSpPr>
        <p:spPr>
          <a:xfrm flipV="1">
            <a:off x="3391327" y="2907119"/>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F2698114-DAFA-CD16-21FF-D096A7EDD0BC}"/>
              </a:ext>
            </a:extLst>
          </p:cNvPr>
          <p:cNvCxnSpPr>
            <a:cxnSpLocks/>
          </p:cNvCxnSpPr>
          <p:nvPr/>
        </p:nvCxnSpPr>
        <p:spPr>
          <a:xfrm flipV="1">
            <a:off x="3373684" y="2305669"/>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1" name="Straight Arrow Connector 160">
            <a:extLst>
              <a:ext uri="{FF2B5EF4-FFF2-40B4-BE49-F238E27FC236}">
                <a16:creationId xmlns:a16="http://schemas.microsoft.com/office/drawing/2014/main" id="{A45B7CF1-95E3-A627-BDE7-D24D726F00D1}"/>
              </a:ext>
            </a:extLst>
          </p:cNvPr>
          <p:cNvCxnSpPr>
            <a:cxnSpLocks/>
          </p:cNvCxnSpPr>
          <p:nvPr/>
        </p:nvCxnSpPr>
        <p:spPr>
          <a:xfrm flipV="1">
            <a:off x="3401579" y="2278012"/>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2" name="Straight Arrow Connector 161">
            <a:extLst>
              <a:ext uri="{FF2B5EF4-FFF2-40B4-BE49-F238E27FC236}">
                <a16:creationId xmlns:a16="http://schemas.microsoft.com/office/drawing/2014/main" id="{2F6FE1A3-541F-78AD-90F1-B93996DDBC5A}"/>
              </a:ext>
            </a:extLst>
          </p:cNvPr>
          <p:cNvCxnSpPr>
            <a:cxnSpLocks/>
          </p:cNvCxnSpPr>
          <p:nvPr/>
        </p:nvCxnSpPr>
        <p:spPr>
          <a:xfrm>
            <a:off x="4520962" y="2179385"/>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3" name="Straight Arrow Connector 162">
            <a:extLst>
              <a:ext uri="{FF2B5EF4-FFF2-40B4-BE49-F238E27FC236}">
                <a16:creationId xmlns:a16="http://schemas.microsoft.com/office/drawing/2014/main" id="{D5ED2956-EA1B-5A77-AD35-789392B00AEF}"/>
              </a:ext>
            </a:extLst>
          </p:cNvPr>
          <p:cNvCxnSpPr>
            <a:cxnSpLocks/>
          </p:cNvCxnSpPr>
          <p:nvPr/>
        </p:nvCxnSpPr>
        <p:spPr>
          <a:xfrm>
            <a:off x="4521827" y="279954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4" name="Straight Arrow Connector 163">
            <a:extLst>
              <a:ext uri="{FF2B5EF4-FFF2-40B4-BE49-F238E27FC236}">
                <a16:creationId xmlns:a16="http://schemas.microsoft.com/office/drawing/2014/main" id="{61AFD512-9646-C7BC-1E93-DF7E52F1EB27}"/>
              </a:ext>
            </a:extLst>
          </p:cNvPr>
          <p:cNvCxnSpPr>
            <a:cxnSpLocks/>
          </p:cNvCxnSpPr>
          <p:nvPr/>
        </p:nvCxnSpPr>
        <p:spPr>
          <a:xfrm>
            <a:off x="4521962" y="3428963"/>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5" name="Straight Arrow Connector 164">
            <a:extLst>
              <a:ext uri="{FF2B5EF4-FFF2-40B4-BE49-F238E27FC236}">
                <a16:creationId xmlns:a16="http://schemas.microsoft.com/office/drawing/2014/main" id="{9BE1BA71-0A43-D64F-45AD-B2DF395679BE}"/>
              </a:ext>
            </a:extLst>
          </p:cNvPr>
          <p:cNvCxnSpPr>
            <a:cxnSpLocks/>
          </p:cNvCxnSpPr>
          <p:nvPr/>
        </p:nvCxnSpPr>
        <p:spPr>
          <a:xfrm>
            <a:off x="4522097" y="4053752"/>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6" name="Straight Arrow Connector 165">
            <a:extLst>
              <a:ext uri="{FF2B5EF4-FFF2-40B4-BE49-F238E27FC236}">
                <a16:creationId xmlns:a16="http://schemas.microsoft.com/office/drawing/2014/main" id="{370FF32D-3615-2AD1-93EC-A486ACA036D8}"/>
              </a:ext>
            </a:extLst>
          </p:cNvPr>
          <p:cNvCxnSpPr>
            <a:cxnSpLocks/>
          </p:cNvCxnSpPr>
          <p:nvPr/>
        </p:nvCxnSpPr>
        <p:spPr>
          <a:xfrm>
            <a:off x="4522231" y="4655405"/>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C10BF88F-CF5D-084F-CF6B-E8943BE69547}"/>
              </a:ext>
            </a:extLst>
          </p:cNvPr>
          <p:cNvCxnSpPr>
            <a:cxnSpLocks/>
          </p:cNvCxnSpPr>
          <p:nvPr/>
        </p:nvCxnSpPr>
        <p:spPr>
          <a:xfrm>
            <a:off x="4513115" y="2212293"/>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8" name="Straight Arrow Connector 167">
            <a:extLst>
              <a:ext uri="{FF2B5EF4-FFF2-40B4-BE49-F238E27FC236}">
                <a16:creationId xmlns:a16="http://schemas.microsoft.com/office/drawing/2014/main" id="{AFF8F653-4D91-F66D-354D-D34E3DC9EC4B}"/>
              </a:ext>
            </a:extLst>
          </p:cNvPr>
          <p:cNvCxnSpPr>
            <a:cxnSpLocks/>
          </p:cNvCxnSpPr>
          <p:nvPr/>
        </p:nvCxnSpPr>
        <p:spPr>
          <a:xfrm>
            <a:off x="4518606" y="2818572"/>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9" name="Straight Arrow Connector 168">
            <a:extLst>
              <a:ext uri="{FF2B5EF4-FFF2-40B4-BE49-F238E27FC236}">
                <a16:creationId xmlns:a16="http://schemas.microsoft.com/office/drawing/2014/main" id="{ADEDFA6A-1873-A4D8-EC08-14374B0715F8}"/>
              </a:ext>
            </a:extLst>
          </p:cNvPr>
          <p:cNvCxnSpPr>
            <a:cxnSpLocks/>
          </p:cNvCxnSpPr>
          <p:nvPr/>
        </p:nvCxnSpPr>
        <p:spPr>
          <a:xfrm>
            <a:off x="4504858" y="3452616"/>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0" name="Straight Arrow Connector 169">
            <a:extLst>
              <a:ext uri="{FF2B5EF4-FFF2-40B4-BE49-F238E27FC236}">
                <a16:creationId xmlns:a16="http://schemas.microsoft.com/office/drawing/2014/main" id="{84B73B05-F9E2-9E3F-78B2-4E96D770B2B8}"/>
              </a:ext>
            </a:extLst>
          </p:cNvPr>
          <p:cNvCxnSpPr>
            <a:cxnSpLocks/>
          </p:cNvCxnSpPr>
          <p:nvPr/>
        </p:nvCxnSpPr>
        <p:spPr>
          <a:xfrm>
            <a:off x="4504992" y="4077405"/>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1" name="Straight Arrow Connector 170">
            <a:extLst>
              <a:ext uri="{FF2B5EF4-FFF2-40B4-BE49-F238E27FC236}">
                <a16:creationId xmlns:a16="http://schemas.microsoft.com/office/drawing/2014/main" id="{51F7C7FE-09CD-B7A7-34BE-55669046979B}"/>
              </a:ext>
            </a:extLst>
          </p:cNvPr>
          <p:cNvCxnSpPr>
            <a:cxnSpLocks/>
          </p:cNvCxnSpPr>
          <p:nvPr/>
        </p:nvCxnSpPr>
        <p:spPr>
          <a:xfrm>
            <a:off x="4505127" y="2194201"/>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38AC4217-5DBF-0C73-6721-DFDDA83DA234}"/>
              </a:ext>
            </a:extLst>
          </p:cNvPr>
          <p:cNvCxnSpPr>
            <a:cxnSpLocks/>
          </p:cNvCxnSpPr>
          <p:nvPr/>
        </p:nvCxnSpPr>
        <p:spPr>
          <a:xfrm>
            <a:off x="4510616" y="2828244"/>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3" name="Straight Arrow Connector 172">
            <a:extLst>
              <a:ext uri="{FF2B5EF4-FFF2-40B4-BE49-F238E27FC236}">
                <a16:creationId xmlns:a16="http://schemas.microsoft.com/office/drawing/2014/main" id="{209F46EC-5C39-C9E9-F789-91BD3C10D13F}"/>
              </a:ext>
            </a:extLst>
          </p:cNvPr>
          <p:cNvCxnSpPr>
            <a:cxnSpLocks/>
          </p:cNvCxnSpPr>
          <p:nvPr/>
        </p:nvCxnSpPr>
        <p:spPr>
          <a:xfrm>
            <a:off x="4529260" y="3462288"/>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4" name="Straight Arrow Connector 173">
            <a:extLst>
              <a:ext uri="{FF2B5EF4-FFF2-40B4-BE49-F238E27FC236}">
                <a16:creationId xmlns:a16="http://schemas.microsoft.com/office/drawing/2014/main" id="{B94114A8-C02B-409C-BF3D-EE7FB132A83D}"/>
              </a:ext>
            </a:extLst>
          </p:cNvPr>
          <p:cNvCxnSpPr>
            <a:cxnSpLocks/>
          </p:cNvCxnSpPr>
          <p:nvPr/>
        </p:nvCxnSpPr>
        <p:spPr>
          <a:xfrm>
            <a:off x="4529398" y="2814573"/>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5" name="Straight Arrow Connector 174">
            <a:extLst>
              <a:ext uri="{FF2B5EF4-FFF2-40B4-BE49-F238E27FC236}">
                <a16:creationId xmlns:a16="http://schemas.microsoft.com/office/drawing/2014/main" id="{D6096979-21DC-C611-3F36-9703A303401A}"/>
              </a:ext>
            </a:extLst>
          </p:cNvPr>
          <p:cNvCxnSpPr>
            <a:cxnSpLocks/>
          </p:cNvCxnSpPr>
          <p:nvPr/>
        </p:nvCxnSpPr>
        <p:spPr>
          <a:xfrm>
            <a:off x="4511755" y="2213123"/>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6" name="Straight Arrow Connector 175">
            <a:extLst>
              <a:ext uri="{FF2B5EF4-FFF2-40B4-BE49-F238E27FC236}">
                <a16:creationId xmlns:a16="http://schemas.microsoft.com/office/drawing/2014/main" id="{D9D5E53D-FC86-B16E-BAEB-937A38C35595}"/>
              </a:ext>
            </a:extLst>
          </p:cNvPr>
          <p:cNvCxnSpPr>
            <a:cxnSpLocks/>
          </p:cNvCxnSpPr>
          <p:nvPr/>
        </p:nvCxnSpPr>
        <p:spPr>
          <a:xfrm>
            <a:off x="4539650" y="2185466"/>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7" name="Straight Arrow Connector 176">
            <a:extLst>
              <a:ext uri="{FF2B5EF4-FFF2-40B4-BE49-F238E27FC236}">
                <a16:creationId xmlns:a16="http://schemas.microsoft.com/office/drawing/2014/main" id="{E284C87C-87E6-3FFE-FFB7-996E436A0185}"/>
              </a:ext>
            </a:extLst>
          </p:cNvPr>
          <p:cNvCxnSpPr>
            <a:cxnSpLocks/>
          </p:cNvCxnSpPr>
          <p:nvPr/>
        </p:nvCxnSpPr>
        <p:spPr>
          <a:xfrm flipV="1">
            <a:off x="4500097" y="2300314"/>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79F3D18F-9B0D-3014-8D8A-B7D92F13C811}"/>
              </a:ext>
            </a:extLst>
          </p:cNvPr>
          <p:cNvCxnSpPr>
            <a:cxnSpLocks/>
          </p:cNvCxnSpPr>
          <p:nvPr/>
        </p:nvCxnSpPr>
        <p:spPr>
          <a:xfrm flipV="1">
            <a:off x="4505589" y="2906593"/>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DB73FBD5-4FBC-4DE3-7597-36EBCC0DD2A5}"/>
              </a:ext>
            </a:extLst>
          </p:cNvPr>
          <p:cNvCxnSpPr>
            <a:cxnSpLocks/>
          </p:cNvCxnSpPr>
          <p:nvPr/>
        </p:nvCxnSpPr>
        <p:spPr>
          <a:xfrm flipV="1">
            <a:off x="4491838" y="354063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3732DFB0-1800-68D1-C84A-603575B2DF48}"/>
              </a:ext>
            </a:extLst>
          </p:cNvPr>
          <p:cNvCxnSpPr>
            <a:cxnSpLocks/>
          </p:cNvCxnSpPr>
          <p:nvPr/>
        </p:nvCxnSpPr>
        <p:spPr>
          <a:xfrm flipV="1">
            <a:off x="4491972" y="4165426"/>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1" name="Straight Arrow Connector 180">
            <a:extLst>
              <a:ext uri="{FF2B5EF4-FFF2-40B4-BE49-F238E27FC236}">
                <a16:creationId xmlns:a16="http://schemas.microsoft.com/office/drawing/2014/main" id="{AC2043A6-5965-0028-E546-4165D9236E3F}"/>
              </a:ext>
            </a:extLst>
          </p:cNvPr>
          <p:cNvCxnSpPr>
            <a:cxnSpLocks/>
          </p:cNvCxnSpPr>
          <p:nvPr/>
        </p:nvCxnSpPr>
        <p:spPr>
          <a:xfrm flipV="1">
            <a:off x="4492107" y="2282222"/>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2" name="Straight Arrow Connector 181">
            <a:extLst>
              <a:ext uri="{FF2B5EF4-FFF2-40B4-BE49-F238E27FC236}">
                <a16:creationId xmlns:a16="http://schemas.microsoft.com/office/drawing/2014/main" id="{B143C0AC-8F1E-A410-5818-CCA85FEAB602}"/>
              </a:ext>
            </a:extLst>
          </p:cNvPr>
          <p:cNvCxnSpPr>
            <a:cxnSpLocks/>
          </p:cNvCxnSpPr>
          <p:nvPr/>
        </p:nvCxnSpPr>
        <p:spPr>
          <a:xfrm flipV="1">
            <a:off x="4497597" y="2916265"/>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3" name="Straight Arrow Connector 182">
            <a:extLst>
              <a:ext uri="{FF2B5EF4-FFF2-40B4-BE49-F238E27FC236}">
                <a16:creationId xmlns:a16="http://schemas.microsoft.com/office/drawing/2014/main" id="{5661235E-457D-44C1-12F6-A4894FA5F8C6}"/>
              </a:ext>
            </a:extLst>
          </p:cNvPr>
          <p:cNvCxnSpPr>
            <a:cxnSpLocks/>
          </p:cNvCxnSpPr>
          <p:nvPr/>
        </p:nvCxnSpPr>
        <p:spPr>
          <a:xfrm flipV="1">
            <a:off x="4516245" y="3550309"/>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4" name="Straight Arrow Connector 183">
            <a:extLst>
              <a:ext uri="{FF2B5EF4-FFF2-40B4-BE49-F238E27FC236}">
                <a16:creationId xmlns:a16="http://schemas.microsoft.com/office/drawing/2014/main" id="{3E30B680-BC90-8BAF-31DA-F185802DAAC3}"/>
              </a:ext>
            </a:extLst>
          </p:cNvPr>
          <p:cNvCxnSpPr>
            <a:cxnSpLocks/>
          </p:cNvCxnSpPr>
          <p:nvPr/>
        </p:nvCxnSpPr>
        <p:spPr>
          <a:xfrm flipV="1">
            <a:off x="4516383" y="2902594"/>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5" name="Straight Arrow Connector 184">
            <a:extLst>
              <a:ext uri="{FF2B5EF4-FFF2-40B4-BE49-F238E27FC236}">
                <a16:creationId xmlns:a16="http://schemas.microsoft.com/office/drawing/2014/main" id="{EE82AEC4-B5EF-7E21-043F-DB20BD93A6A7}"/>
              </a:ext>
            </a:extLst>
          </p:cNvPr>
          <p:cNvCxnSpPr>
            <a:cxnSpLocks/>
          </p:cNvCxnSpPr>
          <p:nvPr/>
        </p:nvCxnSpPr>
        <p:spPr>
          <a:xfrm flipV="1">
            <a:off x="4498736" y="2301144"/>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6" name="Straight Arrow Connector 185">
            <a:extLst>
              <a:ext uri="{FF2B5EF4-FFF2-40B4-BE49-F238E27FC236}">
                <a16:creationId xmlns:a16="http://schemas.microsoft.com/office/drawing/2014/main" id="{68A2D4AD-05CA-348B-3537-65018FF6BFE5}"/>
              </a:ext>
            </a:extLst>
          </p:cNvPr>
          <p:cNvCxnSpPr>
            <a:cxnSpLocks/>
          </p:cNvCxnSpPr>
          <p:nvPr/>
        </p:nvCxnSpPr>
        <p:spPr>
          <a:xfrm flipV="1">
            <a:off x="4526637" y="2273487"/>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Straight Arrow Connector 186">
            <a:extLst>
              <a:ext uri="{FF2B5EF4-FFF2-40B4-BE49-F238E27FC236}">
                <a16:creationId xmlns:a16="http://schemas.microsoft.com/office/drawing/2014/main" id="{DBDA0014-92C9-6274-2E85-14CC36D0687B}"/>
              </a:ext>
            </a:extLst>
          </p:cNvPr>
          <p:cNvCxnSpPr>
            <a:cxnSpLocks/>
          </p:cNvCxnSpPr>
          <p:nvPr/>
        </p:nvCxnSpPr>
        <p:spPr>
          <a:xfrm>
            <a:off x="5932119" y="218411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8" name="Straight Arrow Connector 187">
            <a:extLst>
              <a:ext uri="{FF2B5EF4-FFF2-40B4-BE49-F238E27FC236}">
                <a16:creationId xmlns:a16="http://schemas.microsoft.com/office/drawing/2014/main" id="{D5C0A7DF-E12A-9E8A-CAC7-D3612F525A6E}"/>
              </a:ext>
            </a:extLst>
          </p:cNvPr>
          <p:cNvCxnSpPr>
            <a:cxnSpLocks/>
          </p:cNvCxnSpPr>
          <p:nvPr/>
        </p:nvCxnSpPr>
        <p:spPr>
          <a:xfrm>
            <a:off x="5932984" y="2804277"/>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9" name="Straight Arrow Connector 188">
            <a:extLst>
              <a:ext uri="{FF2B5EF4-FFF2-40B4-BE49-F238E27FC236}">
                <a16:creationId xmlns:a16="http://schemas.microsoft.com/office/drawing/2014/main" id="{577B0E25-8ED0-0B20-21F9-72E18D526113}"/>
              </a:ext>
            </a:extLst>
          </p:cNvPr>
          <p:cNvCxnSpPr>
            <a:cxnSpLocks/>
          </p:cNvCxnSpPr>
          <p:nvPr/>
        </p:nvCxnSpPr>
        <p:spPr>
          <a:xfrm>
            <a:off x="5933118" y="3433694"/>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0" name="Straight Arrow Connector 189">
            <a:extLst>
              <a:ext uri="{FF2B5EF4-FFF2-40B4-BE49-F238E27FC236}">
                <a16:creationId xmlns:a16="http://schemas.microsoft.com/office/drawing/2014/main" id="{69BAE34B-BAFE-1B14-D9C7-76C90E997F54}"/>
              </a:ext>
            </a:extLst>
          </p:cNvPr>
          <p:cNvCxnSpPr>
            <a:cxnSpLocks/>
          </p:cNvCxnSpPr>
          <p:nvPr/>
        </p:nvCxnSpPr>
        <p:spPr>
          <a:xfrm>
            <a:off x="5933253" y="4058483"/>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Straight Arrow Connector 190">
            <a:extLst>
              <a:ext uri="{FF2B5EF4-FFF2-40B4-BE49-F238E27FC236}">
                <a16:creationId xmlns:a16="http://schemas.microsoft.com/office/drawing/2014/main" id="{740E8E97-1A39-E9B9-079C-776833CF69EF}"/>
              </a:ext>
            </a:extLst>
          </p:cNvPr>
          <p:cNvCxnSpPr>
            <a:cxnSpLocks/>
          </p:cNvCxnSpPr>
          <p:nvPr/>
        </p:nvCxnSpPr>
        <p:spPr>
          <a:xfrm>
            <a:off x="5933387" y="466013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Straight Arrow Connector 191">
            <a:extLst>
              <a:ext uri="{FF2B5EF4-FFF2-40B4-BE49-F238E27FC236}">
                <a16:creationId xmlns:a16="http://schemas.microsoft.com/office/drawing/2014/main" id="{3120A1DA-CA76-328A-DF82-171B123E943D}"/>
              </a:ext>
            </a:extLst>
          </p:cNvPr>
          <p:cNvCxnSpPr>
            <a:cxnSpLocks/>
          </p:cNvCxnSpPr>
          <p:nvPr/>
        </p:nvCxnSpPr>
        <p:spPr>
          <a:xfrm>
            <a:off x="5924271" y="2217024"/>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3" name="Straight Arrow Connector 192">
            <a:extLst>
              <a:ext uri="{FF2B5EF4-FFF2-40B4-BE49-F238E27FC236}">
                <a16:creationId xmlns:a16="http://schemas.microsoft.com/office/drawing/2014/main" id="{14BB3D8A-C7F8-09E3-99CA-FF38F76EEAD9}"/>
              </a:ext>
            </a:extLst>
          </p:cNvPr>
          <p:cNvCxnSpPr>
            <a:cxnSpLocks/>
          </p:cNvCxnSpPr>
          <p:nvPr/>
        </p:nvCxnSpPr>
        <p:spPr>
          <a:xfrm>
            <a:off x="5929763" y="2823303"/>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4" name="Straight Arrow Connector 193">
            <a:extLst>
              <a:ext uri="{FF2B5EF4-FFF2-40B4-BE49-F238E27FC236}">
                <a16:creationId xmlns:a16="http://schemas.microsoft.com/office/drawing/2014/main" id="{0FF3E5E6-8042-953D-1F6A-BD210032A8AC}"/>
              </a:ext>
            </a:extLst>
          </p:cNvPr>
          <p:cNvCxnSpPr>
            <a:cxnSpLocks/>
          </p:cNvCxnSpPr>
          <p:nvPr/>
        </p:nvCxnSpPr>
        <p:spPr>
          <a:xfrm>
            <a:off x="5916015" y="345734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5" name="Straight Arrow Connector 194">
            <a:extLst>
              <a:ext uri="{FF2B5EF4-FFF2-40B4-BE49-F238E27FC236}">
                <a16:creationId xmlns:a16="http://schemas.microsoft.com/office/drawing/2014/main" id="{B3F530BA-78CC-6327-6677-9B43644117FE}"/>
              </a:ext>
            </a:extLst>
          </p:cNvPr>
          <p:cNvCxnSpPr>
            <a:cxnSpLocks/>
          </p:cNvCxnSpPr>
          <p:nvPr/>
        </p:nvCxnSpPr>
        <p:spPr>
          <a:xfrm>
            <a:off x="5916149" y="4082136"/>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6" name="Straight Arrow Connector 195">
            <a:extLst>
              <a:ext uri="{FF2B5EF4-FFF2-40B4-BE49-F238E27FC236}">
                <a16:creationId xmlns:a16="http://schemas.microsoft.com/office/drawing/2014/main" id="{1CFA93B8-8635-FA93-F09D-F6DF63CB8547}"/>
              </a:ext>
            </a:extLst>
          </p:cNvPr>
          <p:cNvCxnSpPr>
            <a:cxnSpLocks/>
          </p:cNvCxnSpPr>
          <p:nvPr/>
        </p:nvCxnSpPr>
        <p:spPr>
          <a:xfrm>
            <a:off x="5916284" y="2198932"/>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7" name="Straight Arrow Connector 196">
            <a:extLst>
              <a:ext uri="{FF2B5EF4-FFF2-40B4-BE49-F238E27FC236}">
                <a16:creationId xmlns:a16="http://schemas.microsoft.com/office/drawing/2014/main" id="{3AF02EEC-24ED-E378-825C-7C400AF1DBAC}"/>
              </a:ext>
            </a:extLst>
          </p:cNvPr>
          <p:cNvCxnSpPr>
            <a:cxnSpLocks/>
          </p:cNvCxnSpPr>
          <p:nvPr/>
        </p:nvCxnSpPr>
        <p:spPr>
          <a:xfrm>
            <a:off x="5921773" y="2832975"/>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8" name="Straight Arrow Connector 197">
            <a:extLst>
              <a:ext uri="{FF2B5EF4-FFF2-40B4-BE49-F238E27FC236}">
                <a16:creationId xmlns:a16="http://schemas.microsoft.com/office/drawing/2014/main" id="{A7382F24-62F6-0102-B896-06FA3F7B9D00}"/>
              </a:ext>
            </a:extLst>
          </p:cNvPr>
          <p:cNvCxnSpPr>
            <a:cxnSpLocks/>
          </p:cNvCxnSpPr>
          <p:nvPr/>
        </p:nvCxnSpPr>
        <p:spPr>
          <a:xfrm>
            <a:off x="5940417" y="3467019"/>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9" name="Straight Arrow Connector 198">
            <a:extLst>
              <a:ext uri="{FF2B5EF4-FFF2-40B4-BE49-F238E27FC236}">
                <a16:creationId xmlns:a16="http://schemas.microsoft.com/office/drawing/2014/main" id="{79CC7D2B-1D68-418C-88C5-95710DEF17B1}"/>
              </a:ext>
            </a:extLst>
          </p:cNvPr>
          <p:cNvCxnSpPr>
            <a:cxnSpLocks/>
          </p:cNvCxnSpPr>
          <p:nvPr/>
        </p:nvCxnSpPr>
        <p:spPr>
          <a:xfrm>
            <a:off x="5940555" y="2819304"/>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0" name="Straight Arrow Connector 199">
            <a:extLst>
              <a:ext uri="{FF2B5EF4-FFF2-40B4-BE49-F238E27FC236}">
                <a16:creationId xmlns:a16="http://schemas.microsoft.com/office/drawing/2014/main" id="{C5BC4F39-5AD1-AF92-8AED-2A23F5960595}"/>
              </a:ext>
            </a:extLst>
          </p:cNvPr>
          <p:cNvCxnSpPr>
            <a:cxnSpLocks/>
          </p:cNvCxnSpPr>
          <p:nvPr/>
        </p:nvCxnSpPr>
        <p:spPr>
          <a:xfrm>
            <a:off x="5922912" y="2217854"/>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1" name="Straight Arrow Connector 200">
            <a:extLst>
              <a:ext uri="{FF2B5EF4-FFF2-40B4-BE49-F238E27FC236}">
                <a16:creationId xmlns:a16="http://schemas.microsoft.com/office/drawing/2014/main" id="{6186C627-8D66-D46B-DFE1-7090762C784E}"/>
              </a:ext>
            </a:extLst>
          </p:cNvPr>
          <p:cNvCxnSpPr>
            <a:cxnSpLocks/>
          </p:cNvCxnSpPr>
          <p:nvPr/>
        </p:nvCxnSpPr>
        <p:spPr>
          <a:xfrm>
            <a:off x="5950807" y="2190197"/>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Straight Arrow Connector 201">
            <a:extLst>
              <a:ext uri="{FF2B5EF4-FFF2-40B4-BE49-F238E27FC236}">
                <a16:creationId xmlns:a16="http://schemas.microsoft.com/office/drawing/2014/main" id="{6D752791-34E9-CE99-16E0-CAF58E60D5A4}"/>
              </a:ext>
            </a:extLst>
          </p:cNvPr>
          <p:cNvCxnSpPr>
            <a:cxnSpLocks/>
          </p:cNvCxnSpPr>
          <p:nvPr/>
        </p:nvCxnSpPr>
        <p:spPr>
          <a:xfrm flipV="1">
            <a:off x="5911254" y="2305045"/>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C4C2CA35-58C1-87EA-A501-F75B931D2F78}"/>
              </a:ext>
            </a:extLst>
          </p:cNvPr>
          <p:cNvCxnSpPr>
            <a:cxnSpLocks/>
          </p:cNvCxnSpPr>
          <p:nvPr/>
        </p:nvCxnSpPr>
        <p:spPr>
          <a:xfrm flipV="1">
            <a:off x="5916746" y="2911324"/>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 name="Straight Arrow Connector 203">
            <a:extLst>
              <a:ext uri="{FF2B5EF4-FFF2-40B4-BE49-F238E27FC236}">
                <a16:creationId xmlns:a16="http://schemas.microsoft.com/office/drawing/2014/main" id="{99594B36-F84B-AE2D-61C3-8AED26D0E275}"/>
              </a:ext>
            </a:extLst>
          </p:cNvPr>
          <p:cNvCxnSpPr>
            <a:cxnSpLocks/>
          </p:cNvCxnSpPr>
          <p:nvPr/>
        </p:nvCxnSpPr>
        <p:spPr>
          <a:xfrm flipV="1">
            <a:off x="5902995" y="3545368"/>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BC8E34FD-7F30-601A-1964-16B92F1A5F31}"/>
              </a:ext>
            </a:extLst>
          </p:cNvPr>
          <p:cNvCxnSpPr>
            <a:cxnSpLocks/>
          </p:cNvCxnSpPr>
          <p:nvPr/>
        </p:nvCxnSpPr>
        <p:spPr>
          <a:xfrm flipV="1">
            <a:off x="5903129" y="417015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73CC30EB-C2AB-E066-A6D4-9DDBEB100A6A}"/>
              </a:ext>
            </a:extLst>
          </p:cNvPr>
          <p:cNvCxnSpPr>
            <a:cxnSpLocks/>
          </p:cNvCxnSpPr>
          <p:nvPr/>
        </p:nvCxnSpPr>
        <p:spPr>
          <a:xfrm flipV="1">
            <a:off x="5903264" y="2286953"/>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7" name="Straight Arrow Connector 206">
            <a:extLst>
              <a:ext uri="{FF2B5EF4-FFF2-40B4-BE49-F238E27FC236}">
                <a16:creationId xmlns:a16="http://schemas.microsoft.com/office/drawing/2014/main" id="{6EFF1C6C-0EB9-0DCB-34CA-2DA32F138BE5}"/>
              </a:ext>
            </a:extLst>
          </p:cNvPr>
          <p:cNvCxnSpPr>
            <a:cxnSpLocks/>
          </p:cNvCxnSpPr>
          <p:nvPr/>
        </p:nvCxnSpPr>
        <p:spPr>
          <a:xfrm flipV="1">
            <a:off x="5908754" y="2920996"/>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8" name="Straight Arrow Connector 207">
            <a:extLst>
              <a:ext uri="{FF2B5EF4-FFF2-40B4-BE49-F238E27FC236}">
                <a16:creationId xmlns:a16="http://schemas.microsoft.com/office/drawing/2014/main" id="{78D01D58-2758-8D7D-65E5-F7FA276C16E2}"/>
              </a:ext>
            </a:extLst>
          </p:cNvPr>
          <p:cNvCxnSpPr>
            <a:cxnSpLocks/>
          </p:cNvCxnSpPr>
          <p:nvPr/>
        </p:nvCxnSpPr>
        <p:spPr>
          <a:xfrm flipV="1">
            <a:off x="5927402" y="3555040"/>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9" name="Straight Arrow Connector 208">
            <a:extLst>
              <a:ext uri="{FF2B5EF4-FFF2-40B4-BE49-F238E27FC236}">
                <a16:creationId xmlns:a16="http://schemas.microsoft.com/office/drawing/2014/main" id="{2588FE81-82F5-CDAF-7EF2-F2B3FCEA9F2C}"/>
              </a:ext>
            </a:extLst>
          </p:cNvPr>
          <p:cNvCxnSpPr>
            <a:cxnSpLocks/>
          </p:cNvCxnSpPr>
          <p:nvPr/>
        </p:nvCxnSpPr>
        <p:spPr>
          <a:xfrm flipV="1">
            <a:off x="5927540" y="2907325"/>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0" name="Straight Arrow Connector 209">
            <a:extLst>
              <a:ext uri="{FF2B5EF4-FFF2-40B4-BE49-F238E27FC236}">
                <a16:creationId xmlns:a16="http://schemas.microsoft.com/office/drawing/2014/main" id="{36AB3C5C-6D9C-3947-9106-866A3C452DB6}"/>
              </a:ext>
            </a:extLst>
          </p:cNvPr>
          <p:cNvCxnSpPr>
            <a:cxnSpLocks/>
          </p:cNvCxnSpPr>
          <p:nvPr/>
        </p:nvCxnSpPr>
        <p:spPr>
          <a:xfrm flipV="1">
            <a:off x="5909893" y="2305875"/>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1" name="Straight Arrow Connector 210">
            <a:extLst>
              <a:ext uri="{FF2B5EF4-FFF2-40B4-BE49-F238E27FC236}">
                <a16:creationId xmlns:a16="http://schemas.microsoft.com/office/drawing/2014/main" id="{9D41E0DD-BB14-D869-9799-FA63684F8374}"/>
              </a:ext>
            </a:extLst>
          </p:cNvPr>
          <p:cNvCxnSpPr>
            <a:cxnSpLocks/>
          </p:cNvCxnSpPr>
          <p:nvPr/>
        </p:nvCxnSpPr>
        <p:spPr>
          <a:xfrm flipV="1">
            <a:off x="5937794" y="2278218"/>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4" name="Oval 213">
            <a:extLst>
              <a:ext uri="{FF2B5EF4-FFF2-40B4-BE49-F238E27FC236}">
                <a16:creationId xmlns:a16="http://schemas.microsoft.com/office/drawing/2014/main" id="{3976328C-A6D5-A8B5-A6D9-C1ECD3145C92}"/>
              </a:ext>
            </a:extLst>
          </p:cNvPr>
          <p:cNvSpPr/>
          <p:nvPr/>
        </p:nvSpPr>
        <p:spPr>
          <a:xfrm>
            <a:off x="5499936" y="2092918"/>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5" name="Oval 214">
            <a:extLst>
              <a:ext uri="{FF2B5EF4-FFF2-40B4-BE49-F238E27FC236}">
                <a16:creationId xmlns:a16="http://schemas.microsoft.com/office/drawing/2014/main" id="{51E749C2-7BA5-637B-4883-BDD5C70AF9F6}"/>
              </a:ext>
            </a:extLst>
          </p:cNvPr>
          <p:cNvSpPr/>
          <p:nvPr/>
        </p:nvSpPr>
        <p:spPr>
          <a:xfrm>
            <a:off x="5500734" y="2718024"/>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6" name="Oval 215">
            <a:extLst>
              <a:ext uri="{FF2B5EF4-FFF2-40B4-BE49-F238E27FC236}">
                <a16:creationId xmlns:a16="http://schemas.microsoft.com/office/drawing/2014/main" id="{A9FB9C74-63E4-C75E-00A9-518D636A9A20}"/>
              </a:ext>
            </a:extLst>
          </p:cNvPr>
          <p:cNvSpPr/>
          <p:nvPr/>
        </p:nvSpPr>
        <p:spPr>
          <a:xfrm>
            <a:off x="5500843" y="3400826"/>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7" name="Oval 216">
            <a:extLst>
              <a:ext uri="{FF2B5EF4-FFF2-40B4-BE49-F238E27FC236}">
                <a16:creationId xmlns:a16="http://schemas.microsoft.com/office/drawing/2014/main" id="{5EF5F87F-C853-7E55-C1BB-FF1A888CBC13}"/>
              </a:ext>
            </a:extLst>
          </p:cNvPr>
          <p:cNvSpPr/>
          <p:nvPr/>
        </p:nvSpPr>
        <p:spPr>
          <a:xfrm>
            <a:off x="5500952" y="4025932"/>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8" name="Oval 217">
            <a:extLst>
              <a:ext uri="{FF2B5EF4-FFF2-40B4-BE49-F238E27FC236}">
                <a16:creationId xmlns:a16="http://schemas.microsoft.com/office/drawing/2014/main" id="{3A3EFE47-9FDA-47AC-C66E-ACE460F9FB79}"/>
              </a:ext>
            </a:extLst>
          </p:cNvPr>
          <p:cNvSpPr/>
          <p:nvPr/>
        </p:nvSpPr>
        <p:spPr>
          <a:xfrm>
            <a:off x="5501062" y="4612577"/>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 name="Arrow: Right 3">
            <a:extLst>
              <a:ext uri="{FF2B5EF4-FFF2-40B4-BE49-F238E27FC236}">
                <a16:creationId xmlns:a16="http://schemas.microsoft.com/office/drawing/2014/main" id="{D328AEB4-F129-6D86-3032-FA389B7AE1AA}"/>
              </a:ext>
            </a:extLst>
          </p:cNvPr>
          <p:cNvSpPr/>
          <p:nvPr/>
        </p:nvSpPr>
        <p:spPr>
          <a:xfrm>
            <a:off x="2784302" y="789144"/>
            <a:ext cx="4899854" cy="733659"/>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a:r>
              <a:rPr lang="en-US" sz="1800"/>
              <a:t>Forward Propagation</a:t>
            </a:r>
            <a:endParaRPr lang="en-US"/>
          </a:p>
        </p:txBody>
      </p:sp>
      <p:sp>
        <p:nvSpPr>
          <p:cNvPr id="19" name="Arrow: Right 18">
            <a:extLst>
              <a:ext uri="{FF2B5EF4-FFF2-40B4-BE49-F238E27FC236}">
                <a16:creationId xmlns:a16="http://schemas.microsoft.com/office/drawing/2014/main" id="{1352E0A8-9450-BE65-E2BF-FE6E3C4F1494}"/>
              </a:ext>
            </a:extLst>
          </p:cNvPr>
          <p:cNvSpPr/>
          <p:nvPr/>
        </p:nvSpPr>
        <p:spPr>
          <a:xfrm>
            <a:off x="2758398" y="4787344"/>
            <a:ext cx="4899854" cy="733659"/>
          </a:xfrm>
          <a:prstGeom prst="lef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a:r>
              <a:rPr lang="en-US" sz="1800"/>
              <a:t>Back Propagation</a:t>
            </a:r>
            <a:endParaRPr lang="en-US"/>
          </a:p>
        </p:txBody>
      </p:sp>
      <p:sp>
        <p:nvSpPr>
          <p:cNvPr id="10" name="Rectangle 9">
            <a:extLst>
              <a:ext uri="{FF2B5EF4-FFF2-40B4-BE49-F238E27FC236}">
                <a16:creationId xmlns:a16="http://schemas.microsoft.com/office/drawing/2014/main" id="{97AC258A-12DD-FF06-FF3C-E0B08F1D44FB}"/>
              </a:ext>
            </a:extLst>
          </p:cNvPr>
          <p:cNvSpPr/>
          <p:nvPr/>
        </p:nvSpPr>
        <p:spPr>
          <a:xfrm>
            <a:off x="7551409" y="1443093"/>
            <a:ext cx="1993392" cy="3685032"/>
          </a:xfrm>
          <a:prstGeom prst="rect">
            <a:avLst/>
          </a:prstGeom>
          <a:noFill/>
          <a:ln w="28575" cap="flat">
            <a:solidFill>
              <a:schemeClr val="bg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 name="TextBox 10">
            <a:extLst>
              <a:ext uri="{FF2B5EF4-FFF2-40B4-BE49-F238E27FC236}">
                <a16:creationId xmlns:a16="http://schemas.microsoft.com/office/drawing/2014/main" id="{28DB936F-CFB4-9ABB-E4A0-990EF84FB936}"/>
              </a:ext>
            </a:extLst>
          </p:cNvPr>
          <p:cNvSpPr txBox="1"/>
          <p:nvPr/>
        </p:nvSpPr>
        <p:spPr>
          <a:xfrm>
            <a:off x="8000266" y="803154"/>
            <a:ext cx="1095678" cy="64632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b="1">
                <a:solidFill>
                  <a:schemeClr val="bg2"/>
                </a:solidFill>
              </a:rPr>
              <a:t>Loss Function</a:t>
            </a:r>
          </a:p>
        </p:txBody>
      </p:sp>
    </p:spTree>
    <p:extLst>
      <p:ext uri="{BB962C8B-B14F-4D97-AF65-F5344CB8AC3E}">
        <p14:creationId xmlns:p14="http://schemas.microsoft.com/office/powerpoint/2010/main" val="770456985"/>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BCE6BB-67DA-35B4-1488-F4B191501ECD}"/>
              </a:ext>
            </a:extLst>
          </p:cNvPr>
          <p:cNvSpPr>
            <a:spLocks noGrp="1"/>
          </p:cNvSpPr>
          <p:nvPr>
            <p:ph type="body" sz="quarter" idx="10"/>
          </p:nvPr>
        </p:nvSpPr>
        <p:spPr>
          <a:xfrm>
            <a:off x="333374" y="1275373"/>
            <a:ext cx="4723607" cy="3746406"/>
          </a:xfrm>
        </p:spPr>
        <p:txBody>
          <a:bodyPr/>
          <a:lstStyle/>
          <a:p>
            <a:r>
              <a:rPr lang="en-US" dirty="0"/>
              <a:t>COCO is a much larger and diverse dataset of images than MNIST</a:t>
            </a:r>
          </a:p>
          <a:p>
            <a:r>
              <a:rPr lang="en-US" dirty="0">
                <a:hlinkClick r:id="rId2"/>
              </a:rPr>
              <a:t>https://cocodataset.org/#explore</a:t>
            </a:r>
            <a:endParaRPr lang="en-US" dirty="0"/>
          </a:p>
          <a:p>
            <a:r>
              <a:rPr lang="en-US" dirty="0"/>
              <a:t> There are 80 types of labeled objects so our object classification model will have to output 80 class probabilities</a:t>
            </a:r>
          </a:p>
        </p:txBody>
      </p:sp>
      <p:sp>
        <p:nvSpPr>
          <p:cNvPr id="3" name="Title 2">
            <a:extLst>
              <a:ext uri="{FF2B5EF4-FFF2-40B4-BE49-F238E27FC236}">
                <a16:creationId xmlns:a16="http://schemas.microsoft.com/office/drawing/2014/main" id="{7433BFEB-2487-7A1D-5340-7DAB7C38B128}"/>
              </a:ext>
            </a:extLst>
          </p:cNvPr>
          <p:cNvSpPr>
            <a:spLocks noGrp="1"/>
          </p:cNvSpPr>
          <p:nvPr>
            <p:ph type="title"/>
          </p:nvPr>
        </p:nvSpPr>
        <p:spPr/>
        <p:txBody>
          <a:bodyPr/>
          <a:lstStyle/>
          <a:p>
            <a:r>
              <a:rPr lang="en-US"/>
              <a:t>Object Classification for COCO</a:t>
            </a:r>
          </a:p>
        </p:txBody>
      </p:sp>
      <p:pic>
        <p:nvPicPr>
          <p:cNvPr id="4" name="Picture 3">
            <a:extLst>
              <a:ext uri="{FF2B5EF4-FFF2-40B4-BE49-F238E27FC236}">
                <a16:creationId xmlns:a16="http://schemas.microsoft.com/office/drawing/2014/main" id="{20D23BD1-E7F3-2565-BDFC-93A139762210}"/>
              </a:ext>
            </a:extLst>
          </p:cNvPr>
          <p:cNvPicPr>
            <a:picLocks noChangeAspect="1"/>
          </p:cNvPicPr>
          <p:nvPr/>
        </p:nvPicPr>
        <p:blipFill>
          <a:blip r:embed="rId3"/>
          <a:stretch>
            <a:fillRect/>
          </a:stretch>
        </p:blipFill>
        <p:spPr>
          <a:xfrm>
            <a:off x="5608112" y="781596"/>
            <a:ext cx="3508456" cy="4369621"/>
          </a:xfrm>
          <a:prstGeom prst="rect">
            <a:avLst/>
          </a:prstGeom>
        </p:spPr>
      </p:pic>
    </p:spTree>
    <p:extLst>
      <p:ext uri="{BB962C8B-B14F-4D97-AF65-F5344CB8AC3E}">
        <p14:creationId xmlns:p14="http://schemas.microsoft.com/office/powerpoint/2010/main" val="961758539"/>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F2364-79DA-8AEF-BF87-3804F20AFC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A52163-F79B-281A-0F2C-CBAA1DFF87F3}"/>
              </a:ext>
            </a:extLst>
          </p:cNvPr>
          <p:cNvSpPr>
            <a:spLocks noGrp="1"/>
          </p:cNvSpPr>
          <p:nvPr>
            <p:ph type="title"/>
          </p:nvPr>
        </p:nvSpPr>
        <p:spPr>
          <a:xfrm>
            <a:off x="333375" y="279598"/>
            <a:ext cx="8610600" cy="491584"/>
          </a:xfrm>
        </p:spPr>
        <p:txBody>
          <a:bodyPr/>
          <a:lstStyle/>
          <a:p>
            <a:r>
              <a:rPr lang="en-US" dirty="0">
                <a:latin typeface="Arial"/>
                <a:ea typeface="Open Sans Light"/>
                <a:cs typeface="Arial"/>
              </a:rPr>
              <a:t>Localization – How?</a:t>
            </a:r>
            <a:endParaRPr lang="en-US" dirty="0"/>
          </a:p>
        </p:txBody>
      </p:sp>
      <p:pic>
        <p:nvPicPr>
          <p:cNvPr id="2" name="Picture 1" descr="A picture containing text, outdoor&#10;&#10;Description automatically generated">
            <a:extLst>
              <a:ext uri="{FF2B5EF4-FFF2-40B4-BE49-F238E27FC236}">
                <a16:creationId xmlns:a16="http://schemas.microsoft.com/office/drawing/2014/main" id="{7E00DEAE-1450-31DA-4F0E-7949DB6FA800}"/>
              </a:ext>
            </a:extLst>
          </p:cNvPr>
          <p:cNvPicPr>
            <a:picLocks noChangeAspect="1"/>
          </p:cNvPicPr>
          <p:nvPr/>
        </p:nvPicPr>
        <p:blipFill>
          <a:blip r:embed="rId3"/>
          <a:stretch>
            <a:fillRect/>
          </a:stretch>
        </p:blipFill>
        <p:spPr>
          <a:xfrm>
            <a:off x="1885459" y="783788"/>
            <a:ext cx="6586512" cy="4382335"/>
          </a:xfrm>
          <a:prstGeom prst="rect">
            <a:avLst/>
          </a:prstGeom>
        </p:spPr>
      </p:pic>
    </p:spTree>
    <p:extLst>
      <p:ext uri="{BB962C8B-B14F-4D97-AF65-F5344CB8AC3E}">
        <p14:creationId xmlns:p14="http://schemas.microsoft.com/office/powerpoint/2010/main" val="27049284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2400" b="1" kern="100">
                <a:solidFill>
                  <a:srgbClr val="2F5496"/>
                </a:solidFill>
                <a:latin typeface="Calibri Light"/>
                <a:ea typeface="MS Gothic"/>
                <a:cs typeface="Times New Roman"/>
              </a:rPr>
              <a:t>Bounding boxes identify the locations of objects in an image</a:t>
            </a:r>
          </a:p>
          <a:p>
            <a:pPr marL="0" indent="-182245">
              <a:spcBef>
                <a:spcPts val="200"/>
              </a:spcBef>
              <a:spcAft>
                <a:spcPts val="0"/>
              </a:spcAft>
            </a:pPr>
            <a:r>
              <a:rPr lang="en-US" sz="2400" b="1" kern="100">
                <a:solidFill>
                  <a:srgbClr val="2F5496"/>
                </a:solidFill>
                <a:latin typeface="Calibri Light"/>
                <a:ea typeface="MS Gothic"/>
                <a:cs typeface="Times New Roman"/>
              </a:rPr>
              <a:t>Bounding boxes can be specified with coordinates, typically we use:</a:t>
            </a:r>
          </a:p>
          <a:p>
            <a:pPr marL="1974329" lvl="5" indent="-227923">
              <a:spcBef>
                <a:spcPts val="200"/>
              </a:spcBef>
            </a:pPr>
            <a:r>
              <a:rPr lang="en-US" sz="2138" b="1" kern="100">
                <a:solidFill>
                  <a:srgbClr val="2F5496"/>
                </a:solidFill>
                <a:latin typeface="Calibri Light"/>
                <a:ea typeface="MS Gothic"/>
                <a:cs typeface="Times New Roman"/>
              </a:rPr>
              <a:t>x</a:t>
            </a:r>
            <a:r>
              <a:rPr lang="en-US" sz="2138" kern="100">
                <a:solidFill>
                  <a:srgbClr val="2F5496"/>
                </a:solidFill>
                <a:latin typeface="Calibri Light"/>
                <a:ea typeface="MS Gothic"/>
                <a:cs typeface="Times New Roman"/>
              </a:rPr>
              <a:t> (x-coordinate of the center of the box)</a:t>
            </a:r>
          </a:p>
          <a:p>
            <a:pPr marL="1974329" lvl="5" indent="-227923">
              <a:spcBef>
                <a:spcPts val="200"/>
              </a:spcBef>
            </a:pPr>
            <a:r>
              <a:rPr lang="en-US" sz="2138" b="1" kern="100">
                <a:solidFill>
                  <a:srgbClr val="2F5496"/>
                </a:solidFill>
                <a:latin typeface="Calibri Light"/>
                <a:ea typeface="MS Gothic"/>
                <a:cs typeface="Times New Roman"/>
              </a:rPr>
              <a:t>y</a:t>
            </a:r>
            <a:r>
              <a:rPr lang="en-US" sz="2138" kern="100">
                <a:solidFill>
                  <a:srgbClr val="2F5496"/>
                </a:solidFill>
                <a:latin typeface="Calibri Light"/>
                <a:ea typeface="MS Gothic"/>
                <a:cs typeface="Times New Roman"/>
              </a:rPr>
              <a:t> (y-coordinate of the center of the box)</a:t>
            </a:r>
          </a:p>
          <a:p>
            <a:pPr marL="1974329" lvl="5" indent="-227923">
              <a:spcBef>
                <a:spcPts val="200"/>
              </a:spcBef>
            </a:pPr>
            <a:r>
              <a:rPr lang="en-US" sz="2138" b="1" kern="100">
                <a:solidFill>
                  <a:srgbClr val="2F5496"/>
                </a:solidFill>
                <a:latin typeface="Calibri Light"/>
                <a:ea typeface="MS Gothic"/>
                <a:cs typeface="Times New Roman"/>
              </a:rPr>
              <a:t>w </a:t>
            </a:r>
            <a:r>
              <a:rPr lang="en-US" sz="2138" kern="100">
                <a:solidFill>
                  <a:srgbClr val="2F5496"/>
                </a:solidFill>
                <a:latin typeface="Calibri Light"/>
                <a:ea typeface="MS Gothic"/>
                <a:cs typeface="Times New Roman"/>
              </a:rPr>
              <a:t>(width of the box)</a:t>
            </a:r>
            <a:endParaRPr lang="en-US" sz="2138" b="1" kern="100">
              <a:solidFill>
                <a:srgbClr val="2F5496"/>
              </a:solidFill>
              <a:latin typeface="Calibri Light"/>
              <a:ea typeface="MS Gothic"/>
              <a:cs typeface="Times New Roman"/>
            </a:endParaRPr>
          </a:p>
          <a:p>
            <a:pPr marL="1974329" lvl="5" indent="-227923">
              <a:spcBef>
                <a:spcPts val="200"/>
              </a:spcBef>
            </a:pPr>
            <a:r>
              <a:rPr lang="en-US" sz="2138" b="1" kern="100">
                <a:solidFill>
                  <a:srgbClr val="2F5496"/>
                </a:solidFill>
                <a:latin typeface="Calibri Light"/>
                <a:ea typeface="MS Gothic"/>
                <a:cs typeface="Times New Roman"/>
              </a:rPr>
              <a:t>h </a:t>
            </a:r>
            <a:r>
              <a:rPr lang="en-US" sz="2138" kern="100">
                <a:solidFill>
                  <a:srgbClr val="2F5496"/>
                </a:solidFill>
                <a:latin typeface="Calibri Light"/>
                <a:ea typeface="MS Gothic"/>
                <a:cs typeface="Times New Roman"/>
              </a:rPr>
              <a:t>(height of the box)</a:t>
            </a:r>
            <a:endParaRPr lang="en-US" sz="2138"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r>
              <a:rPr lang="en-US" sz="2400" b="1" kern="100">
                <a:solidFill>
                  <a:srgbClr val="2F5496"/>
                </a:solidFill>
                <a:latin typeface="Calibri Light"/>
                <a:ea typeface="MS Gothic"/>
                <a:cs typeface="Times New Roman"/>
              </a:rPr>
              <a:t>Object Detection models output these four coordinates</a:t>
            </a: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In object detection, bounding boxes identify object locations</a:t>
            </a:r>
          </a:p>
        </p:txBody>
      </p:sp>
    </p:spTree>
    <p:extLst>
      <p:ext uri="{BB962C8B-B14F-4D97-AF65-F5344CB8AC3E}">
        <p14:creationId xmlns:p14="http://schemas.microsoft.com/office/powerpoint/2010/main" val="484920091"/>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4AECF-948C-71AA-B6CA-36DC72167766}"/>
              </a:ext>
            </a:extLst>
          </p:cNvPr>
          <p:cNvSpPr>
            <a:spLocks noGrp="1"/>
          </p:cNvSpPr>
          <p:nvPr>
            <p:ph type="body" sz="quarter" idx="10"/>
          </p:nvPr>
        </p:nvSpPr>
        <p:spPr/>
        <p:txBody>
          <a:bodyPr/>
          <a:lstStyle/>
          <a:p>
            <a:r>
              <a:rPr lang="en-US"/>
              <a:t>Images are sub-divided into an </a:t>
            </a:r>
            <a:r>
              <a:rPr lang="en-US" i="1" err="1"/>
              <a:t>SxS</a:t>
            </a:r>
            <a:r>
              <a:rPr lang="en-US"/>
              <a:t> grid of cells for object detection (here </a:t>
            </a:r>
            <a:r>
              <a:rPr lang="en-US" i="1"/>
              <a:t>S</a:t>
            </a:r>
            <a:r>
              <a:rPr lang="en-US"/>
              <a:t>=3)</a:t>
            </a:r>
          </a:p>
        </p:txBody>
      </p:sp>
      <p:sp>
        <p:nvSpPr>
          <p:cNvPr id="3" name="Title 2">
            <a:extLst>
              <a:ext uri="{FF2B5EF4-FFF2-40B4-BE49-F238E27FC236}">
                <a16:creationId xmlns:a16="http://schemas.microsoft.com/office/drawing/2014/main" id="{87FFECAE-B87D-A906-07F9-5EFCA97EDC5A}"/>
              </a:ext>
            </a:extLst>
          </p:cNvPr>
          <p:cNvSpPr>
            <a:spLocks noGrp="1"/>
          </p:cNvSpPr>
          <p:nvPr>
            <p:ph type="title"/>
          </p:nvPr>
        </p:nvSpPr>
        <p:spPr/>
        <p:txBody>
          <a:bodyPr/>
          <a:lstStyle/>
          <a:p>
            <a:r>
              <a:rPr lang="en-US"/>
              <a:t>Bounding boxes and grid cells</a:t>
            </a:r>
          </a:p>
        </p:txBody>
      </p:sp>
      <p:pic>
        <p:nvPicPr>
          <p:cNvPr id="4" name="Picture 3">
            <a:extLst>
              <a:ext uri="{FF2B5EF4-FFF2-40B4-BE49-F238E27FC236}">
                <a16:creationId xmlns:a16="http://schemas.microsoft.com/office/drawing/2014/main" id="{2C9C0B28-ED88-1CC6-67E2-F78B070278BB}"/>
              </a:ext>
            </a:extLst>
          </p:cNvPr>
          <p:cNvPicPr>
            <a:picLocks noChangeAspect="1"/>
          </p:cNvPicPr>
          <p:nvPr/>
        </p:nvPicPr>
        <p:blipFill rotWithShape="1">
          <a:blip r:embed="rId3"/>
          <a:srcRect t="5262"/>
          <a:stretch/>
        </p:blipFill>
        <p:spPr>
          <a:xfrm>
            <a:off x="1379242" y="1764792"/>
            <a:ext cx="6593173" cy="3493668"/>
          </a:xfrm>
          <a:prstGeom prst="rect">
            <a:avLst/>
          </a:prstGeom>
        </p:spPr>
      </p:pic>
    </p:spTree>
    <p:extLst>
      <p:ext uri="{BB962C8B-B14F-4D97-AF65-F5344CB8AC3E}">
        <p14:creationId xmlns:p14="http://schemas.microsoft.com/office/powerpoint/2010/main" val="1901137260"/>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1FE38-50F6-043B-753A-6D34A018AA20}"/>
              </a:ext>
            </a:extLst>
          </p:cNvPr>
          <p:cNvSpPr>
            <a:spLocks noGrp="1"/>
          </p:cNvSpPr>
          <p:nvPr>
            <p:ph type="body" sz="quarter" idx="10"/>
          </p:nvPr>
        </p:nvSpPr>
        <p:spPr/>
        <p:txBody>
          <a:bodyPr/>
          <a:lstStyle/>
          <a:p>
            <a:r>
              <a:rPr lang="en-US" sz="2060" dirty="0"/>
              <a:t>Each of our </a:t>
            </a:r>
            <a:r>
              <a:rPr lang="en-US" sz="2060" i="1" dirty="0" err="1"/>
              <a:t>SxS</a:t>
            </a:r>
            <a:r>
              <a:rPr lang="en-US" sz="2060" dirty="0"/>
              <a:t> grid cells predicts </a:t>
            </a:r>
            <a:r>
              <a:rPr lang="en-US" sz="2060" i="1" dirty="0"/>
              <a:t>B </a:t>
            </a:r>
            <a:r>
              <a:rPr lang="en-US" sz="2060" dirty="0"/>
              <a:t>bounding boxes</a:t>
            </a:r>
          </a:p>
          <a:p>
            <a:r>
              <a:rPr lang="en-US" sz="2060" dirty="0"/>
              <a:t>Each bounding box prediction has 5 components:</a:t>
            </a:r>
          </a:p>
          <a:p>
            <a:pPr lvl="2"/>
            <a:r>
              <a:rPr lang="en-US" sz="2000" i="1" dirty="0"/>
              <a:t>x</a:t>
            </a:r>
          </a:p>
          <a:p>
            <a:pPr lvl="2"/>
            <a:r>
              <a:rPr lang="en-US" sz="2000" i="1" dirty="0"/>
              <a:t>y</a:t>
            </a:r>
          </a:p>
          <a:p>
            <a:pPr lvl="2"/>
            <a:r>
              <a:rPr lang="en-US" sz="2000" i="1" dirty="0"/>
              <a:t>w</a:t>
            </a:r>
          </a:p>
          <a:p>
            <a:pPr lvl="2"/>
            <a:r>
              <a:rPr lang="en-US" sz="2000" i="1" dirty="0"/>
              <a:t>h</a:t>
            </a:r>
          </a:p>
          <a:p>
            <a:pPr lvl="2"/>
            <a:r>
              <a:rPr lang="en-US" sz="2000" i="1" dirty="0"/>
              <a:t>confidence/</a:t>
            </a:r>
            <a:r>
              <a:rPr lang="en-US" sz="2000" i="1" dirty="0" err="1"/>
              <a:t>objectness</a:t>
            </a:r>
            <a:r>
              <a:rPr lang="en-US" sz="2000" i="1" dirty="0"/>
              <a:t> score </a:t>
            </a:r>
            <a:r>
              <a:rPr lang="en-US" sz="2000" dirty="0"/>
              <a:t>(we’ll talk more about this later – for now think of it as the confidence our prediction)</a:t>
            </a:r>
            <a:endParaRPr lang="en-US" sz="2000" i="1" dirty="0"/>
          </a:p>
          <a:p>
            <a:endParaRPr lang="en-US" sz="2061" dirty="0"/>
          </a:p>
        </p:txBody>
      </p:sp>
      <p:sp>
        <p:nvSpPr>
          <p:cNvPr id="3" name="Title 2">
            <a:extLst>
              <a:ext uri="{FF2B5EF4-FFF2-40B4-BE49-F238E27FC236}">
                <a16:creationId xmlns:a16="http://schemas.microsoft.com/office/drawing/2014/main" id="{A3F9C6F7-FC96-E8B2-4204-62B1C9EE6D3D}"/>
              </a:ext>
            </a:extLst>
          </p:cNvPr>
          <p:cNvSpPr>
            <a:spLocks noGrp="1"/>
          </p:cNvSpPr>
          <p:nvPr>
            <p:ph type="title"/>
          </p:nvPr>
        </p:nvSpPr>
        <p:spPr/>
        <p:txBody>
          <a:bodyPr/>
          <a:lstStyle/>
          <a:p>
            <a:r>
              <a:rPr lang="en-US"/>
              <a:t>General object detection output</a:t>
            </a:r>
          </a:p>
        </p:txBody>
      </p:sp>
    </p:spTree>
    <p:extLst>
      <p:ext uri="{BB962C8B-B14F-4D97-AF65-F5344CB8AC3E}">
        <p14:creationId xmlns:p14="http://schemas.microsoft.com/office/powerpoint/2010/main" val="13368551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3100">
                <a:latin typeface="Arial"/>
                <a:ea typeface="Open Sans Light"/>
                <a:cs typeface="Arial"/>
              </a:rPr>
              <a:t>We'll use Jupyter Notebooks to run the software.</a:t>
            </a:r>
            <a:endParaRPr lang="en-US"/>
          </a:p>
        </p:txBody>
      </p:sp>
      <p:pic>
        <p:nvPicPr>
          <p:cNvPr id="2" name="Picture 1">
            <a:extLst>
              <a:ext uri="{FF2B5EF4-FFF2-40B4-BE49-F238E27FC236}">
                <a16:creationId xmlns:a16="http://schemas.microsoft.com/office/drawing/2014/main" id="{26069045-B942-ECB3-3DE6-BDD530B32F57}"/>
              </a:ext>
            </a:extLst>
          </p:cNvPr>
          <p:cNvPicPr>
            <a:picLocks noChangeAspect="1"/>
          </p:cNvPicPr>
          <p:nvPr/>
        </p:nvPicPr>
        <p:blipFill>
          <a:blip r:embed="rId3"/>
          <a:stretch>
            <a:fillRect/>
          </a:stretch>
        </p:blipFill>
        <p:spPr>
          <a:xfrm>
            <a:off x="1765694" y="785217"/>
            <a:ext cx="6582247" cy="4557049"/>
          </a:xfrm>
          <a:prstGeom prst="rect">
            <a:avLst/>
          </a:prstGeom>
        </p:spPr>
      </p:pic>
    </p:spTree>
    <p:extLst>
      <p:ext uri="{BB962C8B-B14F-4D97-AF65-F5344CB8AC3E}">
        <p14:creationId xmlns:p14="http://schemas.microsoft.com/office/powerpoint/2010/main" val="1615428706"/>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624B2D-F934-566A-0D5F-5B414F85BE67}"/>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E3CA45BB-B826-857C-3D0D-5CADFD9417E1}"/>
              </a:ext>
            </a:extLst>
          </p:cNvPr>
          <p:cNvSpPr>
            <a:spLocks noGrp="1"/>
          </p:cNvSpPr>
          <p:nvPr>
            <p:ph type="title"/>
          </p:nvPr>
        </p:nvSpPr>
        <p:spPr/>
        <p:txBody>
          <a:bodyPr/>
          <a:lstStyle/>
          <a:p>
            <a:r>
              <a:rPr lang="en-US"/>
              <a:t>During training bounding box quality is assessed with </a:t>
            </a:r>
            <a:r>
              <a:rPr lang="en-US" b="1"/>
              <a:t>Intersection over Union</a:t>
            </a:r>
            <a:r>
              <a:rPr lang="en-US"/>
              <a:t> metric</a:t>
            </a:r>
          </a:p>
        </p:txBody>
      </p:sp>
      <p:pic>
        <p:nvPicPr>
          <p:cNvPr id="3074" name="Picture 2" descr="Figure 1: An example of detecting a stop sign in an image. The predicted bounding box is drawn in red while the ground-truth bounding box is drawn in green. Our goal is to compute the Intersection of Union between these bounding box.">
            <a:extLst>
              <a:ext uri="{FF2B5EF4-FFF2-40B4-BE49-F238E27FC236}">
                <a16:creationId xmlns:a16="http://schemas.microsoft.com/office/drawing/2014/main" id="{713E99D6-751F-6596-F481-56179AA9E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8" y="1247551"/>
            <a:ext cx="4256914" cy="3192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5414206-A829-1B67-41C7-1B0226154752}"/>
              </a:ext>
            </a:extLst>
          </p:cNvPr>
          <p:cNvPicPr>
            <a:picLocks noChangeAspect="1"/>
          </p:cNvPicPr>
          <p:nvPr/>
        </p:nvPicPr>
        <p:blipFill>
          <a:blip r:embed="rId4"/>
          <a:stretch>
            <a:fillRect/>
          </a:stretch>
        </p:blipFill>
        <p:spPr>
          <a:xfrm>
            <a:off x="4447660" y="1572769"/>
            <a:ext cx="5332929" cy="4115244"/>
          </a:xfrm>
          <a:prstGeom prst="rect">
            <a:avLst/>
          </a:prstGeom>
        </p:spPr>
      </p:pic>
    </p:spTree>
    <p:extLst>
      <p:ext uri="{BB962C8B-B14F-4D97-AF65-F5344CB8AC3E}">
        <p14:creationId xmlns:p14="http://schemas.microsoft.com/office/powerpoint/2010/main" val="3146979706"/>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24F97B-7B99-F687-194B-EEF5DCD1F92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1B316FCF-3983-B56F-A6BF-F92006C0C9F7}"/>
              </a:ext>
            </a:extLst>
          </p:cNvPr>
          <p:cNvSpPr>
            <a:spLocks noGrp="1"/>
          </p:cNvSpPr>
          <p:nvPr>
            <p:ph type="title"/>
          </p:nvPr>
        </p:nvSpPr>
        <p:spPr/>
        <p:txBody>
          <a:bodyPr/>
          <a:lstStyle/>
          <a:p>
            <a:r>
              <a:rPr lang="en-US" b="1"/>
              <a:t>Intersection over Union </a:t>
            </a:r>
            <a:r>
              <a:rPr lang="en-US"/>
              <a:t>(cont.)</a:t>
            </a:r>
            <a:endParaRPr lang="en-US" b="1"/>
          </a:p>
        </p:txBody>
      </p:sp>
      <p:pic>
        <p:nvPicPr>
          <p:cNvPr id="4098" name="Picture 2" descr="Figure 3: An example of computing Intersection over Unions for various bounding boxes.">
            <a:extLst>
              <a:ext uri="{FF2B5EF4-FFF2-40B4-BE49-F238E27FC236}">
                <a16:creationId xmlns:a16="http://schemas.microsoft.com/office/drawing/2014/main" id="{7E189A87-207B-FC97-3D41-AA544DEB7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92" y="1263040"/>
            <a:ext cx="7620000"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806841"/>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Exercise 5</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Bounding Boxes</a:t>
            </a:r>
          </a:p>
        </p:txBody>
      </p:sp>
    </p:spTree>
    <p:extLst>
      <p:ext uri="{BB962C8B-B14F-4D97-AF65-F5344CB8AC3E}">
        <p14:creationId xmlns:p14="http://schemas.microsoft.com/office/powerpoint/2010/main" val="1140361016"/>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342900" marR="0" lvl="0" indent="-342900">
              <a:lnSpc>
                <a:spcPct val="107000"/>
              </a:lnSpc>
              <a:spcBef>
                <a:spcPts val="0"/>
              </a:spcBef>
              <a:spcAft>
                <a:spcPts val="0"/>
              </a:spcAft>
              <a:buFont typeface="+mj-lt"/>
              <a:buAutoNum type="arabi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Exercise 5: Drawing </a:t>
            </a:r>
            <a:r>
              <a:rPr lang="en-US" sz="1100" kern="100" err="1">
                <a:solidFill>
                  <a:srgbClr val="00B050"/>
                </a:solidFill>
                <a:effectLst/>
                <a:latin typeface="Calibri" panose="020F0502020204030204" pitchFamily="34" charset="0"/>
                <a:ea typeface="Calibri" panose="020F0502020204030204" pitchFamily="34" charset="0"/>
                <a:cs typeface="Arial" panose="020B0604020202020204" pitchFamily="34" charset="0"/>
              </a:rPr>
              <a:t>BBoxes</a:t>
            </a: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 on test image.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Draw Bounding Boxes and labels on the image.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Show too many overlapping detections???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Failure motivates introduction of NMS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Instructions</a:t>
            </a:r>
            <a:endParaRPr lang="en-US"/>
          </a:p>
        </p:txBody>
      </p:sp>
    </p:spTree>
    <p:extLst>
      <p:ext uri="{BB962C8B-B14F-4D97-AF65-F5344CB8AC3E}">
        <p14:creationId xmlns:p14="http://schemas.microsoft.com/office/powerpoint/2010/main" val="774979350"/>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What questions or observations do you have?</a:t>
            </a:r>
          </a:p>
          <a:p>
            <a:pPr marL="0" indent="-182245">
              <a:spcBef>
                <a:spcPts val="200"/>
              </a:spcBef>
              <a:spcAft>
                <a:spcPts val="0"/>
              </a:spcAft>
            </a:pPr>
            <a:r>
              <a:rPr lang="en-US" sz="1800" b="1" kern="100">
                <a:solidFill>
                  <a:srgbClr val="2F5496"/>
                </a:solidFill>
                <a:latin typeface="Calibri Light"/>
                <a:ea typeface="MS Gothic"/>
                <a:cs typeface="Times New Roman"/>
              </a:rPr>
              <a:t>Does anything need clarification?</a:t>
            </a:r>
          </a:p>
          <a:p>
            <a:pPr marL="0" indent="-182245">
              <a:spcBef>
                <a:spcPts val="200"/>
              </a:spcBef>
              <a:spcAft>
                <a:spcPts val="0"/>
              </a:spcAft>
            </a:pPr>
            <a:r>
              <a:rPr lang="en-US" sz="1800" b="1" kern="100">
                <a:solidFill>
                  <a:srgbClr val="2F5496"/>
                </a:solidFill>
                <a:latin typeface="Calibri Light"/>
                <a:ea typeface="MS Gothic"/>
                <a:cs typeface="Times New Roman"/>
              </a:rPr>
              <a:t>Anything else you’d like to do in this notebook?</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Debrief</a:t>
            </a:r>
            <a:endParaRPr lang="en-US"/>
          </a:p>
        </p:txBody>
      </p:sp>
    </p:spTree>
    <p:extLst>
      <p:ext uri="{BB962C8B-B14F-4D97-AF65-F5344CB8AC3E}">
        <p14:creationId xmlns:p14="http://schemas.microsoft.com/office/powerpoint/2010/main" val="2230768264"/>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Lesson 6</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You Only Look Once (YOLO)</a:t>
            </a:r>
          </a:p>
        </p:txBody>
      </p:sp>
    </p:spTree>
    <p:extLst>
      <p:ext uri="{BB962C8B-B14F-4D97-AF65-F5344CB8AC3E}">
        <p14:creationId xmlns:p14="http://schemas.microsoft.com/office/powerpoint/2010/main" val="3434931994"/>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Describe YOLO (bounding box) output.</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Explain the purpose of non-max suppression.</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Apply non-max suppression for postprocessing.</a:t>
            </a:r>
          </a:p>
          <a:p>
            <a:pPr marL="0" indent="-182245">
              <a:spcBef>
                <a:spcPts val="200"/>
              </a:spcBef>
              <a:spcAft>
                <a:spcPts val="0"/>
              </a:spcAft>
            </a:pPr>
            <a:r>
              <a:rPr lang="en-US" sz="1800" b="1" kern="100">
                <a:solidFill>
                  <a:srgbClr val="2F5496"/>
                </a:solidFill>
                <a:latin typeface="Calibri Light"/>
                <a:ea typeface="MS Gothic"/>
                <a:cs typeface="Times New Roman"/>
              </a:rPr>
              <a:t>Interpret YOLO (bounding box) output.</a:t>
            </a:r>
          </a:p>
          <a:p>
            <a:pPr marL="0" indent="-182245">
              <a:spcBef>
                <a:spcPts val="200"/>
              </a:spcBef>
              <a:spcAft>
                <a:spcPts val="0"/>
              </a:spcAft>
            </a:pPr>
            <a:endParaRPr lang="en-US" sz="1800" b="1" kern="100">
              <a:solidFill>
                <a:srgbClr val="2F5496"/>
              </a:solidFill>
              <a:latin typeface="Calibri Light" panose="020F0302020204030204" pitchFamily="34" charset="0"/>
              <a:ea typeface="MS Gothic" panose="020B0609070205080204" pitchFamily="49" charset="-128"/>
              <a:cs typeface="Times New Roman" panose="02020603050405020304" pitchFamily="18" charset="0"/>
            </a:endParaRPr>
          </a:p>
          <a:p>
            <a:pPr marL="0" indent="-182245">
              <a:spcBef>
                <a:spcPts val="200"/>
              </a:spcBef>
              <a:spcAft>
                <a:spcPts val="0"/>
              </a:spcAft>
            </a:pPr>
            <a:endParaRPr lang="en-US" sz="1800" b="1" kern="100">
              <a:solidFill>
                <a:srgbClr val="2F5496"/>
              </a:solidFill>
              <a:latin typeface="Calibri Light" panose="020F0302020204030204" pitchFamily="34" charset="0"/>
              <a:ea typeface="MS Gothic" panose="020B0609070205080204" pitchFamily="49" charset="-128"/>
              <a:cs typeface="Times New Roman" panose="02020603050405020304" pitchFamily="18" charset="0"/>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Lesson 6:  Learning Objectives</a:t>
            </a:r>
            <a:endParaRPr lang="en-US"/>
          </a:p>
        </p:txBody>
      </p:sp>
    </p:spTree>
    <p:extLst>
      <p:ext uri="{BB962C8B-B14F-4D97-AF65-F5344CB8AC3E}">
        <p14:creationId xmlns:p14="http://schemas.microsoft.com/office/powerpoint/2010/main" val="2158301281"/>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Lecture 6</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YOLO Input and Output</a:t>
            </a:r>
          </a:p>
        </p:txBody>
      </p:sp>
    </p:spTree>
    <p:extLst>
      <p:ext uri="{BB962C8B-B14F-4D97-AF65-F5344CB8AC3E}">
        <p14:creationId xmlns:p14="http://schemas.microsoft.com/office/powerpoint/2010/main" val="3631580508"/>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C5955-19BA-1E37-5CD9-E61B2DA3D28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0D3ED670-8EEE-8BF3-45DE-40B442F895CE}"/>
              </a:ext>
            </a:extLst>
          </p:cNvPr>
          <p:cNvSpPr>
            <a:spLocks noGrp="1"/>
          </p:cNvSpPr>
          <p:nvPr>
            <p:ph type="title"/>
          </p:nvPr>
        </p:nvSpPr>
        <p:spPr/>
        <p:txBody>
          <a:bodyPr/>
          <a:lstStyle/>
          <a:p>
            <a:r>
              <a:rPr lang="en-US"/>
              <a:t>Yolov1 (2016)</a:t>
            </a:r>
          </a:p>
        </p:txBody>
      </p:sp>
      <p:pic>
        <p:nvPicPr>
          <p:cNvPr id="4" name="Picture 3">
            <a:extLst>
              <a:ext uri="{FF2B5EF4-FFF2-40B4-BE49-F238E27FC236}">
                <a16:creationId xmlns:a16="http://schemas.microsoft.com/office/drawing/2014/main" id="{C013A510-8B72-90AA-2C78-B37A52D30573}"/>
              </a:ext>
            </a:extLst>
          </p:cNvPr>
          <p:cNvPicPr>
            <a:picLocks noChangeAspect="1"/>
          </p:cNvPicPr>
          <p:nvPr/>
        </p:nvPicPr>
        <p:blipFill>
          <a:blip r:embed="rId3"/>
          <a:stretch>
            <a:fillRect/>
          </a:stretch>
        </p:blipFill>
        <p:spPr>
          <a:xfrm>
            <a:off x="1362805" y="752791"/>
            <a:ext cx="6464459" cy="4555491"/>
          </a:xfrm>
          <a:prstGeom prst="rect">
            <a:avLst/>
          </a:prstGeom>
        </p:spPr>
      </p:pic>
    </p:spTree>
    <p:extLst>
      <p:ext uri="{BB962C8B-B14F-4D97-AF65-F5344CB8AC3E}">
        <p14:creationId xmlns:p14="http://schemas.microsoft.com/office/powerpoint/2010/main" val="1052831504"/>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dirty="0">
                <a:solidFill>
                  <a:srgbClr val="2F5496"/>
                </a:solidFill>
                <a:latin typeface="Calibri Light"/>
                <a:ea typeface="MS Gothic"/>
                <a:cs typeface="Times New Roman"/>
              </a:rPr>
              <a:t>v1 published in 2016.</a:t>
            </a:r>
            <a:endParaRPr lang="en-US" dirty="0">
              <a:solidFill>
                <a:srgbClr val="000000"/>
              </a:solidFill>
              <a:latin typeface="Arial"/>
              <a:ea typeface="Open Sans Light"/>
              <a:cs typeface="Arial"/>
            </a:endParaRPr>
          </a:p>
          <a:p>
            <a:pPr marL="0" indent="-182245">
              <a:spcBef>
                <a:spcPts val="200"/>
              </a:spcBef>
              <a:spcAft>
                <a:spcPts val="0"/>
              </a:spcAft>
            </a:pPr>
            <a:r>
              <a:rPr lang="en-US" sz="1800" b="1" kern="100" dirty="0">
                <a:solidFill>
                  <a:srgbClr val="2F5496"/>
                </a:solidFill>
                <a:latin typeface="Calibri Light"/>
                <a:ea typeface="MS Gothic"/>
                <a:cs typeface="Times New Roman"/>
              </a:rPr>
              <a:t>New versions with better performance have been developed over the years. Most recently Yolov9</a:t>
            </a:r>
          </a:p>
          <a:p>
            <a:pPr marL="0" indent="-182245">
              <a:spcBef>
                <a:spcPts val="200"/>
              </a:spcBef>
              <a:spcAft>
                <a:spcPts val="0"/>
              </a:spcAft>
            </a:pPr>
            <a:r>
              <a:rPr lang="en-US" sz="1800" b="1" kern="100" dirty="0">
                <a:solidFill>
                  <a:srgbClr val="2F5496"/>
                </a:solidFill>
                <a:latin typeface="Calibri Light"/>
                <a:ea typeface="MS Gothic"/>
                <a:cs typeface="Times New Roman"/>
              </a:rPr>
              <a:t>We’re using Yolov3 Tiny</a:t>
            </a:r>
          </a:p>
          <a:p>
            <a:pPr marL="0" indent="-182245">
              <a:spcBef>
                <a:spcPts val="200"/>
              </a:spcBef>
              <a:spcAft>
                <a:spcPts val="0"/>
              </a:spcAft>
            </a:pPr>
            <a:r>
              <a:rPr lang="en-US" sz="1800" b="1" kern="100" dirty="0">
                <a:solidFill>
                  <a:srgbClr val="2F5496"/>
                </a:solidFill>
                <a:latin typeface="Calibri Light"/>
                <a:ea typeface="MS Gothic"/>
                <a:cs typeface="Times New Roman"/>
              </a:rPr>
              <a:t>Fast and accurate</a:t>
            </a: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dirty="0">
                <a:latin typeface="Arial"/>
                <a:ea typeface="Open Sans Light"/>
                <a:cs typeface="Arial"/>
              </a:rPr>
              <a:t>YOLO (You Only Look Once) is a one stage object detection algorithm used in real-time systems</a:t>
            </a:r>
          </a:p>
        </p:txBody>
      </p:sp>
      <p:pic>
        <p:nvPicPr>
          <p:cNvPr id="4" name="Picture 3">
            <a:extLst>
              <a:ext uri="{FF2B5EF4-FFF2-40B4-BE49-F238E27FC236}">
                <a16:creationId xmlns:a16="http://schemas.microsoft.com/office/drawing/2014/main" id="{A4BA7C3D-521C-5C9D-AFEC-58DCE68A2CC0}"/>
              </a:ext>
            </a:extLst>
          </p:cNvPr>
          <p:cNvPicPr>
            <a:picLocks noChangeAspect="1"/>
          </p:cNvPicPr>
          <p:nvPr/>
        </p:nvPicPr>
        <p:blipFill>
          <a:blip r:embed="rId3"/>
          <a:stretch>
            <a:fillRect/>
          </a:stretch>
        </p:blipFill>
        <p:spPr>
          <a:xfrm>
            <a:off x="2984739" y="1920684"/>
            <a:ext cx="5547870" cy="3746406"/>
          </a:xfrm>
          <a:prstGeom prst="rect">
            <a:avLst/>
          </a:prstGeom>
        </p:spPr>
      </p:pic>
    </p:spTree>
    <p:extLst>
      <p:ext uri="{BB962C8B-B14F-4D97-AF65-F5344CB8AC3E}">
        <p14:creationId xmlns:p14="http://schemas.microsoft.com/office/powerpoint/2010/main" val="237282821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Python offers access to state-of-the-art data science/AI packages.</a:t>
            </a:r>
          </a:p>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Commonly used frameworks for neural networks are available in Python.</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Easy to run in interactive environments.</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For data science or machine learning project, Python is a reasonable choice.</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800">
                <a:latin typeface="Arial"/>
                <a:ea typeface="Open Sans Light"/>
                <a:cs typeface="Arial"/>
              </a:rPr>
              <a:t>Python is the primary language for machine learning.</a:t>
            </a:r>
          </a:p>
        </p:txBody>
      </p:sp>
      <p:pic>
        <p:nvPicPr>
          <p:cNvPr id="4" name="Picture 3">
            <a:extLst>
              <a:ext uri="{FF2B5EF4-FFF2-40B4-BE49-F238E27FC236}">
                <a16:creationId xmlns:a16="http://schemas.microsoft.com/office/drawing/2014/main" id="{49ACB3F0-8799-19D5-5356-A883284B4991}"/>
              </a:ext>
            </a:extLst>
          </p:cNvPr>
          <p:cNvPicPr>
            <a:picLocks noChangeAspect="1"/>
          </p:cNvPicPr>
          <p:nvPr/>
        </p:nvPicPr>
        <p:blipFill>
          <a:blip r:embed="rId3"/>
          <a:stretch>
            <a:fillRect/>
          </a:stretch>
        </p:blipFill>
        <p:spPr>
          <a:xfrm>
            <a:off x="331312" y="1720481"/>
            <a:ext cx="2742745" cy="771924"/>
          </a:xfrm>
          <a:prstGeom prst="rect">
            <a:avLst/>
          </a:prstGeom>
        </p:spPr>
      </p:pic>
      <p:pic>
        <p:nvPicPr>
          <p:cNvPr id="5" name="Picture 4">
            <a:extLst>
              <a:ext uri="{FF2B5EF4-FFF2-40B4-BE49-F238E27FC236}">
                <a16:creationId xmlns:a16="http://schemas.microsoft.com/office/drawing/2014/main" id="{A5E06A02-8414-62AE-74CD-5D28481B3926}"/>
              </a:ext>
            </a:extLst>
          </p:cNvPr>
          <p:cNvPicPr>
            <a:picLocks noChangeAspect="1"/>
          </p:cNvPicPr>
          <p:nvPr/>
        </p:nvPicPr>
        <p:blipFill>
          <a:blip r:embed="rId4"/>
          <a:stretch>
            <a:fillRect/>
          </a:stretch>
        </p:blipFill>
        <p:spPr>
          <a:xfrm>
            <a:off x="3953573" y="1719747"/>
            <a:ext cx="2029446" cy="770558"/>
          </a:xfrm>
          <a:prstGeom prst="rect">
            <a:avLst/>
          </a:prstGeom>
        </p:spPr>
      </p:pic>
      <p:pic>
        <p:nvPicPr>
          <p:cNvPr id="6" name="Picture 5">
            <a:extLst>
              <a:ext uri="{FF2B5EF4-FFF2-40B4-BE49-F238E27FC236}">
                <a16:creationId xmlns:a16="http://schemas.microsoft.com/office/drawing/2014/main" id="{D4C2501A-F341-9050-C7B8-A2EF874ACDC8}"/>
              </a:ext>
            </a:extLst>
          </p:cNvPr>
          <p:cNvPicPr>
            <a:picLocks noChangeAspect="1"/>
          </p:cNvPicPr>
          <p:nvPr/>
        </p:nvPicPr>
        <p:blipFill>
          <a:blip r:embed="rId5"/>
          <a:stretch>
            <a:fillRect/>
          </a:stretch>
        </p:blipFill>
        <p:spPr>
          <a:xfrm>
            <a:off x="7117965" y="1722752"/>
            <a:ext cx="1418163" cy="782586"/>
          </a:xfrm>
          <a:prstGeom prst="rect">
            <a:avLst/>
          </a:prstGeom>
        </p:spPr>
      </p:pic>
      <p:pic>
        <p:nvPicPr>
          <p:cNvPr id="9" name="Picture 8">
            <a:extLst>
              <a:ext uri="{FF2B5EF4-FFF2-40B4-BE49-F238E27FC236}">
                <a16:creationId xmlns:a16="http://schemas.microsoft.com/office/drawing/2014/main" id="{859F63C9-3B7E-0566-1F59-C7AB37EECB25}"/>
              </a:ext>
            </a:extLst>
          </p:cNvPr>
          <p:cNvPicPr>
            <a:picLocks noChangeAspect="1"/>
          </p:cNvPicPr>
          <p:nvPr/>
        </p:nvPicPr>
        <p:blipFill>
          <a:blip r:embed="rId6"/>
          <a:stretch>
            <a:fillRect/>
          </a:stretch>
        </p:blipFill>
        <p:spPr>
          <a:xfrm>
            <a:off x="1584903" y="3212061"/>
            <a:ext cx="2742610" cy="909625"/>
          </a:xfrm>
          <a:prstGeom prst="rect">
            <a:avLst/>
          </a:prstGeom>
        </p:spPr>
      </p:pic>
      <p:pic>
        <p:nvPicPr>
          <p:cNvPr id="11" name="Picture 10">
            <a:extLst>
              <a:ext uri="{FF2B5EF4-FFF2-40B4-BE49-F238E27FC236}">
                <a16:creationId xmlns:a16="http://schemas.microsoft.com/office/drawing/2014/main" id="{AD777426-31DE-6611-73A4-AC106D03A757}"/>
              </a:ext>
            </a:extLst>
          </p:cNvPr>
          <p:cNvPicPr>
            <a:picLocks noChangeAspect="1"/>
          </p:cNvPicPr>
          <p:nvPr/>
        </p:nvPicPr>
        <p:blipFill>
          <a:blip r:embed="rId7"/>
          <a:stretch>
            <a:fillRect/>
          </a:stretch>
        </p:blipFill>
        <p:spPr>
          <a:xfrm>
            <a:off x="4929722" y="3211154"/>
            <a:ext cx="2742610" cy="865163"/>
          </a:xfrm>
          <a:prstGeom prst="rect">
            <a:avLst/>
          </a:prstGeom>
        </p:spPr>
      </p:pic>
    </p:spTree>
    <p:extLst>
      <p:ext uri="{BB962C8B-B14F-4D97-AF65-F5344CB8AC3E}">
        <p14:creationId xmlns:p14="http://schemas.microsoft.com/office/powerpoint/2010/main" val="3364860327"/>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5F7A51-D661-3EF0-F7FB-F5D725E74EF7}"/>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3F28C213-0EEB-B66A-7E19-F772EE720E61}"/>
              </a:ext>
            </a:extLst>
          </p:cNvPr>
          <p:cNvSpPr>
            <a:spLocks noGrp="1"/>
          </p:cNvSpPr>
          <p:nvPr>
            <p:ph type="title"/>
          </p:nvPr>
        </p:nvSpPr>
        <p:spPr/>
        <p:txBody>
          <a:bodyPr/>
          <a:lstStyle/>
          <a:p>
            <a:r>
              <a:rPr lang="en-US"/>
              <a:t>Joseph Redmon aside</a:t>
            </a:r>
          </a:p>
        </p:txBody>
      </p:sp>
      <p:pic>
        <p:nvPicPr>
          <p:cNvPr id="1026" name="Picture 2" descr="This is the résumé of Joseph Redmon, the person who created YOLO (You Only Look Once) real-time object detection | web-memes, website-memes, excel-memes, object-memes, IT-memes, cs-memes, cse-memes | ProgrammerHumor.io">
            <a:extLst>
              <a:ext uri="{FF2B5EF4-FFF2-40B4-BE49-F238E27FC236}">
                <a16:creationId xmlns:a16="http://schemas.microsoft.com/office/drawing/2014/main" id="{F118EAB2-8A6E-205C-EF2E-CC0899C33B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87" b="2143"/>
          <a:stretch/>
        </p:blipFill>
        <p:spPr bwMode="auto">
          <a:xfrm>
            <a:off x="333374" y="697071"/>
            <a:ext cx="3709757" cy="49030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3763E0-E099-09C7-5260-FB73C204823F}"/>
              </a:ext>
            </a:extLst>
          </p:cNvPr>
          <p:cNvPicPr>
            <a:picLocks noChangeAspect="1"/>
          </p:cNvPicPr>
          <p:nvPr/>
        </p:nvPicPr>
        <p:blipFill>
          <a:blip r:embed="rId3"/>
          <a:stretch>
            <a:fillRect/>
          </a:stretch>
        </p:blipFill>
        <p:spPr>
          <a:xfrm>
            <a:off x="3863702" y="0"/>
            <a:ext cx="5259702" cy="3845268"/>
          </a:xfrm>
          <a:prstGeom prst="rect">
            <a:avLst/>
          </a:prstGeom>
        </p:spPr>
      </p:pic>
      <p:pic>
        <p:nvPicPr>
          <p:cNvPr id="5" name="Picture 4">
            <a:extLst>
              <a:ext uri="{FF2B5EF4-FFF2-40B4-BE49-F238E27FC236}">
                <a16:creationId xmlns:a16="http://schemas.microsoft.com/office/drawing/2014/main" id="{A577EC8A-1CA1-8AAB-1F5B-1ED1CF74F9B5}"/>
              </a:ext>
            </a:extLst>
          </p:cNvPr>
          <p:cNvPicPr>
            <a:picLocks noChangeAspect="1"/>
          </p:cNvPicPr>
          <p:nvPr/>
        </p:nvPicPr>
        <p:blipFill rotWithShape="1">
          <a:blip r:embed="rId4"/>
          <a:srcRect t="-1" r="1219" b="49840"/>
          <a:stretch/>
        </p:blipFill>
        <p:spPr>
          <a:xfrm>
            <a:off x="5215010" y="3845268"/>
            <a:ext cx="3424887" cy="1754812"/>
          </a:xfrm>
          <a:prstGeom prst="rect">
            <a:avLst/>
          </a:prstGeom>
        </p:spPr>
      </p:pic>
    </p:spTree>
    <p:extLst>
      <p:ext uri="{BB962C8B-B14F-4D97-AF65-F5344CB8AC3E}">
        <p14:creationId xmlns:p14="http://schemas.microsoft.com/office/powerpoint/2010/main" val="3231804555"/>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D48EEE-C70E-0063-9D6E-835AE1909579}"/>
              </a:ext>
            </a:extLst>
          </p:cNvPr>
          <p:cNvSpPr>
            <a:spLocks noGrp="1"/>
          </p:cNvSpPr>
          <p:nvPr>
            <p:ph type="title"/>
          </p:nvPr>
        </p:nvSpPr>
        <p:spPr/>
        <p:txBody>
          <a:bodyPr/>
          <a:lstStyle/>
          <a:p>
            <a:r>
              <a:rPr lang="en-US"/>
              <a:t>YOLOv3 Tiny Architecture</a:t>
            </a:r>
          </a:p>
        </p:txBody>
      </p:sp>
      <p:pic>
        <p:nvPicPr>
          <p:cNvPr id="5" name="Picture 4" descr="Timeline&#10;&#10;Description automatically generated">
            <a:extLst>
              <a:ext uri="{FF2B5EF4-FFF2-40B4-BE49-F238E27FC236}">
                <a16:creationId xmlns:a16="http://schemas.microsoft.com/office/drawing/2014/main" id="{1415C792-AD45-3E6A-B5DD-91521882A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468" y="933116"/>
            <a:ext cx="6939876" cy="4123103"/>
          </a:xfrm>
          <a:prstGeom prst="rect">
            <a:avLst/>
          </a:prstGeom>
        </p:spPr>
      </p:pic>
    </p:spTree>
    <p:extLst>
      <p:ext uri="{BB962C8B-B14F-4D97-AF65-F5344CB8AC3E}">
        <p14:creationId xmlns:p14="http://schemas.microsoft.com/office/powerpoint/2010/main" val="3652556904"/>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5" y="970803"/>
            <a:ext cx="8684911" cy="3746406"/>
          </a:xfrm>
        </p:spPr>
        <p:txBody>
          <a:bodyPr lIns="0" tIns="0" rIns="0" bIns="0" anchor="t"/>
          <a:lstStyle/>
          <a:p>
            <a:pPr>
              <a:spcBef>
                <a:spcPts val="200"/>
              </a:spcBef>
              <a:spcAft>
                <a:spcPts val="0"/>
              </a:spcAft>
            </a:pPr>
            <a:r>
              <a:rPr lang="en-US" sz="1800" b="1" kern="100" dirty="0">
                <a:solidFill>
                  <a:srgbClr val="2F5496"/>
                </a:solidFill>
                <a:latin typeface="Calibri Light"/>
                <a:ea typeface="MS Gothic"/>
                <a:cs typeface="Times New Roman"/>
              </a:rPr>
              <a:t>Divides image into an </a:t>
            </a:r>
            <a:r>
              <a:rPr lang="en-US" sz="1800" b="1" i="1" kern="100" dirty="0" err="1">
                <a:solidFill>
                  <a:srgbClr val="2F5496"/>
                </a:solidFill>
                <a:latin typeface="Calibri Light"/>
                <a:ea typeface="MS Gothic"/>
                <a:cs typeface="Times New Roman"/>
              </a:rPr>
              <a:t>SxS</a:t>
            </a:r>
            <a:r>
              <a:rPr lang="en-US" sz="1800" b="1" i="1" kern="100" dirty="0">
                <a:solidFill>
                  <a:srgbClr val="2F5496"/>
                </a:solidFill>
                <a:latin typeface="Calibri Light"/>
                <a:ea typeface="MS Gothic"/>
                <a:cs typeface="Times New Roman"/>
              </a:rPr>
              <a:t> </a:t>
            </a:r>
            <a:r>
              <a:rPr lang="en-US" sz="1800" b="1" kern="100" dirty="0">
                <a:solidFill>
                  <a:srgbClr val="2F5496"/>
                </a:solidFill>
                <a:latin typeface="Calibri Light"/>
                <a:ea typeface="MS Gothic"/>
                <a:cs typeface="Times New Roman"/>
              </a:rPr>
              <a:t>grid of cells</a:t>
            </a:r>
          </a:p>
          <a:p>
            <a:pPr>
              <a:spcBef>
                <a:spcPts val="200"/>
              </a:spcBef>
              <a:spcAft>
                <a:spcPts val="0"/>
              </a:spcAft>
            </a:pPr>
            <a:endParaRPr lang="en-US" sz="1800" b="1" kern="100" dirty="0">
              <a:solidFill>
                <a:srgbClr val="2F5496"/>
              </a:solidFill>
              <a:latin typeface="Calibri Light"/>
              <a:ea typeface="MS Gothic"/>
              <a:cs typeface="Times New Roman"/>
            </a:endParaRPr>
          </a:p>
          <a:p>
            <a:pPr>
              <a:spcBef>
                <a:spcPts val="200"/>
              </a:spcBef>
              <a:spcAft>
                <a:spcPts val="0"/>
              </a:spcAft>
            </a:pPr>
            <a:r>
              <a:rPr lang="en-US" sz="1800" b="1" kern="100" dirty="0">
                <a:solidFill>
                  <a:srgbClr val="2F5496"/>
                </a:solidFill>
                <a:latin typeface="Calibri Light"/>
                <a:ea typeface="MS Gothic"/>
                <a:cs typeface="Times New Roman"/>
              </a:rPr>
              <a:t>Predicts bounding boxes and class probabilities for each cell in one pass of the network</a:t>
            </a:r>
          </a:p>
          <a:p>
            <a:pPr>
              <a:spcBef>
                <a:spcPts val="200"/>
              </a:spcBef>
              <a:spcAft>
                <a:spcPts val="0"/>
              </a:spcAft>
            </a:pPr>
            <a:endParaRPr lang="en-US" sz="1800" b="1" kern="100" dirty="0">
              <a:solidFill>
                <a:srgbClr val="2F5496"/>
              </a:solidFill>
              <a:latin typeface="Calibri Light"/>
              <a:ea typeface="MS Gothic"/>
              <a:cs typeface="Times New Roman"/>
            </a:endParaRPr>
          </a:p>
          <a:p>
            <a:pPr>
              <a:spcBef>
                <a:spcPts val="200"/>
              </a:spcBef>
              <a:spcAft>
                <a:spcPts val="0"/>
              </a:spcAft>
            </a:pPr>
            <a:r>
              <a:rPr lang="en-US" sz="1800" b="1" kern="100" dirty="0">
                <a:solidFill>
                  <a:srgbClr val="2F5496"/>
                </a:solidFill>
                <a:latin typeface="Calibri Light"/>
                <a:ea typeface="MS Gothic"/>
                <a:cs typeface="Times New Roman"/>
              </a:rPr>
              <a:t>Each cell predicts </a:t>
            </a:r>
            <a:r>
              <a:rPr lang="en-US" sz="1800" b="1" i="1" kern="100" dirty="0">
                <a:solidFill>
                  <a:srgbClr val="2F5496"/>
                </a:solidFill>
                <a:latin typeface="Calibri Light"/>
                <a:ea typeface="MS Gothic"/>
                <a:cs typeface="Times New Roman"/>
              </a:rPr>
              <a:t>B</a:t>
            </a:r>
            <a:r>
              <a:rPr lang="en-US" sz="1800" b="1" kern="100" dirty="0">
                <a:solidFill>
                  <a:srgbClr val="2F5496"/>
                </a:solidFill>
                <a:latin typeface="Calibri Light"/>
                <a:ea typeface="MS Gothic"/>
                <a:cs typeface="Times New Roman"/>
              </a:rPr>
              <a:t> bounding boxes and 1 set of conditional class probabilities                  </a:t>
            </a:r>
            <a:r>
              <a:rPr lang="en-US" sz="1800" b="1" i="1" kern="100" dirty="0">
                <a:solidFill>
                  <a:srgbClr val="2F5496"/>
                </a:solidFill>
                <a:latin typeface="Calibri Light"/>
                <a:ea typeface="MS Gothic"/>
                <a:cs typeface="Times New Roman"/>
              </a:rPr>
              <a:t>C</a:t>
            </a:r>
            <a:r>
              <a:rPr lang="en-US" sz="1800" b="1" kern="100" dirty="0">
                <a:solidFill>
                  <a:srgbClr val="2F5496"/>
                </a:solidFill>
                <a:latin typeface="Calibri Light"/>
                <a:ea typeface="MS Gothic"/>
                <a:cs typeface="Times New Roman"/>
              </a:rPr>
              <a:t> = P(</a:t>
            </a:r>
            <a:r>
              <a:rPr lang="en-US" sz="1800" b="1" kern="100" dirty="0" err="1">
                <a:solidFill>
                  <a:srgbClr val="2F5496"/>
                </a:solidFill>
                <a:latin typeface="Calibri Light"/>
                <a:ea typeface="MS Gothic"/>
                <a:cs typeface="Times New Roman"/>
              </a:rPr>
              <a:t>Class</a:t>
            </a:r>
            <a:r>
              <a:rPr lang="en-US" sz="1800" b="1" kern="100" baseline="-25000" dirty="0" err="1">
                <a:solidFill>
                  <a:srgbClr val="2F5496"/>
                </a:solidFill>
                <a:latin typeface="Calibri Light"/>
                <a:ea typeface="MS Gothic"/>
                <a:cs typeface="Times New Roman"/>
              </a:rPr>
              <a:t>i</a:t>
            </a:r>
            <a:r>
              <a:rPr lang="en-US" sz="1800" b="1" kern="100" dirty="0">
                <a:solidFill>
                  <a:srgbClr val="2F5496"/>
                </a:solidFill>
                <a:latin typeface="Calibri Light"/>
                <a:ea typeface="MS Gothic"/>
                <a:cs typeface="Times New Roman"/>
              </a:rPr>
              <a:t> | Object)</a:t>
            </a:r>
          </a:p>
          <a:p>
            <a:pPr>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r>
              <a:rPr lang="en-US" sz="1800" b="1" kern="100" dirty="0">
                <a:solidFill>
                  <a:srgbClr val="2F5496"/>
                </a:solidFill>
                <a:latin typeface="Calibri Light"/>
                <a:ea typeface="MS Gothic"/>
                <a:cs typeface="Times New Roman"/>
              </a:rPr>
              <a:t>5 predictions for each bounding box:  </a:t>
            </a:r>
            <a:r>
              <a:rPr lang="en-US" sz="1800" b="1" i="1" kern="100" dirty="0">
                <a:solidFill>
                  <a:srgbClr val="2F5496"/>
                </a:solidFill>
                <a:latin typeface="Calibri Light"/>
                <a:ea typeface="MS Gothic"/>
                <a:cs typeface="Times New Roman"/>
              </a:rPr>
              <a:t>x, y, w, h</a:t>
            </a:r>
            <a:r>
              <a:rPr lang="en-US" sz="1800" b="1" kern="100" dirty="0">
                <a:solidFill>
                  <a:srgbClr val="2F5496"/>
                </a:solidFill>
                <a:latin typeface="Calibri Light"/>
                <a:ea typeface="MS Gothic"/>
                <a:cs typeface="Times New Roman"/>
              </a:rPr>
              <a:t>, </a:t>
            </a:r>
            <a:r>
              <a:rPr lang="en-US" sz="1800" b="1" i="1" kern="100" dirty="0">
                <a:solidFill>
                  <a:srgbClr val="2F5496"/>
                </a:solidFill>
                <a:latin typeface="Calibri Light"/>
                <a:ea typeface="MS Gothic"/>
                <a:cs typeface="Times New Roman"/>
              </a:rPr>
              <a:t>confidence/</a:t>
            </a:r>
            <a:r>
              <a:rPr lang="en-US" sz="1800" b="1" i="1" kern="100" dirty="0" err="1">
                <a:solidFill>
                  <a:srgbClr val="2F5496"/>
                </a:solidFill>
                <a:latin typeface="Calibri Light"/>
                <a:ea typeface="MS Gothic"/>
                <a:cs typeface="Times New Roman"/>
              </a:rPr>
              <a:t>objectness</a:t>
            </a:r>
            <a:r>
              <a:rPr lang="en-US" sz="1800" b="1" i="1" kern="100" dirty="0">
                <a:solidFill>
                  <a:srgbClr val="2F5496"/>
                </a:solidFill>
                <a:latin typeface="Calibri Light"/>
                <a:ea typeface="MS Gothic"/>
                <a:cs typeface="Times New Roman"/>
              </a:rPr>
              <a:t> score</a:t>
            </a: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r>
              <a:rPr lang="en-US" sz="1800" b="1" kern="100" dirty="0">
                <a:solidFill>
                  <a:srgbClr val="2F5496"/>
                </a:solidFill>
                <a:latin typeface="Calibri Light"/>
                <a:ea typeface="MS Gothic"/>
                <a:cs typeface="Times New Roman"/>
              </a:rPr>
              <a:t>Confidence/</a:t>
            </a:r>
            <a:r>
              <a:rPr lang="en-US" sz="1800" b="1" kern="100" dirty="0" err="1">
                <a:solidFill>
                  <a:srgbClr val="2F5496"/>
                </a:solidFill>
                <a:latin typeface="Calibri Light"/>
                <a:ea typeface="MS Gothic"/>
                <a:cs typeface="Times New Roman"/>
              </a:rPr>
              <a:t>Objecntess</a:t>
            </a:r>
            <a:r>
              <a:rPr lang="en-US" sz="1800" b="1" kern="100" dirty="0">
                <a:solidFill>
                  <a:srgbClr val="2F5496"/>
                </a:solidFill>
                <a:latin typeface="Calibri Light"/>
                <a:ea typeface="MS Gothic"/>
                <a:cs typeface="Times New Roman"/>
              </a:rPr>
              <a:t> scores are interpreted as the P(object) * IOU(pred, truth)</a:t>
            </a: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r>
              <a:rPr lang="en-US" sz="1800" b="1" kern="100" dirty="0">
                <a:solidFill>
                  <a:srgbClr val="2F5496"/>
                </a:solidFill>
                <a:latin typeface="Calibri Light"/>
                <a:ea typeface="MS Gothic"/>
                <a:cs typeface="Times New Roman"/>
              </a:rPr>
              <a:t>Class-specific confidence scores can be derived as follows:</a:t>
            </a: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0">
              <a:spcBef>
                <a:spcPts val="200"/>
              </a:spcBef>
              <a:spcAft>
                <a:spcPts val="0"/>
              </a:spcAft>
              <a:buNone/>
            </a:pPr>
            <a:r>
              <a:rPr lang="en-US" sz="1800" b="1" kern="100" dirty="0">
                <a:solidFill>
                  <a:srgbClr val="2F5496"/>
                </a:solidFill>
                <a:latin typeface="Calibri Light"/>
                <a:ea typeface="MS Gothic"/>
                <a:cs typeface="Times New Roman"/>
              </a:rPr>
              <a:t>This gives us class specific confidence scores for each box</a:t>
            </a: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0">
              <a:spcBef>
                <a:spcPts val="200"/>
              </a:spcBef>
              <a:spcAft>
                <a:spcPts val="0"/>
              </a:spcAft>
              <a:buNone/>
            </a:pPr>
            <a:endParaRPr lang="en-US" sz="1800" b="1" kern="100" dirty="0">
              <a:solidFill>
                <a:srgbClr val="2F5496"/>
              </a:solidFill>
              <a:latin typeface="Calibri Light"/>
              <a:ea typeface="MS Gothic"/>
              <a:cs typeface="Times New Roman"/>
            </a:endParaRPr>
          </a:p>
          <a:p>
            <a:pPr marL="0" indent="0">
              <a:spcBef>
                <a:spcPts val="200"/>
              </a:spcBef>
              <a:spcAft>
                <a:spcPts val="0"/>
              </a:spcAft>
              <a:buNone/>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YOLO is a single convolutional neural network.</a:t>
            </a:r>
          </a:p>
        </p:txBody>
      </p:sp>
      <p:pic>
        <p:nvPicPr>
          <p:cNvPr id="2" name="Picture 1">
            <a:extLst>
              <a:ext uri="{FF2B5EF4-FFF2-40B4-BE49-F238E27FC236}">
                <a16:creationId xmlns:a16="http://schemas.microsoft.com/office/drawing/2014/main" id="{23F6D54A-8186-19D8-9278-0450D6D1434F}"/>
              </a:ext>
            </a:extLst>
          </p:cNvPr>
          <p:cNvPicPr>
            <a:picLocks noChangeAspect="1"/>
          </p:cNvPicPr>
          <p:nvPr/>
        </p:nvPicPr>
        <p:blipFill rotWithShape="1">
          <a:blip r:embed="rId3"/>
          <a:srcRect t="31278" b="53585"/>
          <a:stretch/>
        </p:blipFill>
        <p:spPr>
          <a:xfrm>
            <a:off x="1592600" y="4479983"/>
            <a:ext cx="6928761" cy="422695"/>
          </a:xfrm>
          <a:prstGeom prst="rect">
            <a:avLst/>
          </a:prstGeom>
        </p:spPr>
      </p:pic>
    </p:spTree>
    <p:extLst>
      <p:ext uri="{BB962C8B-B14F-4D97-AF65-F5344CB8AC3E}">
        <p14:creationId xmlns:p14="http://schemas.microsoft.com/office/powerpoint/2010/main" val="136649360"/>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D48EEE-C70E-0063-9D6E-835AE1909579}"/>
              </a:ext>
            </a:extLst>
          </p:cNvPr>
          <p:cNvSpPr>
            <a:spLocks noGrp="1"/>
          </p:cNvSpPr>
          <p:nvPr>
            <p:ph type="title"/>
          </p:nvPr>
        </p:nvSpPr>
        <p:spPr/>
        <p:txBody>
          <a:bodyPr/>
          <a:lstStyle/>
          <a:p>
            <a:r>
              <a:rPr lang="en-US" dirty="0"/>
              <a:t>YOLOv3 Tiny Architecture: Two Prediction Blocks</a:t>
            </a:r>
          </a:p>
        </p:txBody>
      </p:sp>
      <p:pic>
        <p:nvPicPr>
          <p:cNvPr id="5" name="Picture 4" descr="Timeline&#10;&#10;Description automatically generated">
            <a:extLst>
              <a:ext uri="{FF2B5EF4-FFF2-40B4-BE49-F238E27FC236}">
                <a16:creationId xmlns:a16="http://schemas.microsoft.com/office/drawing/2014/main" id="{1415C792-AD45-3E6A-B5DD-91521882A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468" y="933116"/>
            <a:ext cx="6939876" cy="4123103"/>
          </a:xfrm>
          <a:prstGeom prst="rect">
            <a:avLst/>
          </a:prstGeom>
        </p:spPr>
      </p:pic>
      <p:sp>
        <p:nvSpPr>
          <p:cNvPr id="6" name="Oval 5">
            <a:extLst>
              <a:ext uri="{FF2B5EF4-FFF2-40B4-BE49-F238E27FC236}">
                <a16:creationId xmlns:a16="http://schemas.microsoft.com/office/drawing/2014/main" id="{AA1E56AE-07C3-BA5D-FD74-56DF7D1AF0C3}"/>
              </a:ext>
            </a:extLst>
          </p:cNvPr>
          <p:cNvSpPr/>
          <p:nvPr/>
        </p:nvSpPr>
        <p:spPr>
          <a:xfrm rot="1209937">
            <a:off x="7167038" y="2926588"/>
            <a:ext cx="643651" cy="2329500"/>
          </a:xfrm>
          <a:prstGeom prst="ellipse">
            <a:avLst/>
          </a:prstGeom>
          <a:noFill/>
          <a:ln w="28575"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 name="Oval 7">
            <a:extLst>
              <a:ext uri="{FF2B5EF4-FFF2-40B4-BE49-F238E27FC236}">
                <a16:creationId xmlns:a16="http://schemas.microsoft.com/office/drawing/2014/main" id="{335B6C2E-0225-1A05-AB1D-29B9ECE67644}"/>
              </a:ext>
            </a:extLst>
          </p:cNvPr>
          <p:cNvSpPr/>
          <p:nvPr/>
        </p:nvSpPr>
        <p:spPr>
          <a:xfrm rot="853687">
            <a:off x="7145453" y="750553"/>
            <a:ext cx="641699" cy="2329500"/>
          </a:xfrm>
          <a:prstGeom prst="ellipse">
            <a:avLst/>
          </a:prstGeom>
          <a:noFill/>
          <a:ln w="28575"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718936614"/>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E45569-EEB4-1046-D5E8-ED80EE606DBE}"/>
              </a:ext>
            </a:extLst>
          </p:cNvPr>
          <p:cNvSpPr>
            <a:spLocks noGrp="1"/>
          </p:cNvSpPr>
          <p:nvPr>
            <p:ph type="body" sz="quarter" idx="10"/>
          </p:nvPr>
        </p:nvSpPr>
        <p:spPr/>
        <p:txBody>
          <a:bodyPr/>
          <a:lstStyle/>
          <a:p>
            <a:r>
              <a:rPr lang="en-US" dirty="0"/>
              <a:t>Different prediction blocks process the image at different spatial compressions</a:t>
            </a:r>
          </a:p>
          <a:p>
            <a:r>
              <a:rPr lang="en-US" dirty="0"/>
              <a:t>Allows the network to learn objects at different sizes</a:t>
            </a:r>
          </a:p>
          <a:p>
            <a:r>
              <a:rPr lang="en-US" dirty="0"/>
              <a:t>Block 1 (13x13) for larger objects: broader context, poorer resolution</a:t>
            </a:r>
          </a:p>
          <a:p>
            <a:r>
              <a:rPr lang="en-US" dirty="0"/>
              <a:t>Block 2 (26x26) for smaller objects: less context, greater resolution</a:t>
            </a:r>
          </a:p>
          <a:p>
            <a:r>
              <a:rPr lang="en-US" dirty="0"/>
              <a:t>Prediction blocks receive both highly-processed features and partly-processed features from earlier in network</a:t>
            </a:r>
          </a:p>
          <a:p>
            <a:endParaRPr lang="en-US" dirty="0"/>
          </a:p>
        </p:txBody>
      </p:sp>
      <p:sp>
        <p:nvSpPr>
          <p:cNvPr id="3" name="Title 2">
            <a:extLst>
              <a:ext uri="{FF2B5EF4-FFF2-40B4-BE49-F238E27FC236}">
                <a16:creationId xmlns:a16="http://schemas.microsoft.com/office/drawing/2014/main" id="{888A47F8-09A2-055B-D47A-2D5CBF03963B}"/>
              </a:ext>
            </a:extLst>
          </p:cNvPr>
          <p:cNvSpPr>
            <a:spLocks noGrp="1"/>
          </p:cNvSpPr>
          <p:nvPr>
            <p:ph type="title"/>
          </p:nvPr>
        </p:nvSpPr>
        <p:spPr/>
        <p:txBody>
          <a:bodyPr/>
          <a:lstStyle/>
          <a:p>
            <a:r>
              <a:rPr lang="en-US" dirty="0"/>
              <a:t>Multiple Prediction Blocks for Better Predictions</a:t>
            </a:r>
          </a:p>
        </p:txBody>
      </p:sp>
    </p:spTree>
    <p:extLst>
      <p:ext uri="{BB962C8B-B14F-4D97-AF65-F5344CB8AC3E}">
        <p14:creationId xmlns:p14="http://schemas.microsoft.com/office/powerpoint/2010/main" val="140674764"/>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2400" b="1" i="1" kern="100" dirty="0">
                <a:solidFill>
                  <a:srgbClr val="2F5496"/>
                </a:solidFill>
                <a:latin typeface="Calibri Light"/>
                <a:ea typeface="MS Gothic"/>
                <a:cs typeface="Times New Roman"/>
              </a:rPr>
              <a:t>S</a:t>
            </a:r>
            <a:r>
              <a:rPr lang="en-US" sz="2400" b="1" kern="100" dirty="0">
                <a:solidFill>
                  <a:srgbClr val="2F5496"/>
                </a:solidFill>
                <a:latin typeface="Calibri Light"/>
                <a:ea typeface="MS Gothic"/>
                <a:cs typeface="Times New Roman"/>
              </a:rPr>
              <a:t> x </a:t>
            </a:r>
            <a:r>
              <a:rPr lang="en-US" sz="2400" b="1" i="1" kern="100" dirty="0">
                <a:solidFill>
                  <a:srgbClr val="2F5496"/>
                </a:solidFill>
                <a:latin typeface="Calibri Light"/>
                <a:ea typeface="MS Gothic"/>
                <a:cs typeface="Times New Roman"/>
              </a:rPr>
              <a:t>S</a:t>
            </a:r>
            <a:r>
              <a:rPr lang="en-US" sz="2400" b="1" kern="100" dirty="0">
                <a:solidFill>
                  <a:srgbClr val="2F5496"/>
                </a:solidFill>
                <a:latin typeface="Calibri Light"/>
                <a:ea typeface="MS Gothic"/>
                <a:cs typeface="Times New Roman"/>
              </a:rPr>
              <a:t> x (</a:t>
            </a:r>
            <a:r>
              <a:rPr lang="en-US" sz="2400" b="1" i="1" kern="100" dirty="0">
                <a:solidFill>
                  <a:srgbClr val="2F5496"/>
                </a:solidFill>
                <a:latin typeface="Calibri Light"/>
                <a:ea typeface="MS Gothic"/>
                <a:cs typeface="Times New Roman"/>
              </a:rPr>
              <a:t>B</a:t>
            </a:r>
            <a:r>
              <a:rPr lang="en-US" sz="2400" b="1" kern="100" dirty="0">
                <a:solidFill>
                  <a:srgbClr val="2F5496"/>
                </a:solidFill>
                <a:latin typeface="Calibri Light"/>
                <a:ea typeface="MS Gothic"/>
                <a:cs typeface="Times New Roman"/>
              </a:rPr>
              <a:t> x (5 + </a:t>
            </a:r>
            <a:r>
              <a:rPr lang="en-US" sz="2400" b="1" i="1" kern="100" dirty="0">
                <a:solidFill>
                  <a:srgbClr val="2F5496"/>
                </a:solidFill>
                <a:latin typeface="Calibri Light"/>
                <a:ea typeface="MS Gothic"/>
                <a:cs typeface="Times New Roman"/>
              </a:rPr>
              <a:t>C</a:t>
            </a:r>
            <a:r>
              <a:rPr lang="en-US" sz="2400" b="1" kern="100" dirty="0">
                <a:solidFill>
                  <a:srgbClr val="2F5496"/>
                </a:solidFill>
                <a:latin typeface="Calibri Light"/>
                <a:ea typeface="MS Gothic"/>
                <a:cs typeface="Times New Roman"/>
              </a:rPr>
              <a:t>))</a:t>
            </a:r>
          </a:p>
          <a:p>
            <a:pPr marL="0" indent="-182245">
              <a:spcBef>
                <a:spcPts val="200"/>
              </a:spcBef>
              <a:spcAft>
                <a:spcPts val="0"/>
              </a:spcAft>
            </a:pPr>
            <a:r>
              <a:rPr lang="en-US" sz="2400" b="1" kern="100" dirty="0">
                <a:solidFill>
                  <a:srgbClr val="2F5496"/>
                </a:solidFill>
                <a:latin typeface="Calibri Light"/>
                <a:ea typeface="MS Gothic"/>
                <a:cs typeface="Times New Roman"/>
              </a:rPr>
              <a:t>Prediction Block 1</a:t>
            </a:r>
          </a:p>
          <a:p>
            <a:pPr marL="1974329" lvl="5" indent="-227923">
              <a:spcBef>
                <a:spcPts val="200"/>
              </a:spcBef>
            </a:pPr>
            <a:r>
              <a:rPr lang="en-US" b="1" kern="100" dirty="0">
                <a:solidFill>
                  <a:srgbClr val="2F5496"/>
                </a:solidFill>
                <a:latin typeface="Calibri Light"/>
                <a:ea typeface="MS Gothic"/>
                <a:cs typeface="Times New Roman"/>
              </a:rPr>
              <a:t>13 x 13 x (3 x (5 + 80)) = 13 x 13 x 255</a:t>
            </a:r>
          </a:p>
          <a:p>
            <a:pPr marL="1974329" lvl="5" indent="-227923">
              <a:spcBef>
                <a:spcPts val="200"/>
              </a:spcBef>
            </a:pPr>
            <a:endParaRPr lang="en-US" b="1" kern="100" dirty="0">
              <a:solidFill>
                <a:srgbClr val="2F5496"/>
              </a:solidFill>
              <a:latin typeface="Calibri Light"/>
              <a:ea typeface="MS Gothic"/>
              <a:cs typeface="Times New Roman"/>
            </a:endParaRPr>
          </a:p>
          <a:p>
            <a:pPr marL="1974329" lvl="5" indent="-227923">
              <a:spcBef>
                <a:spcPts val="200"/>
              </a:spcBef>
            </a:pPr>
            <a:endParaRPr lang="en-US" b="1" kern="100" dirty="0">
              <a:solidFill>
                <a:srgbClr val="2F5496"/>
              </a:solidFill>
              <a:latin typeface="Calibri Light"/>
              <a:ea typeface="MS Gothic"/>
              <a:cs typeface="Times New Roman"/>
            </a:endParaRPr>
          </a:p>
          <a:p>
            <a:pPr marL="1974329" lvl="5" indent="-227923">
              <a:spcBef>
                <a:spcPts val="200"/>
              </a:spcBef>
            </a:pPr>
            <a:endParaRPr lang="en-US" dirty="0">
              <a:solidFill>
                <a:srgbClr val="000000"/>
              </a:solidFill>
              <a:latin typeface="Arial"/>
              <a:ea typeface="Open Sans Light"/>
              <a:cs typeface="Arial"/>
            </a:endParaRPr>
          </a:p>
          <a:p>
            <a:pPr marL="0" indent="-182245">
              <a:spcBef>
                <a:spcPts val="200"/>
              </a:spcBef>
              <a:spcAft>
                <a:spcPts val="0"/>
              </a:spcAft>
            </a:pPr>
            <a:r>
              <a:rPr lang="en-US" sz="2400" b="1" kern="100" dirty="0">
                <a:solidFill>
                  <a:srgbClr val="2F5496"/>
                </a:solidFill>
                <a:latin typeface="Calibri Light"/>
                <a:ea typeface="MS Gothic"/>
                <a:cs typeface="Times New Roman"/>
              </a:rPr>
              <a:t>Prediction Block 2</a:t>
            </a:r>
          </a:p>
          <a:p>
            <a:pPr marL="1974329" lvl="5" indent="-227923">
              <a:spcBef>
                <a:spcPts val="200"/>
              </a:spcBef>
            </a:pPr>
            <a:r>
              <a:rPr lang="en-US" sz="2240" b="1" kern="100" dirty="0">
                <a:solidFill>
                  <a:srgbClr val="2F5496"/>
                </a:solidFill>
                <a:latin typeface="Calibri Light"/>
                <a:ea typeface="MS Gothic"/>
                <a:cs typeface="Times New Roman"/>
              </a:rPr>
              <a:t>26 x 26 x (3 x (5 + 80)) = 26 x 26 x 255</a:t>
            </a: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dirty="0">
                <a:latin typeface="Arial"/>
                <a:ea typeface="Open Sans Light"/>
                <a:cs typeface="Arial"/>
              </a:rPr>
              <a:t>YOLOv3-Tiny Output Dimensions</a:t>
            </a:r>
          </a:p>
        </p:txBody>
      </p:sp>
    </p:spTree>
    <p:extLst>
      <p:ext uri="{BB962C8B-B14F-4D97-AF65-F5344CB8AC3E}">
        <p14:creationId xmlns:p14="http://schemas.microsoft.com/office/powerpoint/2010/main" val="3530753925"/>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Three exercises</a:t>
            </a:r>
            <a:endParaRPr lang="en-US">
              <a:solidFill>
                <a:srgbClr val="000000"/>
              </a:solidFill>
              <a:latin typeface="Arial"/>
              <a:ea typeface="Open Sans Light"/>
              <a:cs typeface="Arial"/>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Practice:  What are the YOLO tensor predictions for the following specifications?</a:t>
            </a:r>
          </a:p>
        </p:txBody>
      </p:sp>
    </p:spTree>
    <p:extLst>
      <p:ext uri="{BB962C8B-B14F-4D97-AF65-F5344CB8AC3E}">
        <p14:creationId xmlns:p14="http://schemas.microsoft.com/office/powerpoint/2010/main" val="1026677082"/>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B417-C1B2-3EF1-9F46-3694DA19D9C0}"/>
              </a:ext>
            </a:extLst>
          </p:cNvPr>
          <p:cNvPicPr>
            <a:picLocks noChangeAspect="1"/>
          </p:cNvPicPr>
          <p:nvPr/>
        </p:nvPicPr>
        <p:blipFill>
          <a:blip r:embed="rId3"/>
          <a:stretch>
            <a:fillRect/>
          </a:stretch>
        </p:blipFill>
        <p:spPr>
          <a:xfrm>
            <a:off x="1682496" y="590259"/>
            <a:ext cx="6888618" cy="4600762"/>
          </a:xfrm>
          <a:prstGeom prst="rect">
            <a:avLst/>
          </a:prstGeom>
        </p:spPr>
      </p:pic>
      <p:sp>
        <p:nvSpPr>
          <p:cNvPr id="3" name="Title 2">
            <a:extLst>
              <a:ext uri="{FF2B5EF4-FFF2-40B4-BE49-F238E27FC236}">
                <a16:creationId xmlns:a16="http://schemas.microsoft.com/office/drawing/2014/main" id="{2645125C-6341-9AFD-F4D5-DEDBE312933C}"/>
              </a:ext>
            </a:extLst>
          </p:cNvPr>
          <p:cNvSpPr>
            <a:spLocks noGrp="1"/>
          </p:cNvSpPr>
          <p:nvPr>
            <p:ph type="title"/>
          </p:nvPr>
        </p:nvSpPr>
        <p:spPr/>
        <p:txBody>
          <a:bodyPr/>
          <a:lstStyle/>
          <a:p>
            <a:r>
              <a:rPr lang="en-US"/>
              <a:t>YOLOv1 Loss Function</a:t>
            </a:r>
          </a:p>
        </p:txBody>
      </p:sp>
    </p:spTree>
    <p:extLst>
      <p:ext uri="{BB962C8B-B14F-4D97-AF65-F5344CB8AC3E}">
        <p14:creationId xmlns:p14="http://schemas.microsoft.com/office/powerpoint/2010/main" val="1292789569"/>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B417-C1B2-3EF1-9F46-3694DA19D9C0}"/>
              </a:ext>
            </a:extLst>
          </p:cNvPr>
          <p:cNvPicPr>
            <a:picLocks noChangeAspect="1"/>
          </p:cNvPicPr>
          <p:nvPr/>
        </p:nvPicPr>
        <p:blipFill>
          <a:blip r:embed="rId3"/>
          <a:stretch>
            <a:fillRect/>
          </a:stretch>
        </p:blipFill>
        <p:spPr>
          <a:xfrm>
            <a:off x="1682496" y="590259"/>
            <a:ext cx="6888618" cy="4600762"/>
          </a:xfrm>
          <a:prstGeom prst="rect">
            <a:avLst/>
          </a:prstGeom>
        </p:spPr>
      </p:pic>
      <p:sp>
        <p:nvSpPr>
          <p:cNvPr id="3" name="Title 2">
            <a:extLst>
              <a:ext uri="{FF2B5EF4-FFF2-40B4-BE49-F238E27FC236}">
                <a16:creationId xmlns:a16="http://schemas.microsoft.com/office/drawing/2014/main" id="{2645125C-6341-9AFD-F4D5-DEDBE312933C}"/>
              </a:ext>
            </a:extLst>
          </p:cNvPr>
          <p:cNvSpPr>
            <a:spLocks noGrp="1"/>
          </p:cNvSpPr>
          <p:nvPr>
            <p:ph type="title"/>
          </p:nvPr>
        </p:nvSpPr>
        <p:spPr/>
        <p:txBody>
          <a:bodyPr/>
          <a:lstStyle/>
          <a:p>
            <a:r>
              <a:rPr lang="en-US"/>
              <a:t>YOLOv1 Loss Function</a:t>
            </a:r>
          </a:p>
        </p:txBody>
      </p:sp>
      <p:sp>
        <p:nvSpPr>
          <p:cNvPr id="2" name="Rectangle 1">
            <a:extLst>
              <a:ext uri="{FF2B5EF4-FFF2-40B4-BE49-F238E27FC236}">
                <a16:creationId xmlns:a16="http://schemas.microsoft.com/office/drawing/2014/main" id="{43C2633F-09F0-0787-EF05-1C1DFADBAB1C}"/>
              </a:ext>
            </a:extLst>
          </p:cNvPr>
          <p:cNvSpPr/>
          <p:nvPr/>
        </p:nvSpPr>
        <p:spPr>
          <a:xfrm>
            <a:off x="1904834" y="731576"/>
            <a:ext cx="6449457" cy="1679115"/>
          </a:xfrm>
          <a:prstGeom prst="rect">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a:extLst>
              <a:ext uri="{FF2B5EF4-FFF2-40B4-BE49-F238E27FC236}">
                <a16:creationId xmlns:a16="http://schemas.microsoft.com/office/drawing/2014/main" id="{2521BF5A-0BCB-3309-E10E-97B92E690477}"/>
              </a:ext>
            </a:extLst>
          </p:cNvPr>
          <p:cNvSpPr txBox="1"/>
          <p:nvPr/>
        </p:nvSpPr>
        <p:spPr>
          <a:xfrm>
            <a:off x="128788" y="1394837"/>
            <a:ext cx="16648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a:solidFill>
                  <a:schemeClr val="accent1"/>
                </a:solidFill>
              </a:rPr>
              <a:t>Coordinate Loss</a:t>
            </a:r>
            <a:endParaRPr kumimoji="0" lang="en-US" sz="1800" b="1" u="none" strike="noStrike" cap="none" spc="0" normalizeH="0" baseline="0">
              <a:ln>
                <a:noFill/>
              </a:ln>
              <a:solidFill>
                <a:schemeClr val="accent1"/>
              </a:solidFill>
              <a:effectLst/>
              <a:uFillTx/>
              <a:latin typeface="Calibri"/>
              <a:ea typeface="Calibri"/>
              <a:cs typeface="Calibri"/>
              <a:sym typeface="Calibri"/>
            </a:endParaRPr>
          </a:p>
        </p:txBody>
      </p:sp>
    </p:spTree>
    <p:extLst>
      <p:ext uri="{BB962C8B-B14F-4D97-AF65-F5344CB8AC3E}">
        <p14:creationId xmlns:p14="http://schemas.microsoft.com/office/powerpoint/2010/main" val="2941114128"/>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B417-C1B2-3EF1-9F46-3694DA19D9C0}"/>
              </a:ext>
            </a:extLst>
          </p:cNvPr>
          <p:cNvPicPr>
            <a:picLocks noChangeAspect="1"/>
          </p:cNvPicPr>
          <p:nvPr/>
        </p:nvPicPr>
        <p:blipFill rotWithShape="1">
          <a:blip r:embed="rId3"/>
          <a:srcRect b="58806"/>
          <a:stretch/>
        </p:blipFill>
        <p:spPr>
          <a:xfrm>
            <a:off x="1682496" y="590259"/>
            <a:ext cx="6888618" cy="1895246"/>
          </a:xfrm>
          <a:prstGeom prst="rect">
            <a:avLst/>
          </a:prstGeom>
        </p:spPr>
      </p:pic>
      <p:sp>
        <p:nvSpPr>
          <p:cNvPr id="3" name="Title 2">
            <a:extLst>
              <a:ext uri="{FF2B5EF4-FFF2-40B4-BE49-F238E27FC236}">
                <a16:creationId xmlns:a16="http://schemas.microsoft.com/office/drawing/2014/main" id="{2645125C-6341-9AFD-F4D5-DEDBE312933C}"/>
              </a:ext>
            </a:extLst>
          </p:cNvPr>
          <p:cNvSpPr>
            <a:spLocks noGrp="1"/>
          </p:cNvSpPr>
          <p:nvPr>
            <p:ph type="title"/>
          </p:nvPr>
        </p:nvSpPr>
        <p:spPr/>
        <p:txBody>
          <a:bodyPr/>
          <a:lstStyle/>
          <a:p>
            <a:r>
              <a:rPr lang="en-US"/>
              <a:t>YOLOv1 Loss Function</a:t>
            </a:r>
          </a:p>
        </p:txBody>
      </p:sp>
      <p:sp>
        <p:nvSpPr>
          <p:cNvPr id="2" name="Rectangle 1">
            <a:extLst>
              <a:ext uri="{FF2B5EF4-FFF2-40B4-BE49-F238E27FC236}">
                <a16:creationId xmlns:a16="http://schemas.microsoft.com/office/drawing/2014/main" id="{43C2633F-09F0-0787-EF05-1C1DFADBAB1C}"/>
              </a:ext>
            </a:extLst>
          </p:cNvPr>
          <p:cNvSpPr/>
          <p:nvPr/>
        </p:nvSpPr>
        <p:spPr>
          <a:xfrm>
            <a:off x="1904834" y="731576"/>
            <a:ext cx="6449457" cy="1679115"/>
          </a:xfrm>
          <a:prstGeom prst="rect">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a:extLst>
              <a:ext uri="{FF2B5EF4-FFF2-40B4-BE49-F238E27FC236}">
                <a16:creationId xmlns:a16="http://schemas.microsoft.com/office/drawing/2014/main" id="{2521BF5A-0BCB-3309-E10E-97B92E690477}"/>
              </a:ext>
            </a:extLst>
          </p:cNvPr>
          <p:cNvSpPr txBox="1"/>
          <p:nvPr/>
        </p:nvSpPr>
        <p:spPr>
          <a:xfrm>
            <a:off x="247410" y="1386468"/>
            <a:ext cx="15703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a:solidFill>
                  <a:schemeClr val="accent1"/>
                </a:solidFill>
              </a:rPr>
              <a:t>Coordinate loss</a:t>
            </a:r>
            <a:endParaRPr kumimoji="0" lang="en-US" sz="1800" b="1" i="0" u="none" strike="noStrike" cap="none" spc="0" normalizeH="0" baseline="0">
              <a:ln>
                <a:noFill/>
              </a:ln>
              <a:solidFill>
                <a:schemeClr val="accent1"/>
              </a:solidFill>
              <a:effectLst/>
              <a:uFillTx/>
              <a:latin typeface="Calibri"/>
              <a:ea typeface="Calibri"/>
              <a:cs typeface="Calibri"/>
              <a:sym typeface="Calibri"/>
            </a:endParaRPr>
          </a:p>
        </p:txBody>
      </p:sp>
      <p:pic>
        <p:nvPicPr>
          <p:cNvPr id="6" name="Picture 5">
            <a:extLst>
              <a:ext uri="{FF2B5EF4-FFF2-40B4-BE49-F238E27FC236}">
                <a16:creationId xmlns:a16="http://schemas.microsoft.com/office/drawing/2014/main" id="{797EB4C1-8C99-708D-0B3D-5FB7AEF8E1C5}"/>
              </a:ext>
            </a:extLst>
          </p:cNvPr>
          <p:cNvPicPr>
            <a:picLocks noChangeAspect="1"/>
          </p:cNvPicPr>
          <p:nvPr/>
        </p:nvPicPr>
        <p:blipFill>
          <a:blip r:embed="rId4"/>
          <a:stretch>
            <a:fillRect/>
          </a:stretch>
        </p:blipFill>
        <p:spPr>
          <a:xfrm>
            <a:off x="5594594" y="2980040"/>
            <a:ext cx="4381500" cy="2273300"/>
          </a:xfrm>
          <a:prstGeom prst="rect">
            <a:avLst/>
          </a:prstGeom>
        </p:spPr>
      </p:pic>
      <p:sp>
        <p:nvSpPr>
          <p:cNvPr id="7" name="TextBox 6">
            <a:extLst>
              <a:ext uri="{FF2B5EF4-FFF2-40B4-BE49-F238E27FC236}">
                <a16:creationId xmlns:a16="http://schemas.microsoft.com/office/drawing/2014/main" id="{C30B305F-934B-F60A-9C25-00E7A7BCE024}"/>
              </a:ext>
            </a:extLst>
          </p:cNvPr>
          <p:cNvSpPr txBox="1"/>
          <p:nvPr/>
        </p:nvSpPr>
        <p:spPr>
          <a:xfrm>
            <a:off x="6872789" y="2844006"/>
            <a:ext cx="17642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“responsible” box</a:t>
            </a:r>
          </a:p>
        </p:txBody>
      </p:sp>
      <p:pic>
        <p:nvPicPr>
          <p:cNvPr id="8" name="Picture 7">
            <a:extLst>
              <a:ext uri="{FF2B5EF4-FFF2-40B4-BE49-F238E27FC236}">
                <a16:creationId xmlns:a16="http://schemas.microsoft.com/office/drawing/2014/main" id="{9ABE801C-AD75-5ED3-D108-120FB85CCCC9}"/>
              </a:ext>
            </a:extLst>
          </p:cNvPr>
          <p:cNvPicPr>
            <a:picLocks noChangeAspect="1"/>
          </p:cNvPicPr>
          <p:nvPr/>
        </p:nvPicPr>
        <p:blipFill>
          <a:blip r:embed="rId5"/>
          <a:stretch>
            <a:fillRect/>
          </a:stretch>
        </p:blipFill>
        <p:spPr>
          <a:xfrm>
            <a:off x="613606" y="2630863"/>
            <a:ext cx="5045615" cy="795616"/>
          </a:xfrm>
          <a:prstGeom prst="rect">
            <a:avLst/>
          </a:prstGeom>
        </p:spPr>
      </p:pic>
    </p:spTree>
    <p:extLst>
      <p:ext uri="{BB962C8B-B14F-4D97-AF65-F5344CB8AC3E}">
        <p14:creationId xmlns:p14="http://schemas.microsoft.com/office/powerpoint/2010/main" val="23316914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r>
              <a:rPr lang="en-US" sz="1800" b="1" kern="100">
                <a:solidFill>
                  <a:srgbClr val="2F5496"/>
                </a:solidFill>
                <a:latin typeface="Calibri Light"/>
                <a:ea typeface="MS Gothic"/>
                <a:cs typeface="Times New Roman"/>
              </a:rPr>
              <a:t>  </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3100">
                <a:latin typeface="Arial"/>
                <a:ea typeface="Open Sans Light"/>
                <a:cs typeface="Arial"/>
              </a:rPr>
              <a:t>Here are the main Python packages we'll use.</a:t>
            </a:r>
            <a:endParaRPr lang="en-US"/>
          </a:p>
        </p:txBody>
      </p:sp>
      <p:pic>
        <p:nvPicPr>
          <p:cNvPr id="2" name="Picture 1">
            <a:extLst>
              <a:ext uri="{FF2B5EF4-FFF2-40B4-BE49-F238E27FC236}">
                <a16:creationId xmlns:a16="http://schemas.microsoft.com/office/drawing/2014/main" id="{1D6E0800-DC48-25E1-B5ED-B4F5F19BB9F4}"/>
              </a:ext>
            </a:extLst>
          </p:cNvPr>
          <p:cNvPicPr>
            <a:picLocks noChangeAspect="1"/>
          </p:cNvPicPr>
          <p:nvPr/>
        </p:nvPicPr>
        <p:blipFill>
          <a:blip r:embed="rId3"/>
          <a:stretch>
            <a:fillRect/>
          </a:stretch>
        </p:blipFill>
        <p:spPr>
          <a:xfrm>
            <a:off x="803195" y="2400761"/>
            <a:ext cx="2742745" cy="884903"/>
          </a:xfrm>
          <a:prstGeom prst="rect">
            <a:avLst/>
          </a:prstGeom>
        </p:spPr>
      </p:pic>
      <p:pic>
        <p:nvPicPr>
          <p:cNvPr id="4" name="Picture 3">
            <a:extLst>
              <a:ext uri="{FF2B5EF4-FFF2-40B4-BE49-F238E27FC236}">
                <a16:creationId xmlns:a16="http://schemas.microsoft.com/office/drawing/2014/main" id="{48CF1A49-D8CE-BBBC-827E-4E0E808EDB4B}"/>
              </a:ext>
            </a:extLst>
          </p:cNvPr>
          <p:cNvPicPr>
            <a:picLocks noChangeAspect="1"/>
          </p:cNvPicPr>
          <p:nvPr/>
        </p:nvPicPr>
        <p:blipFill>
          <a:blip r:embed="rId4"/>
          <a:stretch>
            <a:fillRect/>
          </a:stretch>
        </p:blipFill>
        <p:spPr>
          <a:xfrm>
            <a:off x="803195" y="1276260"/>
            <a:ext cx="2742745" cy="771924"/>
          </a:xfrm>
          <a:prstGeom prst="rect">
            <a:avLst/>
          </a:prstGeom>
        </p:spPr>
      </p:pic>
      <p:pic>
        <p:nvPicPr>
          <p:cNvPr id="5" name="Picture 4">
            <a:extLst>
              <a:ext uri="{FF2B5EF4-FFF2-40B4-BE49-F238E27FC236}">
                <a16:creationId xmlns:a16="http://schemas.microsoft.com/office/drawing/2014/main" id="{1C94AAAD-7C2E-4D17-A07D-9862C8D1DA7A}"/>
              </a:ext>
            </a:extLst>
          </p:cNvPr>
          <p:cNvPicPr>
            <a:picLocks noChangeAspect="1"/>
          </p:cNvPicPr>
          <p:nvPr/>
        </p:nvPicPr>
        <p:blipFill>
          <a:blip r:embed="rId5"/>
          <a:stretch>
            <a:fillRect/>
          </a:stretch>
        </p:blipFill>
        <p:spPr>
          <a:xfrm>
            <a:off x="803872" y="3636016"/>
            <a:ext cx="1099922" cy="882963"/>
          </a:xfrm>
          <a:prstGeom prst="rect">
            <a:avLst/>
          </a:prstGeom>
        </p:spPr>
      </p:pic>
      <p:sp>
        <p:nvSpPr>
          <p:cNvPr id="6" name="TextBox 5">
            <a:extLst>
              <a:ext uri="{FF2B5EF4-FFF2-40B4-BE49-F238E27FC236}">
                <a16:creationId xmlns:a16="http://schemas.microsoft.com/office/drawing/2014/main" id="{D4581E7A-2DD8-8E2A-0911-FA720249DBA9}"/>
              </a:ext>
            </a:extLst>
          </p:cNvPr>
          <p:cNvSpPr txBox="1"/>
          <p:nvPr/>
        </p:nvSpPr>
        <p:spPr>
          <a:xfrm>
            <a:off x="4087528" y="1477211"/>
            <a:ext cx="53465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NumPy provides high performance array (list) support.</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TextBox 6">
            <a:extLst>
              <a:ext uri="{FF2B5EF4-FFF2-40B4-BE49-F238E27FC236}">
                <a16:creationId xmlns:a16="http://schemas.microsoft.com/office/drawing/2014/main" id="{31CBF084-B7CD-5038-15A3-9771045F996A}"/>
              </a:ext>
            </a:extLst>
          </p:cNvPr>
          <p:cNvSpPr txBox="1"/>
          <p:nvPr/>
        </p:nvSpPr>
        <p:spPr>
          <a:xfrm>
            <a:off x="4088229" y="2244389"/>
            <a:ext cx="484969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Open Neural Network Exchange supports the creation of deep learning models and supports converting models between </a:t>
            </a:r>
            <a:r>
              <a:rPr lang="en-US" sz="1800" err="1"/>
              <a:t>PyTorch</a:t>
            </a:r>
            <a:r>
              <a:rPr lang="en-US" sz="1800"/>
              <a:t> and TensorFlow, popular neural network packages.</a:t>
            </a:r>
            <a:endParaRPr lang="en-US"/>
          </a:p>
        </p:txBody>
      </p:sp>
      <p:sp>
        <p:nvSpPr>
          <p:cNvPr id="9" name="TextBox 8">
            <a:extLst>
              <a:ext uri="{FF2B5EF4-FFF2-40B4-BE49-F238E27FC236}">
                <a16:creationId xmlns:a16="http://schemas.microsoft.com/office/drawing/2014/main" id="{CF7D09A5-9007-719E-EAD2-3A10FCA40BA0}"/>
              </a:ext>
            </a:extLst>
          </p:cNvPr>
          <p:cNvSpPr txBox="1"/>
          <p:nvPr/>
        </p:nvSpPr>
        <p:spPr>
          <a:xfrm>
            <a:off x="4088930" y="3890330"/>
            <a:ext cx="49891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Open Computer Vision supports image processing.</a:t>
            </a:r>
          </a:p>
        </p:txBody>
      </p:sp>
    </p:spTree>
    <p:extLst>
      <p:ext uri="{BB962C8B-B14F-4D97-AF65-F5344CB8AC3E}">
        <p14:creationId xmlns:p14="http://schemas.microsoft.com/office/powerpoint/2010/main" val="661541158"/>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B417-C1B2-3EF1-9F46-3694DA19D9C0}"/>
              </a:ext>
            </a:extLst>
          </p:cNvPr>
          <p:cNvPicPr>
            <a:picLocks noChangeAspect="1"/>
          </p:cNvPicPr>
          <p:nvPr/>
        </p:nvPicPr>
        <p:blipFill>
          <a:blip r:embed="rId3"/>
          <a:stretch>
            <a:fillRect/>
          </a:stretch>
        </p:blipFill>
        <p:spPr>
          <a:xfrm>
            <a:off x="1682496" y="590259"/>
            <a:ext cx="6888618" cy="4600762"/>
          </a:xfrm>
          <a:prstGeom prst="rect">
            <a:avLst/>
          </a:prstGeom>
        </p:spPr>
      </p:pic>
      <p:sp>
        <p:nvSpPr>
          <p:cNvPr id="3" name="Title 2">
            <a:extLst>
              <a:ext uri="{FF2B5EF4-FFF2-40B4-BE49-F238E27FC236}">
                <a16:creationId xmlns:a16="http://schemas.microsoft.com/office/drawing/2014/main" id="{2645125C-6341-9AFD-F4D5-DEDBE312933C}"/>
              </a:ext>
            </a:extLst>
          </p:cNvPr>
          <p:cNvSpPr>
            <a:spLocks noGrp="1"/>
          </p:cNvSpPr>
          <p:nvPr>
            <p:ph type="title"/>
          </p:nvPr>
        </p:nvSpPr>
        <p:spPr/>
        <p:txBody>
          <a:bodyPr/>
          <a:lstStyle/>
          <a:p>
            <a:r>
              <a:rPr lang="en-US"/>
              <a:t>YOLOv1 Loss Function</a:t>
            </a:r>
          </a:p>
        </p:txBody>
      </p:sp>
      <p:sp>
        <p:nvSpPr>
          <p:cNvPr id="7" name="Rectangle 6">
            <a:extLst>
              <a:ext uri="{FF2B5EF4-FFF2-40B4-BE49-F238E27FC236}">
                <a16:creationId xmlns:a16="http://schemas.microsoft.com/office/drawing/2014/main" id="{40F3B806-F716-E3D7-B746-94EF2CAC0BB0}"/>
              </a:ext>
            </a:extLst>
          </p:cNvPr>
          <p:cNvSpPr/>
          <p:nvPr/>
        </p:nvSpPr>
        <p:spPr>
          <a:xfrm>
            <a:off x="3341717" y="2552008"/>
            <a:ext cx="3840480" cy="1679115"/>
          </a:xfrm>
          <a:prstGeom prst="rect">
            <a:avLst/>
          </a:prstGeom>
          <a:noFill/>
          <a:ln w="28575" cap="flat">
            <a:solidFill>
              <a:schemeClr val="accent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effectLst/>
              <a:uFillTx/>
              <a:latin typeface="Calibri"/>
              <a:ea typeface="Calibri"/>
              <a:cs typeface="Calibri"/>
              <a:sym typeface="Calibri"/>
            </a:endParaRPr>
          </a:p>
        </p:txBody>
      </p:sp>
      <p:sp>
        <p:nvSpPr>
          <p:cNvPr id="8" name="TextBox 7">
            <a:extLst>
              <a:ext uri="{FF2B5EF4-FFF2-40B4-BE49-F238E27FC236}">
                <a16:creationId xmlns:a16="http://schemas.microsoft.com/office/drawing/2014/main" id="{F6B42507-1B4C-1854-4225-42AC72A1E677}"/>
              </a:ext>
            </a:extLst>
          </p:cNvPr>
          <p:cNvSpPr txBox="1"/>
          <p:nvPr/>
        </p:nvSpPr>
        <p:spPr>
          <a:xfrm>
            <a:off x="897106" y="2954157"/>
            <a:ext cx="224510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err="1">
                <a:solidFill>
                  <a:schemeClr val="accent3"/>
                </a:solidFill>
              </a:rPr>
              <a:t>Objectness</a:t>
            </a:r>
            <a:r>
              <a:rPr lang="en-US" sz="1800" b="1">
                <a:solidFill>
                  <a:schemeClr val="accent3"/>
                </a:solidFill>
              </a:rPr>
              <a:t> or Confidence Loss</a:t>
            </a:r>
            <a:endParaRPr kumimoji="0" lang="en-US" sz="1800" b="1" u="none" strike="noStrike" cap="none" spc="0" normalizeH="0" baseline="0">
              <a:ln>
                <a:noFill/>
              </a:ln>
              <a:solidFill>
                <a:schemeClr val="accent3"/>
              </a:solidFill>
              <a:effectLst/>
              <a:uFillTx/>
              <a:latin typeface="Calibri"/>
              <a:ea typeface="Calibri"/>
              <a:cs typeface="Calibri"/>
              <a:sym typeface="Calibri"/>
            </a:endParaRPr>
          </a:p>
        </p:txBody>
      </p:sp>
    </p:spTree>
    <p:extLst>
      <p:ext uri="{BB962C8B-B14F-4D97-AF65-F5344CB8AC3E}">
        <p14:creationId xmlns:p14="http://schemas.microsoft.com/office/powerpoint/2010/main" val="974490711"/>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B417-C1B2-3EF1-9F46-3694DA19D9C0}"/>
              </a:ext>
            </a:extLst>
          </p:cNvPr>
          <p:cNvPicPr>
            <a:picLocks noChangeAspect="1"/>
          </p:cNvPicPr>
          <p:nvPr/>
        </p:nvPicPr>
        <p:blipFill rotWithShape="1">
          <a:blip r:embed="rId3"/>
          <a:srcRect l="21190" t="41104" r="17966" b="19329"/>
          <a:stretch/>
        </p:blipFill>
        <p:spPr>
          <a:xfrm>
            <a:off x="3142212" y="2481349"/>
            <a:ext cx="4191276" cy="1820433"/>
          </a:xfrm>
          <a:prstGeom prst="rect">
            <a:avLst/>
          </a:prstGeom>
        </p:spPr>
      </p:pic>
      <p:sp>
        <p:nvSpPr>
          <p:cNvPr id="3" name="Title 2">
            <a:extLst>
              <a:ext uri="{FF2B5EF4-FFF2-40B4-BE49-F238E27FC236}">
                <a16:creationId xmlns:a16="http://schemas.microsoft.com/office/drawing/2014/main" id="{2645125C-6341-9AFD-F4D5-DEDBE312933C}"/>
              </a:ext>
            </a:extLst>
          </p:cNvPr>
          <p:cNvSpPr>
            <a:spLocks noGrp="1"/>
          </p:cNvSpPr>
          <p:nvPr>
            <p:ph type="title"/>
          </p:nvPr>
        </p:nvSpPr>
        <p:spPr/>
        <p:txBody>
          <a:bodyPr/>
          <a:lstStyle/>
          <a:p>
            <a:r>
              <a:rPr lang="en-US"/>
              <a:t>YOLOv1 Loss Function</a:t>
            </a:r>
          </a:p>
        </p:txBody>
      </p:sp>
      <p:sp>
        <p:nvSpPr>
          <p:cNvPr id="7" name="Rectangle 6">
            <a:extLst>
              <a:ext uri="{FF2B5EF4-FFF2-40B4-BE49-F238E27FC236}">
                <a16:creationId xmlns:a16="http://schemas.microsoft.com/office/drawing/2014/main" id="{40F3B806-F716-E3D7-B746-94EF2CAC0BB0}"/>
              </a:ext>
            </a:extLst>
          </p:cNvPr>
          <p:cNvSpPr/>
          <p:nvPr/>
        </p:nvSpPr>
        <p:spPr>
          <a:xfrm>
            <a:off x="3341717" y="2552008"/>
            <a:ext cx="3840480" cy="1679115"/>
          </a:xfrm>
          <a:prstGeom prst="rect">
            <a:avLst/>
          </a:prstGeom>
          <a:noFill/>
          <a:ln w="28575" cap="flat">
            <a:solidFill>
              <a:schemeClr val="accent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effectLst/>
              <a:uFillTx/>
              <a:latin typeface="Calibri"/>
              <a:ea typeface="Calibri"/>
              <a:cs typeface="Calibri"/>
              <a:sym typeface="Calibri"/>
            </a:endParaRPr>
          </a:p>
        </p:txBody>
      </p:sp>
      <p:sp>
        <p:nvSpPr>
          <p:cNvPr id="8" name="TextBox 7">
            <a:extLst>
              <a:ext uri="{FF2B5EF4-FFF2-40B4-BE49-F238E27FC236}">
                <a16:creationId xmlns:a16="http://schemas.microsoft.com/office/drawing/2014/main" id="{F6B42507-1B4C-1854-4225-42AC72A1E677}"/>
              </a:ext>
            </a:extLst>
          </p:cNvPr>
          <p:cNvSpPr txBox="1"/>
          <p:nvPr/>
        </p:nvSpPr>
        <p:spPr>
          <a:xfrm>
            <a:off x="897106" y="2954157"/>
            <a:ext cx="224510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err="1">
                <a:solidFill>
                  <a:schemeClr val="accent3"/>
                </a:solidFill>
              </a:rPr>
              <a:t>Objectness</a:t>
            </a:r>
            <a:r>
              <a:rPr lang="en-US" sz="1800" b="1">
                <a:solidFill>
                  <a:schemeClr val="accent3"/>
                </a:solidFill>
              </a:rPr>
              <a:t> or Confidence Loss</a:t>
            </a:r>
            <a:endParaRPr kumimoji="0" lang="en-US" sz="1800" b="1" u="none" strike="noStrike" cap="none" spc="0" normalizeH="0" baseline="0">
              <a:ln>
                <a:noFill/>
              </a:ln>
              <a:solidFill>
                <a:schemeClr val="accent3"/>
              </a:solidFill>
              <a:effectLst/>
              <a:uFillTx/>
              <a:latin typeface="Calibri"/>
              <a:ea typeface="Calibri"/>
              <a:cs typeface="Calibri"/>
              <a:sym typeface="Calibri"/>
            </a:endParaRPr>
          </a:p>
        </p:txBody>
      </p:sp>
      <p:sp>
        <p:nvSpPr>
          <p:cNvPr id="2" name="TextBox 1">
            <a:extLst>
              <a:ext uri="{FF2B5EF4-FFF2-40B4-BE49-F238E27FC236}">
                <a16:creationId xmlns:a16="http://schemas.microsoft.com/office/drawing/2014/main" id="{9FEBF65B-798B-455E-4285-9E7C71479B3A}"/>
              </a:ext>
            </a:extLst>
          </p:cNvPr>
          <p:cNvSpPr txBox="1"/>
          <p:nvPr/>
        </p:nvSpPr>
        <p:spPr>
          <a:xfrm>
            <a:off x="707366" y="4372441"/>
            <a:ext cx="6650216"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914400"/>
            <a:r>
              <a:rPr lang="en-US" sz="1600" dirty="0"/>
              <a:t>- Loss associated with the confidence score for each bounding box predictor</a:t>
            </a:r>
          </a:p>
          <a:p>
            <a:pPr defTabSz="914400"/>
            <a:r>
              <a:rPr lang="en-US" sz="1600" dirty="0"/>
              <a:t>- </a:t>
            </a:r>
            <a:r>
              <a:rPr lang="en-US" sz="1600" dirty="0" err="1"/>
              <a:t>C_hat</a:t>
            </a:r>
            <a:r>
              <a:rPr lang="en-US" sz="1600" dirty="0"/>
              <a:t> is the confidence score and C is the IOU of the predicted bounding box </a:t>
            </a:r>
          </a:p>
          <a:p>
            <a:pPr defTabSz="914400"/>
            <a:r>
              <a:rPr lang="en-US" sz="1600" dirty="0"/>
              <a:t>with the ground truth (true or calibrated confidence)</a:t>
            </a:r>
          </a:p>
          <a:p>
            <a:pPr defTabSz="914400"/>
            <a:endParaRPr lang="en-US" sz="1600" dirty="0"/>
          </a:p>
        </p:txBody>
      </p:sp>
    </p:spTree>
    <p:extLst>
      <p:ext uri="{BB962C8B-B14F-4D97-AF65-F5344CB8AC3E}">
        <p14:creationId xmlns:p14="http://schemas.microsoft.com/office/powerpoint/2010/main" val="107177857"/>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B417-C1B2-3EF1-9F46-3694DA19D9C0}"/>
              </a:ext>
            </a:extLst>
          </p:cNvPr>
          <p:cNvPicPr>
            <a:picLocks noChangeAspect="1"/>
          </p:cNvPicPr>
          <p:nvPr/>
        </p:nvPicPr>
        <p:blipFill>
          <a:blip r:embed="rId3"/>
          <a:stretch>
            <a:fillRect/>
          </a:stretch>
        </p:blipFill>
        <p:spPr>
          <a:xfrm>
            <a:off x="1682496" y="590259"/>
            <a:ext cx="6888618" cy="4600762"/>
          </a:xfrm>
          <a:prstGeom prst="rect">
            <a:avLst/>
          </a:prstGeom>
        </p:spPr>
      </p:pic>
      <p:sp>
        <p:nvSpPr>
          <p:cNvPr id="3" name="Title 2">
            <a:extLst>
              <a:ext uri="{FF2B5EF4-FFF2-40B4-BE49-F238E27FC236}">
                <a16:creationId xmlns:a16="http://schemas.microsoft.com/office/drawing/2014/main" id="{2645125C-6341-9AFD-F4D5-DEDBE312933C}"/>
              </a:ext>
            </a:extLst>
          </p:cNvPr>
          <p:cNvSpPr>
            <a:spLocks noGrp="1"/>
          </p:cNvSpPr>
          <p:nvPr>
            <p:ph type="title"/>
          </p:nvPr>
        </p:nvSpPr>
        <p:spPr/>
        <p:txBody>
          <a:bodyPr/>
          <a:lstStyle/>
          <a:p>
            <a:r>
              <a:rPr lang="en-US"/>
              <a:t>YOLOv1 Loss Function</a:t>
            </a:r>
          </a:p>
        </p:txBody>
      </p:sp>
      <p:sp>
        <p:nvSpPr>
          <p:cNvPr id="9" name="Rectangle 8">
            <a:extLst>
              <a:ext uri="{FF2B5EF4-FFF2-40B4-BE49-F238E27FC236}">
                <a16:creationId xmlns:a16="http://schemas.microsoft.com/office/drawing/2014/main" id="{48AD7529-DD99-CB6B-2AB6-24F0A93DB2C8}"/>
              </a:ext>
            </a:extLst>
          </p:cNvPr>
          <p:cNvSpPr/>
          <p:nvPr/>
        </p:nvSpPr>
        <p:spPr>
          <a:xfrm>
            <a:off x="4935803" y="4301782"/>
            <a:ext cx="3495664" cy="959898"/>
          </a:xfrm>
          <a:prstGeom prst="rect">
            <a:avLst/>
          </a:prstGeom>
          <a:noFill/>
          <a:ln w="28575"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effectLst/>
              <a:uFillTx/>
              <a:latin typeface="Calibri"/>
              <a:ea typeface="Calibri"/>
              <a:cs typeface="Calibri"/>
              <a:sym typeface="Calibri"/>
            </a:endParaRPr>
          </a:p>
        </p:txBody>
      </p:sp>
      <p:sp>
        <p:nvSpPr>
          <p:cNvPr id="10" name="TextBox 9">
            <a:extLst>
              <a:ext uri="{FF2B5EF4-FFF2-40B4-BE49-F238E27FC236}">
                <a16:creationId xmlns:a16="http://schemas.microsoft.com/office/drawing/2014/main" id="{F095CDB4-52DC-9602-41D0-4638896D8007}"/>
              </a:ext>
            </a:extLst>
          </p:cNvPr>
          <p:cNvSpPr txBox="1"/>
          <p:nvPr/>
        </p:nvSpPr>
        <p:spPr>
          <a:xfrm>
            <a:off x="2393569" y="4562114"/>
            <a:ext cx="22451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a:solidFill>
                  <a:schemeClr val="accent2"/>
                </a:solidFill>
              </a:rPr>
              <a:t>Classification Loss</a:t>
            </a:r>
            <a:endParaRPr kumimoji="0" lang="en-US" sz="1800" b="1" u="none" strike="noStrike" cap="none" spc="0" normalizeH="0" baseline="0">
              <a:ln>
                <a:noFill/>
              </a:ln>
              <a:solidFill>
                <a:schemeClr val="accent2"/>
              </a:solidFill>
              <a:effectLst/>
              <a:uFillTx/>
              <a:latin typeface="Calibri"/>
              <a:ea typeface="Calibri"/>
              <a:cs typeface="Calibri"/>
              <a:sym typeface="Calibri"/>
            </a:endParaRPr>
          </a:p>
        </p:txBody>
      </p:sp>
    </p:spTree>
    <p:extLst>
      <p:ext uri="{BB962C8B-B14F-4D97-AF65-F5344CB8AC3E}">
        <p14:creationId xmlns:p14="http://schemas.microsoft.com/office/powerpoint/2010/main" val="3906439712"/>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B417-C1B2-3EF1-9F46-3694DA19D9C0}"/>
              </a:ext>
            </a:extLst>
          </p:cNvPr>
          <p:cNvPicPr>
            <a:picLocks noChangeAspect="1"/>
          </p:cNvPicPr>
          <p:nvPr/>
        </p:nvPicPr>
        <p:blipFill rotWithShape="1">
          <a:blip r:embed="rId3"/>
          <a:srcRect t="79136"/>
          <a:stretch/>
        </p:blipFill>
        <p:spPr>
          <a:xfrm>
            <a:off x="1682496" y="4231121"/>
            <a:ext cx="6888618" cy="959899"/>
          </a:xfrm>
          <a:prstGeom prst="rect">
            <a:avLst/>
          </a:prstGeom>
        </p:spPr>
      </p:pic>
      <p:sp>
        <p:nvSpPr>
          <p:cNvPr id="3" name="Title 2">
            <a:extLst>
              <a:ext uri="{FF2B5EF4-FFF2-40B4-BE49-F238E27FC236}">
                <a16:creationId xmlns:a16="http://schemas.microsoft.com/office/drawing/2014/main" id="{2645125C-6341-9AFD-F4D5-DEDBE312933C}"/>
              </a:ext>
            </a:extLst>
          </p:cNvPr>
          <p:cNvSpPr>
            <a:spLocks noGrp="1"/>
          </p:cNvSpPr>
          <p:nvPr>
            <p:ph type="title"/>
          </p:nvPr>
        </p:nvSpPr>
        <p:spPr/>
        <p:txBody>
          <a:bodyPr/>
          <a:lstStyle/>
          <a:p>
            <a:r>
              <a:rPr lang="en-US"/>
              <a:t>YOLOv1 Loss Function</a:t>
            </a:r>
          </a:p>
        </p:txBody>
      </p:sp>
      <p:sp>
        <p:nvSpPr>
          <p:cNvPr id="9" name="Rectangle 8">
            <a:extLst>
              <a:ext uri="{FF2B5EF4-FFF2-40B4-BE49-F238E27FC236}">
                <a16:creationId xmlns:a16="http://schemas.microsoft.com/office/drawing/2014/main" id="{48AD7529-DD99-CB6B-2AB6-24F0A93DB2C8}"/>
              </a:ext>
            </a:extLst>
          </p:cNvPr>
          <p:cNvSpPr/>
          <p:nvPr/>
        </p:nvSpPr>
        <p:spPr>
          <a:xfrm>
            <a:off x="4935803" y="4301782"/>
            <a:ext cx="3495664" cy="959898"/>
          </a:xfrm>
          <a:prstGeom prst="rect">
            <a:avLst/>
          </a:prstGeom>
          <a:noFill/>
          <a:ln w="28575"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effectLst/>
              <a:uFillTx/>
              <a:latin typeface="Calibri"/>
              <a:ea typeface="Calibri"/>
              <a:cs typeface="Calibri"/>
              <a:sym typeface="Calibri"/>
            </a:endParaRPr>
          </a:p>
        </p:txBody>
      </p:sp>
      <p:sp>
        <p:nvSpPr>
          <p:cNvPr id="10" name="TextBox 9">
            <a:extLst>
              <a:ext uri="{FF2B5EF4-FFF2-40B4-BE49-F238E27FC236}">
                <a16:creationId xmlns:a16="http://schemas.microsoft.com/office/drawing/2014/main" id="{F095CDB4-52DC-9602-41D0-4638896D8007}"/>
              </a:ext>
            </a:extLst>
          </p:cNvPr>
          <p:cNvSpPr txBox="1"/>
          <p:nvPr/>
        </p:nvSpPr>
        <p:spPr>
          <a:xfrm>
            <a:off x="2393569" y="4562114"/>
            <a:ext cx="22451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a:solidFill>
                  <a:schemeClr val="accent2"/>
                </a:solidFill>
              </a:rPr>
              <a:t>Classification Loss</a:t>
            </a:r>
            <a:endParaRPr kumimoji="0" lang="en-US" sz="1800" b="1" u="none" strike="noStrike" cap="none" spc="0" normalizeH="0" baseline="0">
              <a:ln>
                <a:noFill/>
              </a:ln>
              <a:solidFill>
                <a:schemeClr val="accent2"/>
              </a:solidFill>
              <a:effectLst/>
              <a:uFillTx/>
              <a:latin typeface="Calibri"/>
              <a:ea typeface="Calibri"/>
              <a:cs typeface="Calibri"/>
              <a:sym typeface="Calibri"/>
            </a:endParaRPr>
          </a:p>
        </p:txBody>
      </p:sp>
      <p:sp>
        <p:nvSpPr>
          <p:cNvPr id="6" name="TextBox 5">
            <a:extLst>
              <a:ext uri="{FF2B5EF4-FFF2-40B4-BE49-F238E27FC236}">
                <a16:creationId xmlns:a16="http://schemas.microsoft.com/office/drawing/2014/main" id="{96102054-D17C-21C9-F0FE-2FDA94F69158}"/>
              </a:ext>
            </a:extLst>
          </p:cNvPr>
          <p:cNvSpPr txBox="1"/>
          <p:nvPr/>
        </p:nvSpPr>
        <p:spPr>
          <a:xfrm>
            <a:off x="1789720" y="3258074"/>
            <a:ext cx="44669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Loss associated with misclassification of object</a:t>
            </a:r>
          </a:p>
        </p:txBody>
      </p:sp>
    </p:spTree>
    <p:extLst>
      <p:ext uri="{BB962C8B-B14F-4D97-AF65-F5344CB8AC3E}">
        <p14:creationId xmlns:p14="http://schemas.microsoft.com/office/powerpoint/2010/main" val="4042018643"/>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B417-C1B2-3EF1-9F46-3694DA19D9C0}"/>
              </a:ext>
            </a:extLst>
          </p:cNvPr>
          <p:cNvPicPr>
            <a:picLocks noChangeAspect="1"/>
          </p:cNvPicPr>
          <p:nvPr/>
        </p:nvPicPr>
        <p:blipFill>
          <a:blip r:embed="rId3"/>
          <a:stretch>
            <a:fillRect/>
          </a:stretch>
        </p:blipFill>
        <p:spPr>
          <a:xfrm>
            <a:off x="1682496" y="590259"/>
            <a:ext cx="6888618" cy="4600762"/>
          </a:xfrm>
          <a:prstGeom prst="rect">
            <a:avLst/>
          </a:prstGeom>
        </p:spPr>
      </p:pic>
      <p:sp>
        <p:nvSpPr>
          <p:cNvPr id="3" name="Title 2">
            <a:extLst>
              <a:ext uri="{FF2B5EF4-FFF2-40B4-BE49-F238E27FC236}">
                <a16:creationId xmlns:a16="http://schemas.microsoft.com/office/drawing/2014/main" id="{2645125C-6341-9AFD-F4D5-DEDBE312933C}"/>
              </a:ext>
            </a:extLst>
          </p:cNvPr>
          <p:cNvSpPr>
            <a:spLocks noGrp="1"/>
          </p:cNvSpPr>
          <p:nvPr>
            <p:ph type="title"/>
          </p:nvPr>
        </p:nvSpPr>
        <p:spPr/>
        <p:txBody>
          <a:bodyPr/>
          <a:lstStyle/>
          <a:p>
            <a:r>
              <a:rPr lang="en-US" dirty="0"/>
              <a:t>YOLOv1 Loss Function – </a:t>
            </a:r>
            <a:r>
              <a:rPr lang="en-US" dirty="0">
                <a:solidFill>
                  <a:srgbClr val="FF0000"/>
                </a:solidFill>
              </a:rPr>
              <a:t>lambdas</a:t>
            </a:r>
            <a:r>
              <a:rPr lang="en-US" dirty="0"/>
              <a:t> are hyperparameters</a:t>
            </a:r>
          </a:p>
        </p:txBody>
      </p:sp>
      <p:sp>
        <p:nvSpPr>
          <p:cNvPr id="2" name="Rectangle 1">
            <a:extLst>
              <a:ext uri="{FF2B5EF4-FFF2-40B4-BE49-F238E27FC236}">
                <a16:creationId xmlns:a16="http://schemas.microsoft.com/office/drawing/2014/main" id="{43C2633F-09F0-0787-EF05-1C1DFADBAB1C}"/>
              </a:ext>
            </a:extLst>
          </p:cNvPr>
          <p:cNvSpPr/>
          <p:nvPr/>
        </p:nvSpPr>
        <p:spPr>
          <a:xfrm>
            <a:off x="1904834" y="731576"/>
            <a:ext cx="6449457" cy="1679115"/>
          </a:xfrm>
          <a:prstGeom prst="rect">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a:extLst>
              <a:ext uri="{FF2B5EF4-FFF2-40B4-BE49-F238E27FC236}">
                <a16:creationId xmlns:a16="http://schemas.microsoft.com/office/drawing/2014/main" id="{2521BF5A-0BCB-3309-E10E-97B92E690477}"/>
              </a:ext>
            </a:extLst>
          </p:cNvPr>
          <p:cNvSpPr txBox="1"/>
          <p:nvPr/>
        </p:nvSpPr>
        <p:spPr>
          <a:xfrm>
            <a:off x="128788" y="1394837"/>
            <a:ext cx="16648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a:solidFill>
                  <a:schemeClr val="accent1"/>
                </a:solidFill>
              </a:rPr>
              <a:t>Coordinate Loss</a:t>
            </a:r>
            <a:endParaRPr kumimoji="0" lang="en-US" sz="1800" b="1" u="none" strike="noStrike" cap="none" spc="0" normalizeH="0" baseline="0">
              <a:ln>
                <a:noFill/>
              </a:ln>
              <a:solidFill>
                <a:schemeClr val="accent1"/>
              </a:solidFill>
              <a:effectLst/>
              <a:uFillTx/>
              <a:latin typeface="Calibri"/>
              <a:ea typeface="Calibri"/>
              <a:cs typeface="Calibri"/>
              <a:sym typeface="Calibri"/>
            </a:endParaRPr>
          </a:p>
        </p:txBody>
      </p:sp>
      <p:sp>
        <p:nvSpPr>
          <p:cNvPr id="7" name="Rectangle 6">
            <a:extLst>
              <a:ext uri="{FF2B5EF4-FFF2-40B4-BE49-F238E27FC236}">
                <a16:creationId xmlns:a16="http://schemas.microsoft.com/office/drawing/2014/main" id="{40F3B806-F716-E3D7-B746-94EF2CAC0BB0}"/>
              </a:ext>
            </a:extLst>
          </p:cNvPr>
          <p:cNvSpPr/>
          <p:nvPr/>
        </p:nvSpPr>
        <p:spPr>
          <a:xfrm>
            <a:off x="3341717" y="2552008"/>
            <a:ext cx="3840480" cy="1679115"/>
          </a:xfrm>
          <a:prstGeom prst="rect">
            <a:avLst/>
          </a:prstGeom>
          <a:noFill/>
          <a:ln w="28575" cap="flat">
            <a:solidFill>
              <a:schemeClr val="accent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effectLst/>
              <a:uFillTx/>
              <a:latin typeface="Calibri"/>
              <a:ea typeface="Calibri"/>
              <a:cs typeface="Calibri"/>
              <a:sym typeface="Calibri"/>
            </a:endParaRPr>
          </a:p>
        </p:txBody>
      </p:sp>
      <p:sp>
        <p:nvSpPr>
          <p:cNvPr id="8" name="TextBox 7">
            <a:extLst>
              <a:ext uri="{FF2B5EF4-FFF2-40B4-BE49-F238E27FC236}">
                <a16:creationId xmlns:a16="http://schemas.microsoft.com/office/drawing/2014/main" id="{F6B42507-1B4C-1854-4225-42AC72A1E677}"/>
              </a:ext>
            </a:extLst>
          </p:cNvPr>
          <p:cNvSpPr txBox="1"/>
          <p:nvPr/>
        </p:nvSpPr>
        <p:spPr>
          <a:xfrm>
            <a:off x="897106" y="2954157"/>
            <a:ext cx="224510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err="1">
                <a:solidFill>
                  <a:schemeClr val="accent3"/>
                </a:solidFill>
              </a:rPr>
              <a:t>Objectness</a:t>
            </a:r>
            <a:r>
              <a:rPr lang="en-US" sz="1800" b="1">
                <a:solidFill>
                  <a:schemeClr val="accent3"/>
                </a:solidFill>
              </a:rPr>
              <a:t> or Confidence Loss</a:t>
            </a:r>
            <a:endParaRPr kumimoji="0" lang="en-US" sz="1800" b="1" u="none" strike="noStrike" cap="none" spc="0" normalizeH="0" baseline="0">
              <a:ln>
                <a:noFill/>
              </a:ln>
              <a:solidFill>
                <a:schemeClr val="accent3"/>
              </a:solidFill>
              <a:effectLst/>
              <a:uFillTx/>
              <a:latin typeface="Calibri"/>
              <a:ea typeface="Calibri"/>
              <a:cs typeface="Calibri"/>
              <a:sym typeface="Calibri"/>
            </a:endParaRPr>
          </a:p>
        </p:txBody>
      </p:sp>
      <p:sp>
        <p:nvSpPr>
          <p:cNvPr id="9" name="Rectangle 8">
            <a:extLst>
              <a:ext uri="{FF2B5EF4-FFF2-40B4-BE49-F238E27FC236}">
                <a16:creationId xmlns:a16="http://schemas.microsoft.com/office/drawing/2014/main" id="{48AD7529-DD99-CB6B-2AB6-24F0A93DB2C8}"/>
              </a:ext>
            </a:extLst>
          </p:cNvPr>
          <p:cNvSpPr/>
          <p:nvPr/>
        </p:nvSpPr>
        <p:spPr>
          <a:xfrm>
            <a:off x="4935803" y="4301782"/>
            <a:ext cx="3495664" cy="959898"/>
          </a:xfrm>
          <a:prstGeom prst="rect">
            <a:avLst/>
          </a:prstGeom>
          <a:noFill/>
          <a:ln w="28575"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effectLst/>
              <a:uFillTx/>
              <a:latin typeface="Calibri"/>
              <a:ea typeface="Calibri"/>
              <a:cs typeface="Calibri"/>
              <a:sym typeface="Calibri"/>
            </a:endParaRPr>
          </a:p>
        </p:txBody>
      </p:sp>
      <p:sp>
        <p:nvSpPr>
          <p:cNvPr id="10" name="TextBox 9">
            <a:extLst>
              <a:ext uri="{FF2B5EF4-FFF2-40B4-BE49-F238E27FC236}">
                <a16:creationId xmlns:a16="http://schemas.microsoft.com/office/drawing/2014/main" id="{F095CDB4-52DC-9602-41D0-4638896D8007}"/>
              </a:ext>
            </a:extLst>
          </p:cNvPr>
          <p:cNvSpPr txBox="1"/>
          <p:nvPr/>
        </p:nvSpPr>
        <p:spPr>
          <a:xfrm>
            <a:off x="2393569" y="4562114"/>
            <a:ext cx="22451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a:solidFill>
                  <a:schemeClr val="accent2"/>
                </a:solidFill>
              </a:rPr>
              <a:t>Classification Loss</a:t>
            </a:r>
            <a:endParaRPr kumimoji="0" lang="en-US" sz="1800" b="1" u="none" strike="noStrike" cap="none" spc="0" normalizeH="0" baseline="0">
              <a:ln>
                <a:noFill/>
              </a:ln>
              <a:solidFill>
                <a:schemeClr val="accent2"/>
              </a:solidFill>
              <a:effectLst/>
              <a:uFillTx/>
              <a:latin typeface="Calibri"/>
              <a:ea typeface="Calibri"/>
              <a:cs typeface="Calibri"/>
              <a:sym typeface="Calibri"/>
            </a:endParaRPr>
          </a:p>
        </p:txBody>
      </p:sp>
      <p:sp>
        <p:nvSpPr>
          <p:cNvPr id="11" name="Oval 10">
            <a:extLst>
              <a:ext uri="{FF2B5EF4-FFF2-40B4-BE49-F238E27FC236}">
                <a16:creationId xmlns:a16="http://schemas.microsoft.com/office/drawing/2014/main" id="{E3D8CD67-5077-1302-73DD-E00C50F4FE15}"/>
              </a:ext>
            </a:extLst>
          </p:cNvPr>
          <p:cNvSpPr/>
          <p:nvPr/>
        </p:nvSpPr>
        <p:spPr>
          <a:xfrm>
            <a:off x="2548940" y="1854746"/>
            <a:ext cx="593272" cy="483012"/>
          </a:xfrm>
          <a:prstGeom prst="ellipse">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 name="Oval 11">
            <a:extLst>
              <a:ext uri="{FF2B5EF4-FFF2-40B4-BE49-F238E27FC236}">
                <a16:creationId xmlns:a16="http://schemas.microsoft.com/office/drawing/2014/main" id="{EA64963F-A85C-2E40-13C7-006D15F6ADBD}"/>
              </a:ext>
            </a:extLst>
          </p:cNvPr>
          <p:cNvSpPr/>
          <p:nvPr/>
        </p:nvSpPr>
        <p:spPr>
          <a:xfrm>
            <a:off x="1955668" y="970483"/>
            <a:ext cx="593272" cy="483012"/>
          </a:xfrm>
          <a:prstGeom prst="ellipse">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 name="Oval 12">
            <a:extLst>
              <a:ext uri="{FF2B5EF4-FFF2-40B4-BE49-F238E27FC236}">
                <a16:creationId xmlns:a16="http://schemas.microsoft.com/office/drawing/2014/main" id="{76384746-3FC0-F399-1D00-D32561223186}"/>
              </a:ext>
            </a:extLst>
          </p:cNvPr>
          <p:cNvSpPr/>
          <p:nvPr/>
        </p:nvSpPr>
        <p:spPr>
          <a:xfrm>
            <a:off x="3857278" y="3605194"/>
            <a:ext cx="593272" cy="483012"/>
          </a:xfrm>
          <a:prstGeom prst="ellipse">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466793832"/>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940F40-DDEE-36A6-DB12-8DDDFBEAB21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E91E6224-897B-C7C0-79AB-8D54880FEFD2}"/>
              </a:ext>
            </a:extLst>
          </p:cNvPr>
          <p:cNvSpPr>
            <a:spLocks noGrp="1"/>
          </p:cNvSpPr>
          <p:nvPr>
            <p:ph type="title"/>
          </p:nvPr>
        </p:nvSpPr>
        <p:spPr/>
        <p:txBody>
          <a:bodyPr/>
          <a:lstStyle/>
          <a:p>
            <a:r>
              <a:rPr lang="en-US"/>
              <a:t>YOLOv1 to YOLOv2</a:t>
            </a:r>
          </a:p>
        </p:txBody>
      </p:sp>
      <p:pic>
        <p:nvPicPr>
          <p:cNvPr id="4" name="Picture 3">
            <a:extLst>
              <a:ext uri="{FF2B5EF4-FFF2-40B4-BE49-F238E27FC236}">
                <a16:creationId xmlns:a16="http://schemas.microsoft.com/office/drawing/2014/main" id="{BA777525-7323-3D8B-E7B5-7BC6505206DF}"/>
              </a:ext>
            </a:extLst>
          </p:cNvPr>
          <p:cNvPicPr>
            <a:picLocks noChangeAspect="1"/>
          </p:cNvPicPr>
          <p:nvPr/>
        </p:nvPicPr>
        <p:blipFill>
          <a:blip r:embed="rId2"/>
          <a:stretch>
            <a:fillRect/>
          </a:stretch>
        </p:blipFill>
        <p:spPr>
          <a:xfrm>
            <a:off x="508528" y="1275373"/>
            <a:ext cx="8334602" cy="3201277"/>
          </a:xfrm>
          <a:prstGeom prst="rect">
            <a:avLst/>
          </a:prstGeom>
        </p:spPr>
      </p:pic>
    </p:spTree>
    <p:extLst>
      <p:ext uri="{BB962C8B-B14F-4D97-AF65-F5344CB8AC3E}">
        <p14:creationId xmlns:p14="http://schemas.microsoft.com/office/powerpoint/2010/main" val="1348935622"/>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Multiple anchor boxes are proposed around a pixel</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The anchor boxes generated will have different sizes and aspect ratios</a:t>
            </a:r>
          </a:p>
          <a:p>
            <a:pPr marL="0" indent="-182245">
              <a:spcBef>
                <a:spcPts val="200"/>
              </a:spcBef>
              <a:spcAft>
                <a:spcPts val="0"/>
              </a:spcAft>
            </a:pPr>
            <a:r>
              <a:rPr lang="en-US" sz="1800" b="1" kern="100">
                <a:solidFill>
                  <a:srgbClr val="2F5496"/>
                </a:solidFill>
                <a:latin typeface="Calibri Light"/>
                <a:ea typeface="MS Gothic"/>
                <a:cs typeface="Times New Roman"/>
              </a:rPr>
              <a:t>They acts as informed priors about size and location of objects</a:t>
            </a:r>
          </a:p>
          <a:p>
            <a:pPr marL="0" indent="-182245">
              <a:spcBef>
                <a:spcPts val="200"/>
              </a:spcBef>
              <a:spcAft>
                <a:spcPts val="0"/>
              </a:spcAft>
            </a:pPr>
            <a:r>
              <a:rPr lang="en-US" sz="1800" b="1" kern="100">
                <a:solidFill>
                  <a:srgbClr val="2F5496"/>
                </a:solidFill>
                <a:latin typeface="Calibri Light"/>
                <a:ea typeface="MS Gothic"/>
                <a:cs typeface="Times New Roman"/>
              </a:rPr>
              <a:t>Introduced in Yolov2</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Anchor boxes are used to predict object locations.</a:t>
            </a:r>
          </a:p>
        </p:txBody>
      </p:sp>
      <p:pic>
        <p:nvPicPr>
          <p:cNvPr id="2" name="Picture 1">
            <a:extLst>
              <a:ext uri="{FF2B5EF4-FFF2-40B4-BE49-F238E27FC236}">
                <a16:creationId xmlns:a16="http://schemas.microsoft.com/office/drawing/2014/main" id="{94AC4E2F-AB48-2FB3-8E63-BC03CD694956}"/>
              </a:ext>
            </a:extLst>
          </p:cNvPr>
          <p:cNvPicPr>
            <a:picLocks noChangeAspect="1"/>
          </p:cNvPicPr>
          <p:nvPr/>
        </p:nvPicPr>
        <p:blipFill>
          <a:blip r:embed="rId3"/>
          <a:stretch>
            <a:fillRect/>
          </a:stretch>
        </p:blipFill>
        <p:spPr>
          <a:xfrm>
            <a:off x="2931866" y="2337650"/>
            <a:ext cx="3487925" cy="3070765"/>
          </a:xfrm>
          <a:prstGeom prst="rect">
            <a:avLst/>
          </a:prstGeom>
        </p:spPr>
      </p:pic>
    </p:spTree>
    <p:extLst>
      <p:ext uri="{BB962C8B-B14F-4D97-AF65-F5344CB8AC3E}">
        <p14:creationId xmlns:p14="http://schemas.microsoft.com/office/powerpoint/2010/main" val="3726114345"/>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EF4E49-E190-2BA8-6EC5-8587C4AF1AE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31D50E54-B6C0-1EE0-BF60-3F601D3A32B1}"/>
              </a:ext>
            </a:extLst>
          </p:cNvPr>
          <p:cNvSpPr>
            <a:spLocks noGrp="1"/>
          </p:cNvSpPr>
          <p:nvPr>
            <p:ph type="title"/>
          </p:nvPr>
        </p:nvSpPr>
        <p:spPr/>
        <p:txBody>
          <a:bodyPr/>
          <a:lstStyle/>
          <a:p>
            <a:r>
              <a:rPr lang="en-US"/>
              <a:t>Bounding box prediction details</a:t>
            </a:r>
          </a:p>
        </p:txBody>
      </p:sp>
      <p:pic>
        <p:nvPicPr>
          <p:cNvPr id="4" name="Picture 3">
            <a:extLst>
              <a:ext uri="{FF2B5EF4-FFF2-40B4-BE49-F238E27FC236}">
                <a16:creationId xmlns:a16="http://schemas.microsoft.com/office/drawing/2014/main" id="{0C6C9F22-5196-8B1C-FA4C-215B0D19162B}"/>
              </a:ext>
            </a:extLst>
          </p:cNvPr>
          <p:cNvPicPr>
            <a:picLocks noChangeAspect="1"/>
          </p:cNvPicPr>
          <p:nvPr/>
        </p:nvPicPr>
        <p:blipFill>
          <a:blip r:embed="rId3"/>
          <a:stretch>
            <a:fillRect/>
          </a:stretch>
        </p:blipFill>
        <p:spPr>
          <a:xfrm>
            <a:off x="392733" y="1216096"/>
            <a:ext cx="3663878" cy="2861727"/>
          </a:xfrm>
          <a:prstGeom prst="rect">
            <a:avLst/>
          </a:prstGeom>
        </p:spPr>
      </p:pic>
      <p:pic>
        <p:nvPicPr>
          <p:cNvPr id="5" name="Picture 4">
            <a:extLst>
              <a:ext uri="{FF2B5EF4-FFF2-40B4-BE49-F238E27FC236}">
                <a16:creationId xmlns:a16="http://schemas.microsoft.com/office/drawing/2014/main" id="{E4433D38-52C5-7432-9504-E07ACD530C22}"/>
              </a:ext>
            </a:extLst>
          </p:cNvPr>
          <p:cNvPicPr>
            <a:picLocks noChangeAspect="1"/>
          </p:cNvPicPr>
          <p:nvPr/>
        </p:nvPicPr>
        <p:blipFill>
          <a:blip r:embed="rId4"/>
          <a:stretch>
            <a:fillRect/>
          </a:stretch>
        </p:blipFill>
        <p:spPr>
          <a:xfrm>
            <a:off x="4115970" y="1216096"/>
            <a:ext cx="3905812" cy="3812260"/>
          </a:xfrm>
          <a:prstGeom prst="rect">
            <a:avLst/>
          </a:prstGeom>
        </p:spPr>
      </p:pic>
      <p:pic>
        <p:nvPicPr>
          <p:cNvPr id="6" name="Picture 5">
            <a:extLst>
              <a:ext uri="{FF2B5EF4-FFF2-40B4-BE49-F238E27FC236}">
                <a16:creationId xmlns:a16="http://schemas.microsoft.com/office/drawing/2014/main" id="{F7EC6DC7-FDD0-964D-37CE-ABD288F36147}"/>
              </a:ext>
            </a:extLst>
          </p:cNvPr>
          <p:cNvPicPr>
            <a:picLocks noChangeAspect="1"/>
          </p:cNvPicPr>
          <p:nvPr/>
        </p:nvPicPr>
        <p:blipFill>
          <a:blip r:embed="rId5"/>
          <a:stretch>
            <a:fillRect/>
          </a:stretch>
        </p:blipFill>
        <p:spPr>
          <a:xfrm>
            <a:off x="878428" y="2689300"/>
            <a:ext cx="2781300" cy="1447800"/>
          </a:xfrm>
          <a:prstGeom prst="rect">
            <a:avLst/>
          </a:prstGeom>
        </p:spPr>
      </p:pic>
    </p:spTree>
    <p:extLst>
      <p:ext uri="{BB962C8B-B14F-4D97-AF65-F5344CB8AC3E}">
        <p14:creationId xmlns:p14="http://schemas.microsoft.com/office/powerpoint/2010/main" val="808255362"/>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B417-C1B2-3EF1-9F46-3694DA19D9C0}"/>
              </a:ext>
            </a:extLst>
          </p:cNvPr>
          <p:cNvPicPr>
            <a:picLocks noChangeAspect="1"/>
          </p:cNvPicPr>
          <p:nvPr/>
        </p:nvPicPr>
        <p:blipFill rotWithShape="1">
          <a:blip r:embed="rId3"/>
          <a:srcRect b="58896"/>
          <a:stretch/>
        </p:blipFill>
        <p:spPr>
          <a:xfrm>
            <a:off x="1682496" y="590259"/>
            <a:ext cx="6888618" cy="1891090"/>
          </a:xfrm>
          <a:prstGeom prst="rect">
            <a:avLst/>
          </a:prstGeom>
        </p:spPr>
      </p:pic>
      <p:sp>
        <p:nvSpPr>
          <p:cNvPr id="3" name="Title 2">
            <a:extLst>
              <a:ext uri="{FF2B5EF4-FFF2-40B4-BE49-F238E27FC236}">
                <a16:creationId xmlns:a16="http://schemas.microsoft.com/office/drawing/2014/main" id="{2645125C-6341-9AFD-F4D5-DEDBE312933C}"/>
              </a:ext>
            </a:extLst>
          </p:cNvPr>
          <p:cNvSpPr>
            <a:spLocks noGrp="1"/>
          </p:cNvSpPr>
          <p:nvPr>
            <p:ph type="title"/>
          </p:nvPr>
        </p:nvSpPr>
        <p:spPr/>
        <p:txBody>
          <a:bodyPr/>
          <a:lstStyle/>
          <a:p>
            <a:r>
              <a:rPr lang="en-US" b="1">
                <a:solidFill>
                  <a:srgbClr val="FF0000"/>
                </a:solidFill>
              </a:rPr>
              <a:t>YOLOv3 </a:t>
            </a:r>
            <a:r>
              <a:rPr lang="en-US"/>
              <a:t>Loss Function</a:t>
            </a:r>
          </a:p>
        </p:txBody>
      </p:sp>
      <p:sp>
        <p:nvSpPr>
          <p:cNvPr id="2" name="Rectangle 1">
            <a:extLst>
              <a:ext uri="{FF2B5EF4-FFF2-40B4-BE49-F238E27FC236}">
                <a16:creationId xmlns:a16="http://schemas.microsoft.com/office/drawing/2014/main" id="{43C2633F-09F0-0787-EF05-1C1DFADBAB1C}"/>
              </a:ext>
            </a:extLst>
          </p:cNvPr>
          <p:cNvSpPr/>
          <p:nvPr/>
        </p:nvSpPr>
        <p:spPr>
          <a:xfrm>
            <a:off x="1904834" y="731576"/>
            <a:ext cx="6449457" cy="1679115"/>
          </a:xfrm>
          <a:prstGeom prst="rect">
            <a:avLst/>
          </a:prstGeom>
          <a:noFill/>
          <a:ln w="285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a:extLst>
              <a:ext uri="{FF2B5EF4-FFF2-40B4-BE49-F238E27FC236}">
                <a16:creationId xmlns:a16="http://schemas.microsoft.com/office/drawing/2014/main" id="{2521BF5A-0BCB-3309-E10E-97B92E690477}"/>
              </a:ext>
            </a:extLst>
          </p:cNvPr>
          <p:cNvSpPr txBox="1"/>
          <p:nvPr/>
        </p:nvSpPr>
        <p:spPr>
          <a:xfrm>
            <a:off x="128788" y="1394837"/>
            <a:ext cx="16648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a:solidFill>
                  <a:schemeClr val="accent1"/>
                </a:solidFill>
              </a:rPr>
              <a:t>Coordinate Loss</a:t>
            </a:r>
            <a:endParaRPr kumimoji="0" lang="en-US" sz="1800" b="1" u="none" strike="noStrike" cap="none" spc="0" normalizeH="0" baseline="0">
              <a:ln>
                <a:noFill/>
              </a:ln>
              <a:solidFill>
                <a:schemeClr val="accent1"/>
              </a:solidFill>
              <a:effectLst/>
              <a:uFillTx/>
              <a:latin typeface="Calibri"/>
              <a:ea typeface="Calibri"/>
              <a:cs typeface="Calibri"/>
              <a:sym typeface="Calibri"/>
            </a:endParaRPr>
          </a:p>
        </p:txBody>
      </p:sp>
      <p:sp>
        <p:nvSpPr>
          <p:cNvPr id="7" name="Rectangle 6">
            <a:extLst>
              <a:ext uri="{FF2B5EF4-FFF2-40B4-BE49-F238E27FC236}">
                <a16:creationId xmlns:a16="http://schemas.microsoft.com/office/drawing/2014/main" id="{40F3B806-F716-E3D7-B746-94EF2CAC0BB0}"/>
              </a:ext>
            </a:extLst>
          </p:cNvPr>
          <p:cNvSpPr/>
          <p:nvPr/>
        </p:nvSpPr>
        <p:spPr>
          <a:xfrm>
            <a:off x="2842952" y="2552008"/>
            <a:ext cx="5728161" cy="1679115"/>
          </a:xfrm>
          <a:prstGeom prst="rect">
            <a:avLst/>
          </a:prstGeom>
          <a:noFill/>
          <a:ln w="28575" cap="flat">
            <a:solidFill>
              <a:schemeClr val="accent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effectLst/>
              <a:uFillTx/>
              <a:latin typeface="Calibri"/>
              <a:ea typeface="Calibri"/>
              <a:cs typeface="Calibri"/>
              <a:sym typeface="Calibri"/>
            </a:endParaRPr>
          </a:p>
        </p:txBody>
      </p:sp>
      <p:sp>
        <p:nvSpPr>
          <p:cNvPr id="8" name="TextBox 7">
            <a:extLst>
              <a:ext uri="{FF2B5EF4-FFF2-40B4-BE49-F238E27FC236}">
                <a16:creationId xmlns:a16="http://schemas.microsoft.com/office/drawing/2014/main" id="{F6B42507-1B4C-1854-4225-42AC72A1E677}"/>
              </a:ext>
            </a:extLst>
          </p:cNvPr>
          <p:cNvSpPr txBox="1"/>
          <p:nvPr/>
        </p:nvSpPr>
        <p:spPr>
          <a:xfrm>
            <a:off x="897106" y="2954157"/>
            <a:ext cx="224510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err="1">
                <a:solidFill>
                  <a:schemeClr val="accent3"/>
                </a:solidFill>
              </a:rPr>
              <a:t>Objectness</a:t>
            </a:r>
            <a:r>
              <a:rPr lang="en-US" sz="1800" b="1">
                <a:solidFill>
                  <a:schemeClr val="accent3"/>
                </a:solidFill>
              </a:rPr>
              <a:t> or Confidence Loss</a:t>
            </a:r>
            <a:endParaRPr kumimoji="0" lang="en-US" sz="1800" b="1" u="none" strike="noStrike" cap="none" spc="0" normalizeH="0" baseline="0">
              <a:ln>
                <a:noFill/>
              </a:ln>
              <a:solidFill>
                <a:schemeClr val="accent3"/>
              </a:solidFill>
              <a:effectLst/>
              <a:uFillTx/>
              <a:latin typeface="Calibri"/>
              <a:ea typeface="Calibri"/>
              <a:cs typeface="Calibri"/>
              <a:sym typeface="Calibri"/>
            </a:endParaRPr>
          </a:p>
        </p:txBody>
      </p:sp>
      <p:sp>
        <p:nvSpPr>
          <p:cNvPr id="9" name="Rectangle 8">
            <a:extLst>
              <a:ext uri="{FF2B5EF4-FFF2-40B4-BE49-F238E27FC236}">
                <a16:creationId xmlns:a16="http://schemas.microsoft.com/office/drawing/2014/main" id="{48AD7529-DD99-CB6B-2AB6-24F0A93DB2C8}"/>
              </a:ext>
            </a:extLst>
          </p:cNvPr>
          <p:cNvSpPr/>
          <p:nvPr/>
        </p:nvSpPr>
        <p:spPr>
          <a:xfrm>
            <a:off x="4197928" y="4361452"/>
            <a:ext cx="5728161" cy="846371"/>
          </a:xfrm>
          <a:prstGeom prst="rect">
            <a:avLst/>
          </a:prstGeom>
          <a:noFill/>
          <a:ln w="28575"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effectLst/>
              <a:uFillTx/>
              <a:latin typeface="Calibri"/>
              <a:ea typeface="Calibri"/>
              <a:cs typeface="Calibri"/>
              <a:sym typeface="Calibri"/>
            </a:endParaRPr>
          </a:p>
        </p:txBody>
      </p:sp>
      <p:sp>
        <p:nvSpPr>
          <p:cNvPr id="10" name="TextBox 9">
            <a:extLst>
              <a:ext uri="{FF2B5EF4-FFF2-40B4-BE49-F238E27FC236}">
                <a16:creationId xmlns:a16="http://schemas.microsoft.com/office/drawing/2014/main" id="{F095CDB4-52DC-9602-41D0-4638896D8007}"/>
              </a:ext>
            </a:extLst>
          </p:cNvPr>
          <p:cNvSpPr txBox="1"/>
          <p:nvPr/>
        </p:nvSpPr>
        <p:spPr>
          <a:xfrm>
            <a:off x="2393569" y="4562114"/>
            <a:ext cx="22451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a:solidFill>
                  <a:schemeClr val="accent2"/>
                </a:solidFill>
              </a:rPr>
              <a:t>Classification Loss</a:t>
            </a:r>
            <a:endParaRPr kumimoji="0" lang="en-US" sz="1800" b="1" u="none" strike="noStrike" cap="none" spc="0" normalizeH="0" baseline="0">
              <a:ln>
                <a:noFill/>
              </a:ln>
              <a:solidFill>
                <a:schemeClr val="accent2"/>
              </a:solidFill>
              <a:effectLst/>
              <a:uFillTx/>
              <a:latin typeface="Calibri"/>
              <a:ea typeface="Calibri"/>
              <a:cs typeface="Calibri"/>
              <a:sym typeface="Calibri"/>
            </a:endParaRPr>
          </a:p>
        </p:txBody>
      </p:sp>
      <p:pic>
        <p:nvPicPr>
          <p:cNvPr id="6" name="Picture 5">
            <a:extLst>
              <a:ext uri="{FF2B5EF4-FFF2-40B4-BE49-F238E27FC236}">
                <a16:creationId xmlns:a16="http://schemas.microsoft.com/office/drawing/2014/main" id="{5B64D631-141B-D3BE-0ECC-561AEBD413CA}"/>
              </a:ext>
            </a:extLst>
          </p:cNvPr>
          <p:cNvPicPr>
            <a:picLocks noChangeAspect="1"/>
          </p:cNvPicPr>
          <p:nvPr/>
        </p:nvPicPr>
        <p:blipFill>
          <a:blip r:embed="rId4"/>
          <a:stretch>
            <a:fillRect/>
          </a:stretch>
        </p:blipFill>
        <p:spPr>
          <a:xfrm>
            <a:off x="2972553" y="2736194"/>
            <a:ext cx="5468958" cy="1310742"/>
          </a:xfrm>
          <a:prstGeom prst="rect">
            <a:avLst/>
          </a:prstGeom>
        </p:spPr>
      </p:pic>
      <p:pic>
        <p:nvPicPr>
          <p:cNvPr id="11" name="Picture 10">
            <a:extLst>
              <a:ext uri="{FF2B5EF4-FFF2-40B4-BE49-F238E27FC236}">
                <a16:creationId xmlns:a16="http://schemas.microsoft.com/office/drawing/2014/main" id="{4DC628D6-1AE2-12AA-ABF5-684BB1131B1B}"/>
              </a:ext>
            </a:extLst>
          </p:cNvPr>
          <p:cNvPicPr>
            <a:picLocks noChangeAspect="1"/>
          </p:cNvPicPr>
          <p:nvPr/>
        </p:nvPicPr>
        <p:blipFill>
          <a:blip r:embed="rId5"/>
          <a:stretch>
            <a:fillRect/>
          </a:stretch>
        </p:blipFill>
        <p:spPr>
          <a:xfrm>
            <a:off x="4244221" y="4471577"/>
            <a:ext cx="5650155" cy="626177"/>
          </a:xfrm>
          <a:prstGeom prst="rect">
            <a:avLst/>
          </a:prstGeom>
        </p:spPr>
      </p:pic>
    </p:spTree>
    <p:extLst>
      <p:ext uri="{BB962C8B-B14F-4D97-AF65-F5344CB8AC3E}">
        <p14:creationId xmlns:p14="http://schemas.microsoft.com/office/powerpoint/2010/main" val="3580148411"/>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8FBC2-6AE4-A9F1-CABD-F31FC70B8E5A}"/>
              </a:ext>
            </a:extLst>
          </p:cNvPr>
          <p:cNvSpPr>
            <a:spLocks noGrp="1"/>
          </p:cNvSpPr>
          <p:nvPr>
            <p:ph type="body" sz="quarter" idx="10"/>
          </p:nvPr>
        </p:nvSpPr>
        <p:spPr/>
        <p:txBody>
          <a:bodyPr/>
          <a:lstStyle/>
          <a:p>
            <a:pPr marL="0" indent="0">
              <a:buNone/>
            </a:pPr>
            <a:r>
              <a:rPr lang="en-US" dirty="0"/>
              <a:t>Ideas?</a:t>
            </a:r>
          </a:p>
        </p:txBody>
      </p:sp>
      <p:sp>
        <p:nvSpPr>
          <p:cNvPr id="3" name="Title 2">
            <a:extLst>
              <a:ext uri="{FF2B5EF4-FFF2-40B4-BE49-F238E27FC236}">
                <a16:creationId xmlns:a16="http://schemas.microsoft.com/office/drawing/2014/main" id="{BF377576-BDB6-7F56-5E37-4FCDE03093CD}"/>
              </a:ext>
            </a:extLst>
          </p:cNvPr>
          <p:cNvSpPr>
            <a:spLocks noGrp="1"/>
          </p:cNvSpPr>
          <p:nvPr>
            <p:ph type="title"/>
          </p:nvPr>
        </p:nvSpPr>
        <p:spPr/>
        <p:txBody>
          <a:bodyPr/>
          <a:lstStyle/>
          <a:p>
            <a:r>
              <a:rPr lang="en-US" dirty="0"/>
              <a:t>What to do about too many detections?</a:t>
            </a:r>
          </a:p>
        </p:txBody>
      </p:sp>
      <p:pic>
        <p:nvPicPr>
          <p:cNvPr id="4" name="Picture 3">
            <a:extLst>
              <a:ext uri="{FF2B5EF4-FFF2-40B4-BE49-F238E27FC236}">
                <a16:creationId xmlns:a16="http://schemas.microsoft.com/office/drawing/2014/main" id="{A691F688-12CF-E470-02AD-460560AE332D}"/>
              </a:ext>
            </a:extLst>
          </p:cNvPr>
          <p:cNvPicPr>
            <a:picLocks noChangeAspect="1"/>
          </p:cNvPicPr>
          <p:nvPr/>
        </p:nvPicPr>
        <p:blipFill rotWithShape="1">
          <a:blip r:embed="rId2"/>
          <a:srcRect b="3413"/>
          <a:stretch/>
        </p:blipFill>
        <p:spPr>
          <a:xfrm>
            <a:off x="802329" y="1904925"/>
            <a:ext cx="7747000" cy="2330645"/>
          </a:xfrm>
          <a:prstGeom prst="rect">
            <a:avLst/>
          </a:prstGeom>
        </p:spPr>
      </p:pic>
      <p:sp>
        <p:nvSpPr>
          <p:cNvPr id="5" name="Rectangle 4">
            <a:extLst>
              <a:ext uri="{FF2B5EF4-FFF2-40B4-BE49-F238E27FC236}">
                <a16:creationId xmlns:a16="http://schemas.microsoft.com/office/drawing/2014/main" id="{6150AB2A-725B-3636-5C28-242D31B2EC28}"/>
              </a:ext>
            </a:extLst>
          </p:cNvPr>
          <p:cNvSpPr/>
          <p:nvPr/>
        </p:nvSpPr>
        <p:spPr>
          <a:xfrm>
            <a:off x="4313208" y="2527540"/>
            <a:ext cx="743773" cy="316466"/>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Rectangle 5">
            <a:extLst>
              <a:ext uri="{FF2B5EF4-FFF2-40B4-BE49-F238E27FC236}">
                <a16:creationId xmlns:a16="http://schemas.microsoft.com/office/drawing/2014/main" id="{58014B50-5D8E-3E55-9748-72C5D2C5E764}"/>
              </a:ext>
            </a:extLst>
          </p:cNvPr>
          <p:cNvSpPr/>
          <p:nvPr/>
        </p:nvSpPr>
        <p:spPr>
          <a:xfrm>
            <a:off x="4405223" y="3070247"/>
            <a:ext cx="743773" cy="316466"/>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84013981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Exercise 1</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Setting Up the Raspberry Pi</a:t>
            </a:r>
          </a:p>
        </p:txBody>
      </p:sp>
    </p:spTree>
    <p:extLst>
      <p:ext uri="{BB962C8B-B14F-4D97-AF65-F5344CB8AC3E}">
        <p14:creationId xmlns:p14="http://schemas.microsoft.com/office/powerpoint/2010/main" val="2188515897"/>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D21D7-7865-D5AF-7BB5-8A1EABA30E4B}"/>
              </a:ext>
            </a:extLst>
          </p:cNvPr>
          <p:cNvSpPr>
            <a:spLocks noGrp="1"/>
          </p:cNvSpPr>
          <p:nvPr>
            <p:ph type="body" sz="quarter" idx="10"/>
          </p:nvPr>
        </p:nvSpPr>
        <p:spPr/>
        <p:txBody>
          <a:bodyPr/>
          <a:lstStyle/>
          <a:p>
            <a:r>
              <a:rPr lang="en-US" dirty="0"/>
              <a:t>Algorithm for filtering the YOLO bounding box detections</a:t>
            </a:r>
          </a:p>
          <a:p>
            <a:r>
              <a:rPr lang="en-US" dirty="0"/>
              <a:t>Given a list </a:t>
            </a:r>
            <a:r>
              <a:rPr lang="en-US" i="1" dirty="0"/>
              <a:t>P</a:t>
            </a:r>
            <a:r>
              <a:rPr lang="en-US" dirty="0"/>
              <a:t> of bounding box predictions each of the form (</a:t>
            </a:r>
            <a:r>
              <a:rPr lang="en-US" i="1" dirty="0" err="1"/>
              <a:t>x,y</a:t>
            </a:r>
            <a:r>
              <a:rPr lang="en-US" i="1" dirty="0"/>
              <a:t>, w, h, c</a:t>
            </a:r>
            <a:r>
              <a:rPr lang="en-US" dirty="0"/>
              <a:t>), set some threshold IOU </a:t>
            </a:r>
            <a:r>
              <a:rPr lang="en-US" i="1" dirty="0"/>
              <a:t>thresh</a:t>
            </a:r>
            <a:r>
              <a:rPr lang="en-US" dirty="0"/>
              <a:t>, then:</a:t>
            </a:r>
          </a:p>
          <a:p>
            <a:pPr marL="479935" lvl="2" indent="-342900">
              <a:buFont typeface="+mj-lt"/>
              <a:buAutoNum type="arabicPeriod"/>
            </a:pPr>
            <a:r>
              <a:rPr lang="en-US" sz="1800" b="0" dirty="0"/>
              <a:t>Select the prediction </a:t>
            </a:r>
            <a:r>
              <a:rPr lang="en-US" sz="1800" i="1" dirty="0"/>
              <a:t>S</a:t>
            </a:r>
            <a:r>
              <a:rPr lang="en-US" sz="1800" b="0" i="1" dirty="0"/>
              <a:t> </a:t>
            </a:r>
            <a:r>
              <a:rPr lang="en-US" sz="1800" b="0" dirty="0"/>
              <a:t>with the highest confidence score</a:t>
            </a:r>
          </a:p>
          <a:p>
            <a:pPr marL="479935" lvl="2" indent="-342900">
              <a:buFont typeface="+mj-lt"/>
              <a:buAutoNum type="arabicPeriod"/>
            </a:pPr>
            <a:r>
              <a:rPr lang="en-US" sz="1800" b="0" dirty="0"/>
              <a:t>Remove </a:t>
            </a:r>
            <a:r>
              <a:rPr lang="en-US" sz="1800" i="1" dirty="0"/>
              <a:t>S</a:t>
            </a:r>
            <a:r>
              <a:rPr lang="en-US" sz="1800" b="0" i="1" dirty="0"/>
              <a:t> </a:t>
            </a:r>
            <a:r>
              <a:rPr lang="en-US" sz="1800" b="0" dirty="0"/>
              <a:t>from </a:t>
            </a:r>
            <a:r>
              <a:rPr lang="en-US" sz="1800" i="1" dirty="0"/>
              <a:t>P</a:t>
            </a:r>
            <a:r>
              <a:rPr lang="en-US" sz="1800" b="0" dirty="0"/>
              <a:t> and put it in our keep list </a:t>
            </a:r>
            <a:r>
              <a:rPr lang="en-US" sz="1800" i="1" dirty="0"/>
              <a:t>K</a:t>
            </a:r>
          </a:p>
          <a:p>
            <a:pPr marL="479935" lvl="2" indent="-342900">
              <a:buFont typeface="+mj-lt"/>
              <a:buAutoNum type="arabicPeriod"/>
            </a:pPr>
            <a:r>
              <a:rPr lang="en-US" sz="1800" b="0" dirty="0"/>
              <a:t>Now calculate the IOU of </a:t>
            </a:r>
            <a:r>
              <a:rPr lang="en-US" sz="1800" i="1" dirty="0"/>
              <a:t>S</a:t>
            </a:r>
            <a:r>
              <a:rPr lang="en-US" sz="1800" b="0" dirty="0"/>
              <a:t> with every prediction in </a:t>
            </a:r>
            <a:r>
              <a:rPr lang="en-US" sz="1800" i="1" dirty="0"/>
              <a:t>P</a:t>
            </a:r>
            <a:r>
              <a:rPr lang="en-US" sz="1800" b="0" dirty="0"/>
              <a:t>, if the IOU is greater than </a:t>
            </a:r>
            <a:r>
              <a:rPr lang="en-US" sz="1800" i="1" dirty="0"/>
              <a:t>thresh</a:t>
            </a:r>
            <a:r>
              <a:rPr lang="en-US" sz="1800" b="0" i="1" dirty="0"/>
              <a:t> </a:t>
            </a:r>
            <a:r>
              <a:rPr lang="en-US" sz="1800" b="0" dirty="0"/>
              <a:t>for some prediction </a:t>
            </a:r>
            <a:r>
              <a:rPr lang="en-US" sz="1800" i="1" dirty="0"/>
              <a:t>T</a:t>
            </a:r>
            <a:r>
              <a:rPr lang="en-US" sz="1800" b="0" dirty="0"/>
              <a:t>, remove </a:t>
            </a:r>
            <a:r>
              <a:rPr lang="en-US" sz="1800" i="1" dirty="0"/>
              <a:t>T</a:t>
            </a:r>
            <a:r>
              <a:rPr lang="en-US" sz="1800" b="0" i="1" dirty="0"/>
              <a:t> </a:t>
            </a:r>
            <a:r>
              <a:rPr lang="en-US" sz="1800" b="0" dirty="0"/>
              <a:t>from </a:t>
            </a:r>
            <a:r>
              <a:rPr lang="en-US" sz="1800" i="1" dirty="0"/>
              <a:t>P</a:t>
            </a:r>
          </a:p>
          <a:p>
            <a:pPr marL="479935" lvl="2" indent="-342900">
              <a:buFont typeface="+mj-lt"/>
              <a:buAutoNum type="arabicPeriod"/>
            </a:pPr>
            <a:r>
              <a:rPr lang="en-US" sz="1800" b="0" dirty="0"/>
              <a:t>If there are still predictions in </a:t>
            </a:r>
            <a:r>
              <a:rPr lang="en-US" sz="1800" i="1" dirty="0"/>
              <a:t>P</a:t>
            </a:r>
            <a:r>
              <a:rPr lang="en-US" sz="1800" b="0" dirty="0"/>
              <a:t> return to step 1, else return keep list </a:t>
            </a:r>
            <a:r>
              <a:rPr lang="en-US" sz="1800" i="1" dirty="0"/>
              <a:t>K</a:t>
            </a:r>
          </a:p>
          <a:p>
            <a:pPr marL="479935" lvl="2" indent="-342900">
              <a:buFont typeface="+mj-lt"/>
              <a:buAutoNum type="arabicPeriod"/>
            </a:pPr>
            <a:endParaRPr lang="en-US" sz="1800" i="1" dirty="0"/>
          </a:p>
          <a:p>
            <a:pPr marL="388578" indent="-342900"/>
            <a:r>
              <a:rPr lang="en-US" sz="2261" dirty="0"/>
              <a:t>Lower </a:t>
            </a:r>
            <a:r>
              <a:rPr lang="en-US" sz="2261" i="1" dirty="0"/>
              <a:t>thresh </a:t>
            </a:r>
            <a:r>
              <a:rPr lang="en-US" sz="2261" dirty="0"/>
              <a:t>is a more aggressive filter</a:t>
            </a:r>
          </a:p>
        </p:txBody>
      </p:sp>
      <p:sp>
        <p:nvSpPr>
          <p:cNvPr id="3" name="Title 2">
            <a:extLst>
              <a:ext uri="{FF2B5EF4-FFF2-40B4-BE49-F238E27FC236}">
                <a16:creationId xmlns:a16="http://schemas.microsoft.com/office/drawing/2014/main" id="{20E9A993-92B6-1BBA-1AD2-D08C4708607F}"/>
              </a:ext>
            </a:extLst>
          </p:cNvPr>
          <p:cNvSpPr>
            <a:spLocks noGrp="1"/>
          </p:cNvSpPr>
          <p:nvPr>
            <p:ph type="title"/>
          </p:nvPr>
        </p:nvSpPr>
        <p:spPr/>
        <p:txBody>
          <a:bodyPr/>
          <a:lstStyle/>
          <a:p>
            <a:r>
              <a:rPr lang="en-US" dirty="0"/>
              <a:t>Non-Maximum Suppression</a:t>
            </a:r>
          </a:p>
        </p:txBody>
      </p:sp>
    </p:spTree>
    <p:extLst>
      <p:ext uri="{BB962C8B-B14F-4D97-AF65-F5344CB8AC3E}">
        <p14:creationId xmlns:p14="http://schemas.microsoft.com/office/powerpoint/2010/main" val="3375910473"/>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CD0CC-57ED-8FCC-06A7-AF52A6DB436E}"/>
              </a:ext>
            </a:extLst>
          </p:cNvPr>
          <p:cNvPicPr>
            <a:picLocks noChangeAspect="1"/>
          </p:cNvPicPr>
          <p:nvPr/>
        </p:nvPicPr>
        <p:blipFill>
          <a:blip r:embed="rId3"/>
          <a:stretch>
            <a:fillRect/>
          </a:stretch>
        </p:blipFill>
        <p:spPr>
          <a:xfrm>
            <a:off x="4779298" y="1141975"/>
            <a:ext cx="4164677" cy="3696736"/>
          </a:xfrm>
          <a:prstGeom prst="rect">
            <a:avLst/>
          </a:prstGeom>
        </p:spPr>
      </p:pic>
      <p:sp>
        <p:nvSpPr>
          <p:cNvPr id="3" name="Title 2">
            <a:extLst>
              <a:ext uri="{FF2B5EF4-FFF2-40B4-BE49-F238E27FC236}">
                <a16:creationId xmlns:a16="http://schemas.microsoft.com/office/drawing/2014/main" id="{2BBC7BE9-195D-56F3-63A3-79946B902BA7}"/>
              </a:ext>
            </a:extLst>
          </p:cNvPr>
          <p:cNvSpPr>
            <a:spLocks noGrp="1"/>
          </p:cNvSpPr>
          <p:nvPr>
            <p:ph type="title"/>
          </p:nvPr>
        </p:nvSpPr>
        <p:spPr/>
        <p:txBody>
          <a:bodyPr/>
          <a:lstStyle/>
          <a:p>
            <a:r>
              <a:rPr lang="en-US"/>
              <a:t>Speed-Performance Tradeoffs</a:t>
            </a:r>
          </a:p>
        </p:txBody>
      </p:sp>
      <p:pic>
        <p:nvPicPr>
          <p:cNvPr id="4" name="Picture 3">
            <a:extLst>
              <a:ext uri="{FF2B5EF4-FFF2-40B4-BE49-F238E27FC236}">
                <a16:creationId xmlns:a16="http://schemas.microsoft.com/office/drawing/2014/main" id="{CD79E3BB-A356-1528-8CEC-2673CB156E5C}"/>
              </a:ext>
            </a:extLst>
          </p:cNvPr>
          <p:cNvPicPr>
            <a:picLocks noChangeAspect="1"/>
          </p:cNvPicPr>
          <p:nvPr/>
        </p:nvPicPr>
        <p:blipFill>
          <a:blip r:embed="rId4"/>
          <a:stretch>
            <a:fillRect/>
          </a:stretch>
        </p:blipFill>
        <p:spPr>
          <a:xfrm>
            <a:off x="333373" y="1141975"/>
            <a:ext cx="3972619" cy="3526257"/>
          </a:xfrm>
          <a:prstGeom prst="rect">
            <a:avLst/>
          </a:prstGeom>
        </p:spPr>
      </p:pic>
    </p:spTree>
    <p:extLst>
      <p:ext uri="{BB962C8B-B14F-4D97-AF65-F5344CB8AC3E}">
        <p14:creationId xmlns:p14="http://schemas.microsoft.com/office/powerpoint/2010/main" val="67891047"/>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dirty="0">
                <a:solidFill>
                  <a:srgbClr val="2F5496"/>
                </a:solidFill>
                <a:latin typeface="Calibri Light"/>
                <a:ea typeface="MS Gothic"/>
                <a:cs typeface="Times New Roman"/>
              </a:rPr>
              <a:t>One stage approaches like Single Shot Detector (SSD) and YOLO</a:t>
            </a:r>
            <a:endParaRPr lang="en-US" dirty="0"/>
          </a:p>
          <a:p>
            <a:pPr marL="0" indent="-182245">
              <a:spcBef>
                <a:spcPts val="200"/>
              </a:spcBef>
              <a:spcAft>
                <a:spcPts val="0"/>
              </a:spcAft>
            </a:pPr>
            <a:r>
              <a:rPr lang="en-US" sz="1800" b="1" kern="100" dirty="0">
                <a:solidFill>
                  <a:srgbClr val="2F5496"/>
                </a:solidFill>
                <a:latin typeface="Calibri Light"/>
                <a:ea typeface="MS Gothic"/>
                <a:cs typeface="Times New Roman"/>
              </a:rPr>
              <a:t>Regional-based approaches (two stage) like RCNN and later versions.</a:t>
            </a:r>
            <a:endParaRPr lang="en-US" dirty="0"/>
          </a:p>
          <a:p>
            <a:pPr marL="0" indent="-182245">
              <a:spcBef>
                <a:spcPts val="200"/>
              </a:spcBef>
              <a:spcAft>
                <a:spcPts val="0"/>
              </a:spcAft>
            </a:pPr>
            <a:r>
              <a:rPr lang="en-US" sz="1800" b="1" kern="100" dirty="0">
                <a:solidFill>
                  <a:srgbClr val="2F5496"/>
                </a:solidFill>
                <a:latin typeface="Calibri Light"/>
                <a:ea typeface="MS Gothic"/>
                <a:cs typeface="Times New Roman"/>
              </a:rPr>
              <a:t>One stage algorithms are faster but not as accurate as two stage.</a:t>
            </a:r>
          </a:p>
          <a:p>
            <a:pPr marL="0" indent="-182245">
              <a:spcBef>
                <a:spcPts val="200"/>
              </a:spcBef>
              <a:spcAft>
                <a:spcPts val="0"/>
              </a:spcAft>
            </a:pPr>
            <a:r>
              <a:rPr lang="en-US" sz="1800" b="1" kern="100" dirty="0">
                <a:solidFill>
                  <a:srgbClr val="2F5496"/>
                </a:solidFill>
                <a:latin typeface="Calibri Light"/>
                <a:ea typeface="MS Gothic"/>
                <a:cs typeface="Times New Roman"/>
              </a:rPr>
              <a:t>Two stage algorithms are more accurate because they identify and narrow down regions of where object(s) may be located.</a:t>
            </a:r>
          </a:p>
          <a:p>
            <a:pPr marL="0" indent="-182245">
              <a:spcBef>
                <a:spcPts val="200"/>
              </a:spcBef>
              <a:spcAft>
                <a:spcPts val="0"/>
              </a:spcAft>
            </a:pPr>
            <a:r>
              <a:rPr lang="en-US" sz="1800" b="1" kern="100" dirty="0">
                <a:solidFill>
                  <a:srgbClr val="2F5496"/>
                </a:solidFill>
                <a:latin typeface="Calibri Light"/>
                <a:ea typeface="MS Gothic"/>
                <a:cs typeface="Times New Roman"/>
              </a:rPr>
              <a:t>Although one stage can be less accurate, the increased speed makes them more appropriate for real-time systems.  Although Faster RCNN can be used in real-time, YOLO is currently better when performance counts like in autonomous vehicles.</a:t>
            </a: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dirty="0">
                <a:latin typeface="Arial"/>
                <a:ea typeface="Open Sans Light"/>
                <a:cs typeface="Arial"/>
              </a:rPr>
              <a:t>There are broadly two categories of object detection algorithms in current deep learning-based computer vision.</a:t>
            </a:r>
          </a:p>
        </p:txBody>
      </p:sp>
    </p:spTree>
    <p:extLst>
      <p:ext uri="{BB962C8B-B14F-4D97-AF65-F5344CB8AC3E}">
        <p14:creationId xmlns:p14="http://schemas.microsoft.com/office/powerpoint/2010/main" val="3942571161"/>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Exercise 6</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Post-Processing and Non-Max Suppression</a:t>
            </a:r>
          </a:p>
        </p:txBody>
      </p:sp>
    </p:spTree>
    <p:extLst>
      <p:ext uri="{BB962C8B-B14F-4D97-AF65-F5344CB8AC3E}">
        <p14:creationId xmlns:p14="http://schemas.microsoft.com/office/powerpoint/2010/main" val="3965540132"/>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60AED-2B2A-EB0F-ABAE-7D7F0102DF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F9971-91E2-0CBF-0451-EB60F2C03398}"/>
              </a:ext>
            </a:extLst>
          </p:cNvPr>
          <p:cNvSpPr>
            <a:spLocks noGrp="1"/>
          </p:cNvSpPr>
          <p:nvPr>
            <p:ph type="title"/>
          </p:nvPr>
        </p:nvSpPr>
        <p:spPr>
          <a:xfrm>
            <a:off x="333375" y="295603"/>
            <a:ext cx="9021640" cy="754076"/>
          </a:xfrm>
        </p:spPr>
        <p:txBody>
          <a:bodyPr/>
          <a:lstStyle/>
          <a:p>
            <a:r>
              <a:rPr lang="en-US"/>
              <a:t>Post processing the detections (non-max suppression - NMS)</a:t>
            </a:r>
          </a:p>
        </p:txBody>
      </p:sp>
      <p:sp>
        <p:nvSpPr>
          <p:cNvPr id="3" name="Text Placeholder 2">
            <a:extLst>
              <a:ext uri="{FF2B5EF4-FFF2-40B4-BE49-F238E27FC236}">
                <a16:creationId xmlns:a16="http://schemas.microsoft.com/office/drawing/2014/main" id="{49EEEEBD-C825-5FEC-361F-CCE3F786C0F7}"/>
              </a:ext>
            </a:extLst>
          </p:cNvPr>
          <p:cNvSpPr>
            <a:spLocks noGrp="1"/>
          </p:cNvSpPr>
          <p:nvPr>
            <p:ph type="body" sz="quarter" idx="10"/>
          </p:nvPr>
        </p:nvSpPr>
        <p:spPr>
          <a:xfrm>
            <a:off x="333375" y="1184988"/>
            <a:ext cx="9613058" cy="3890902"/>
          </a:xfrm>
        </p:spPr>
        <p:txBody>
          <a:bodyPr/>
          <a:lstStyle/>
          <a:p>
            <a:r>
              <a:rPr lang="en-US"/>
              <a:t>After showing too many overlapping detections show how this can be reduced.</a:t>
            </a:r>
          </a:p>
          <a:p>
            <a:r>
              <a:rPr lang="en-US" sz="1200" b="0"/>
              <a:t>2. Output of Post-processing </a:t>
            </a:r>
          </a:p>
          <a:p>
            <a:pPr>
              <a:buFont typeface="Arial" panose="020B0604020202020204" pitchFamily="34" charset="0"/>
              <a:buChar char="•"/>
            </a:pPr>
            <a:r>
              <a:rPr lang="en-US" sz="1200" b="0"/>
              <a:t>The Inference program produces a list of </a:t>
            </a:r>
            <a:r>
              <a:rPr lang="en-US" sz="1200" b="0" err="1"/>
              <a:t>numpy</a:t>
            </a:r>
            <a:r>
              <a:rPr lang="en-US" sz="1200" b="0"/>
              <a:t> arrays, the shape of which is displayed as the output. These arrays predict both the bounding boxes and class labels but are encoded.</a:t>
            </a:r>
          </a:p>
          <a:p>
            <a:pPr>
              <a:buFont typeface="Arial" panose="020B0604020202020204" pitchFamily="34" charset="0"/>
              <a:buChar char="•"/>
            </a:pPr>
            <a:r>
              <a:rPr lang="en-US" sz="1200" b="0"/>
              <a:t>Further we will take each of the </a:t>
            </a:r>
            <a:r>
              <a:rPr lang="en-US" sz="1200" b="0" err="1"/>
              <a:t>numpy</a:t>
            </a:r>
            <a:r>
              <a:rPr lang="en-US" sz="1200" b="0"/>
              <a:t> arrays and decode the candidate bounding boxes and class predictions. If there are any bounding boxes that don't confidently describe an object (having class probabilities less than the threshold, 0.3) we'll ignore them.</a:t>
            </a:r>
          </a:p>
          <a:p>
            <a:pPr>
              <a:buFont typeface="Arial" panose="020B0604020202020204" pitchFamily="34" charset="0"/>
              <a:buChar char="•"/>
            </a:pPr>
            <a:r>
              <a:rPr lang="en-US" sz="1200" b="0"/>
              <a:t>Here a maximum of 200 bounding boxes can be considered in an image.</a:t>
            </a:r>
          </a:p>
          <a:p>
            <a:pPr>
              <a:buFont typeface="Arial" panose="020B0604020202020204" pitchFamily="34" charset="0"/>
              <a:buChar char="•"/>
            </a:pPr>
            <a:r>
              <a:rPr lang="en-US" sz="1200" b="0"/>
              <a:t>I have used the </a:t>
            </a:r>
            <a:r>
              <a:rPr lang="en-US" sz="1200" b="0" err="1"/>
              <a:t>correct_yolo_boxes</a:t>
            </a:r>
            <a:r>
              <a:rPr lang="en-US" sz="1200" b="0"/>
              <a:t>() function to perform translation of bounding box coordinates so that we can plot the original image and draw the bounding boxes.</a:t>
            </a:r>
          </a:p>
          <a:p>
            <a:pPr>
              <a:buFont typeface="Arial" panose="020B0604020202020204" pitchFamily="34" charset="0"/>
              <a:buChar char="•"/>
            </a:pPr>
            <a:r>
              <a:rPr lang="en-US" sz="1200" b="0"/>
              <a:t>Again to remove those candidate bounding boxes that may be referring to the same object, we define the amount of overlap as non-max suppression threshold = 0.45.</a:t>
            </a:r>
          </a:p>
          <a:p>
            <a:pPr>
              <a:buFont typeface="Arial" panose="020B0604020202020204" pitchFamily="34" charset="0"/>
              <a:buChar char="•"/>
            </a:pPr>
            <a:r>
              <a:rPr lang="en-US" sz="1200" b="0"/>
              <a:t>Also there is a need to rescale the coordinates of the bounding boxes to the original image along with displaying the label and scores on top of each of them.</a:t>
            </a:r>
          </a:p>
          <a:p>
            <a:pPr>
              <a:buFont typeface="Arial" panose="020B0604020202020204" pitchFamily="34" charset="0"/>
              <a:buChar char="•"/>
            </a:pPr>
            <a:r>
              <a:rPr lang="en-US" sz="1200" b="0"/>
              <a:t>All these Post-processing steps need to be performed before we get the bounding boxes along with the recognized classes in our output image.</a:t>
            </a:r>
          </a:p>
          <a:p>
            <a:endParaRPr lang="en-US"/>
          </a:p>
        </p:txBody>
      </p:sp>
    </p:spTree>
    <p:extLst>
      <p:ext uri="{BB962C8B-B14F-4D97-AF65-F5344CB8AC3E}">
        <p14:creationId xmlns:p14="http://schemas.microsoft.com/office/powerpoint/2010/main" val="2618415094"/>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F7E4-D002-3370-8D31-4BA88D44727B}"/>
              </a:ext>
            </a:extLst>
          </p:cNvPr>
          <p:cNvSpPr>
            <a:spLocks noGrp="1"/>
          </p:cNvSpPr>
          <p:nvPr>
            <p:ph type="title"/>
          </p:nvPr>
        </p:nvSpPr>
        <p:spPr/>
        <p:txBody>
          <a:bodyPr/>
          <a:lstStyle/>
          <a:p>
            <a:r>
              <a:rPr lang="en-US"/>
              <a:t>Running Object detection on NMS output</a:t>
            </a:r>
          </a:p>
        </p:txBody>
      </p:sp>
      <p:sp>
        <p:nvSpPr>
          <p:cNvPr id="3" name="Text Placeholder 2">
            <a:extLst>
              <a:ext uri="{FF2B5EF4-FFF2-40B4-BE49-F238E27FC236}">
                <a16:creationId xmlns:a16="http://schemas.microsoft.com/office/drawing/2014/main" id="{EDDB267F-D406-E9F1-D3BA-F86C5E58D152}"/>
              </a:ext>
            </a:extLst>
          </p:cNvPr>
          <p:cNvSpPr>
            <a:spLocks noGrp="1"/>
          </p:cNvSpPr>
          <p:nvPr>
            <p:ph type="body" sz="quarter" idx="10"/>
          </p:nvPr>
        </p:nvSpPr>
        <p:spPr/>
        <p:txBody>
          <a:bodyPr/>
          <a:lstStyle/>
          <a:p>
            <a:r>
              <a:rPr lang="en-US"/>
              <a:t>Play with 3 hyperparameters (object confidence threshold, class confidence threshold, and non-max suppression threshold)</a:t>
            </a:r>
          </a:p>
        </p:txBody>
      </p:sp>
    </p:spTree>
    <p:extLst>
      <p:ext uri="{BB962C8B-B14F-4D97-AF65-F5344CB8AC3E}">
        <p14:creationId xmlns:p14="http://schemas.microsoft.com/office/powerpoint/2010/main" val="734537637"/>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What did you see?</a:t>
            </a:r>
          </a:p>
          <a:p>
            <a:pPr marL="0" indent="-182245">
              <a:spcBef>
                <a:spcPts val="200"/>
              </a:spcBef>
              <a:spcAft>
                <a:spcPts val="0"/>
              </a:spcAft>
            </a:pPr>
            <a:r>
              <a:rPr lang="en-US" sz="1800" b="1" kern="100">
                <a:solidFill>
                  <a:srgbClr val="2F5496"/>
                </a:solidFill>
                <a:latin typeface="Calibri Light"/>
                <a:ea typeface="MS Gothic"/>
                <a:cs typeface="Times New Roman"/>
              </a:rPr>
              <a:t>What did we choose for you? (maybe)</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Debrief</a:t>
            </a:r>
            <a:endParaRPr lang="en-US"/>
          </a:p>
        </p:txBody>
      </p:sp>
    </p:spTree>
    <p:extLst>
      <p:ext uri="{BB962C8B-B14F-4D97-AF65-F5344CB8AC3E}">
        <p14:creationId xmlns:p14="http://schemas.microsoft.com/office/powerpoint/2010/main" val="3325900293"/>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Lesson 7</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Inference on Images</a:t>
            </a:r>
          </a:p>
        </p:txBody>
      </p:sp>
    </p:spTree>
    <p:extLst>
      <p:ext uri="{BB962C8B-B14F-4D97-AF65-F5344CB8AC3E}">
        <p14:creationId xmlns:p14="http://schemas.microsoft.com/office/powerpoint/2010/main" val="3153419332"/>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Lecture 7</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Pipeline Review?</a:t>
            </a:r>
          </a:p>
        </p:txBody>
      </p:sp>
    </p:spTree>
    <p:extLst>
      <p:ext uri="{BB962C8B-B14F-4D97-AF65-F5344CB8AC3E}">
        <p14:creationId xmlns:p14="http://schemas.microsoft.com/office/powerpoint/2010/main" val="3366349077"/>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Exercise 7</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Running the Computer Vision Pipeline</a:t>
            </a:r>
          </a:p>
        </p:txBody>
      </p:sp>
    </p:spTree>
    <p:extLst>
      <p:ext uri="{BB962C8B-B14F-4D97-AF65-F5344CB8AC3E}">
        <p14:creationId xmlns:p14="http://schemas.microsoft.com/office/powerpoint/2010/main" val="30773961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9D0C88-8854-76F6-12F4-057EFE6070CD}"/>
              </a:ext>
            </a:extLst>
          </p:cNvPr>
          <p:cNvSpPr>
            <a:spLocks noGrp="1"/>
          </p:cNvSpPr>
          <p:nvPr>
            <p:ph type="body" sz="quarter" idx="10"/>
          </p:nvPr>
        </p:nvSpPr>
        <p:spPr/>
        <p:txBody>
          <a:bodyPr/>
          <a:lstStyle/>
          <a:p>
            <a:r>
              <a:rPr lang="en-US"/>
              <a:t>TODO: Add setup steps from freshly imaged SD card to Exercise-ready</a:t>
            </a:r>
          </a:p>
          <a:p>
            <a:pPr lvl="2"/>
            <a:r>
              <a:rPr lang="en-US"/>
              <a:t>Connect to Guest </a:t>
            </a:r>
            <a:r>
              <a:rPr lang="en-US" err="1"/>
              <a:t>Wifi</a:t>
            </a:r>
            <a:endParaRPr lang="en-US"/>
          </a:p>
          <a:p>
            <a:pPr lvl="2"/>
            <a:r>
              <a:rPr lang="en-US"/>
              <a:t>Download visual studio?</a:t>
            </a:r>
          </a:p>
          <a:p>
            <a:pPr lvl="2"/>
            <a:r>
              <a:rPr lang="en-US"/>
              <a:t>Follow readme instructions to set up and activate virtual environment properly</a:t>
            </a:r>
          </a:p>
          <a:p>
            <a:pPr lvl="2"/>
            <a:r>
              <a:rPr lang="en-US"/>
              <a:t>git pull just to be safe</a:t>
            </a:r>
          </a:p>
          <a:p>
            <a:pPr lvl="2"/>
            <a:r>
              <a:rPr lang="en-US"/>
              <a:t>Clear outputs in </a:t>
            </a:r>
          </a:p>
          <a:p>
            <a:pPr marL="0" indent="0">
              <a:buNone/>
            </a:pPr>
            <a:endParaRPr lang="en-US"/>
          </a:p>
        </p:txBody>
      </p:sp>
      <p:sp>
        <p:nvSpPr>
          <p:cNvPr id="3" name="Title 2">
            <a:extLst>
              <a:ext uri="{FF2B5EF4-FFF2-40B4-BE49-F238E27FC236}">
                <a16:creationId xmlns:a16="http://schemas.microsoft.com/office/drawing/2014/main" id="{3BCED014-C61C-AE45-9DFD-7EE86298EC94}"/>
              </a:ext>
            </a:extLst>
          </p:cNvPr>
          <p:cNvSpPr>
            <a:spLocks noGrp="1"/>
          </p:cNvSpPr>
          <p:nvPr>
            <p:ph type="title"/>
          </p:nvPr>
        </p:nvSpPr>
        <p:spPr/>
        <p:txBody>
          <a:bodyPr/>
          <a:lstStyle/>
          <a:p>
            <a:r>
              <a:rPr lang="en-US"/>
              <a:t>Remaining setup steps</a:t>
            </a:r>
          </a:p>
        </p:txBody>
      </p:sp>
    </p:spTree>
    <p:extLst>
      <p:ext uri="{BB962C8B-B14F-4D97-AF65-F5344CB8AC3E}">
        <p14:creationId xmlns:p14="http://schemas.microsoft.com/office/powerpoint/2010/main" val="504565790"/>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marR="0" lvl="0" indent="0">
              <a:lnSpc>
                <a:spcPct val="107000"/>
              </a:lnSpc>
              <a:spcBef>
                <a:spcPts val="0"/>
              </a:spcBef>
              <a:spcAft>
                <a:spcPts val="0"/>
              </a:spcAft>
              <a:buNone/>
            </a:pPr>
            <a:r>
              <a:rPr lang="en-US" sz="24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PUT IT ALL TOGETHER (CAMERA VIDEO to DETECTION STREAM)</a:t>
            </a:r>
          </a:p>
          <a:p>
            <a:pPr marL="0" marR="0" lvl="0" indent="0">
              <a:lnSpc>
                <a:spcPct val="107000"/>
              </a:lnSpc>
              <a:spcBef>
                <a:spcPts val="0"/>
              </a:spcBef>
              <a:spcAft>
                <a:spcPts val="0"/>
              </a:spcAft>
              <a:buNone/>
            </a:pPr>
            <a:endParaRPr lang="en-US" sz="1100" kern="100">
              <a:solidFill>
                <a:srgbClr val="00B050"/>
              </a:solidFill>
              <a:latin typeface="Calibri" panose="020F0502020204030204" pitchFamily="34" charset="0"/>
              <a:ea typeface="Calibri" panose="020F0502020204030204" pitchFamily="34" charset="0"/>
            </a:endParaRPr>
          </a:p>
          <a:p>
            <a:pPr marL="0" marR="0" lvl="0" indent="0">
              <a:lnSpc>
                <a:spcPct val="107000"/>
              </a:lnSpc>
              <a:spcBef>
                <a:spcPts val="0"/>
              </a:spcBef>
              <a:spcAft>
                <a:spcPts val="0"/>
              </a:spcAft>
              <a:buNone/>
            </a:pPr>
            <a:endPar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Instructions</a:t>
            </a:r>
            <a:endParaRPr lang="en-US"/>
          </a:p>
        </p:txBody>
      </p:sp>
    </p:spTree>
    <p:extLst>
      <p:ext uri="{BB962C8B-B14F-4D97-AF65-F5344CB8AC3E}">
        <p14:creationId xmlns:p14="http://schemas.microsoft.com/office/powerpoint/2010/main" val="1667864143"/>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What did you see?</a:t>
            </a:r>
          </a:p>
          <a:p>
            <a:pPr marL="0" indent="-182245">
              <a:spcBef>
                <a:spcPts val="200"/>
              </a:spcBef>
              <a:spcAft>
                <a:spcPts val="0"/>
              </a:spcAft>
            </a:pPr>
            <a:r>
              <a:rPr lang="en-US" sz="1800" b="1" kern="100">
                <a:solidFill>
                  <a:srgbClr val="2F5496"/>
                </a:solidFill>
                <a:latin typeface="Calibri Light"/>
                <a:ea typeface="MS Gothic"/>
                <a:cs typeface="Times New Roman"/>
              </a:rPr>
              <a:t>What did we choose for you? (maybe)</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Debrief</a:t>
            </a:r>
            <a:endParaRPr lang="en-US"/>
          </a:p>
        </p:txBody>
      </p:sp>
    </p:spTree>
    <p:extLst>
      <p:ext uri="{BB962C8B-B14F-4D97-AF65-F5344CB8AC3E}">
        <p14:creationId xmlns:p14="http://schemas.microsoft.com/office/powerpoint/2010/main" val="1869697220"/>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Lesson 8</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Conclusion</a:t>
            </a:r>
          </a:p>
        </p:txBody>
      </p:sp>
    </p:spTree>
    <p:extLst>
      <p:ext uri="{BB962C8B-B14F-4D97-AF65-F5344CB8AC3E}">
        <p14:creationId xmlns:p14="http://schemas.microsoft.com/office/powerpoint/2010/main" val="650747943"/>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Lecture 8</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Additional Topics</a:t>
            </a:r>
          </a:p>
        </p:txBody>
      </p:sp>
    </p:spTree>
    <p:extLst>
      <p:ext uri="{BB962C8B-B14F-4D97-AF65-F5344CB8AC3E}">
        <p14:creationId xmlns:p14="http://schemas.microsoft.com/office/powerpoint/2010/main" val="664322815"/>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MENTION LIMITATIONS IN FINAL LESSON. Computer vision can't do everything.</a:t>
            </a:r>
            <a:br>
              <a:rPr lang="en-US">
                <a:latin typeface="Arial"/>
                <a:ea typeface="Open Sans Light"/>
                <a:cs typeface="Arial"/>
              </a:rPr>
            </a:br>
            <a:r>
              <a:rPr lang="en-US">
                <a:latin typeface="Arial"/>
                <a:ea typeface="Open Sans Light"/>
                <a:cs typeface="Arial"/>
              </a:rPr>
              <a:t>Amazon abandoned "just walk out" grocery shopping.</a:t>
            </a:r>
            <a:endParaRPr lang="en-US"/>
          </a:p>
        </p:txBody>
      </p:sp>
      <p:pic>
        <p:nvPicPr>
          <p:cNvPr id="2" name="Picture 1" descr="Text&#10;&#10;Description automatically generated">
            <a:extLst>
              <a:ext uri="{FF2B5EF4-FFF2-40B4-BE49-F238E27FC236}">
                <a16:creationId xmlns:a16="http://schemas.microsoft.com/office/drawing/2014/main" id="{47A21FA7-07F0-33AE-3BD9-C1B14CA47532}"/>
              </a:ext>
            </a:extLst>
          </p:cNvPr>
          <p:cNvPicPr>
            <a:picLocks noChangeAspect="1"/>
          </p:cNvPicPr>
          <p:nvPr/>
        </p:nvPicPr>
        <p:blipFill>
          <a:blip r:embed="rId4"/>
          <a:stretch>
            <a:fillRect/>
          </a:stretch>
        </p:blipFill>
        <p:spPr>
          <a:xfrm>
            <a:off x="1763783" y="1275525"/>
            <a:ext cx="6586653" cy="1502928"/>
          </a:xfrm>
          <a:prstGeom prst="rect">
            <a:avLst/>
          </a:prstGeom>
        </p:spPr>
      </p:pic>
      <p:sp>
        <p:nvSpPr>
          <p:cNvPr id="4" name="TextBox 3">
            <a:extLst>
              <a:ext uri="{FF2B5EF4-FFF2-40B4-BE49-F238E27FC236}">
                <a16:creationId xmlns:a16="http://schemas.microsoft.com/office/drawing/2014/main" id="{1D9837CE-DB37-163D-CA0D-D84CCFFB9A41}"/>
              </a:ext>
            </a:extLst>
          </p:cNvPr>
          <p:cNvSpPr txBox="1"/>
          <p:nvPr/>
        </p:nvSpPr>
        <p:spPr>
          <a:xfrm>
            <a:off x="1762538" y="2783709"/>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from </a:t>
            </a:r>
            <a:r>
              <a:rPr lang="en-US" sz="1800" i="1"/>
              <a:t>Ars Technica</a:t>
            </a:r>
            <a:endParaRPr lang="en-US" sz="1800" b="0" i="0" u="none" strike="noStrike" cap="none" spc="0" normalizeH="0" baseline="0">
              <a:ln>
                <a:noFill/>
              </a:ln>
              <a:solidFill>
                <a:srgbClr val="000000"/>
              </a:solidFill>
              <a:effectLst/>
              <a:uFillTx/>
              <a:latin typeface="Calibri"/>
              <a:ea typeface="Calibri"/>
              <a:cs typeface="Calibri"/>
            </a:endParaRPr>
          </a:p>
        </p:txBody>
      </p:sp>
    </p:spTree>
    <p:extLst>
      <p:ext uri="{BB962C8B-B14F-4D97-AF65-F5344CB8AC3E}">
        <p14:creationId xmlns:p14="http://schemas.microsoft.com/office/powerpoint/2010/main" val="1568026150"/>
      </p:ext>
    </p:extLst>
  </p:cSld>
  <p:clrMapOvr>
    <a:masterClrMapping/>
  </p:clrMapOvr>
  <p:transition spd="med"/>
  <p:extLst>
    <p:ext uri="{6950BFC3-D8DA-4A85-94F7-54DA5524770B}">
      <p188:commentRel xmlns:p188="http://schemas.microsoft.com/office/powerpoint/2018/8/main" r:id="rId3"/>
    </p:ext>
  </p:extLs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688841"/>
            <a:ext cx="8684911" cy="3332938"/>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List reasons to use PyTorch</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List reasons to use TensorFlow</a:t>
            </a:r>
          </a:p>
          <a:p>
            <a:pPr marL="0" indent="-182245">
              <a:spcBef>
                <a:spcPts val="200"/>
              </a:spcBef>
              <a:spcAft>
                <a:spcPts val="0"/>
              </a:spcAft>
            </a:pPr>
            <a:r>
              <a:rPr lang="en-US" sz="1800" b="1" kern="100">
                <a:solidFill>
                  <a:srgbClr val="2F5496"/>
                </a:solidFill>
                <a:latin typeface="Calibri Light"/>
                <a:ea typeface="MS Gothic"/>
                <a:cs typeface="Times New Roman"/>
              </a:rPr>
              <a:t>We'll be using PyTorch</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Application developers don't program models from scratch.</a:t>
            </a:r>
            <a:br>
              <a:rPr lang="en-US">
                <a:latin typeface="Arial"/>
                <a:ea typeface="Open Sans Light"/>
                <a:cs typeface="Arial"/>
              </a:rPr>
            </a:br>
            <a:r>
              <a:rPr lang="en-US">
                <a:latin typeface="Arial"/>
                <a:ea typeface="Open Sans Light"/>
                <a:cs typeface="Arial"/>
              </a:rPr>
              <a:t>They use libraries like PyTorch and TensorFlow</a:t>
            </a:r>
            <a:endParaRPr lang="en-US"/>
          </a:p>
        </p:txBody>
      </p:sp>
    </p:spTree>
    <p:extLst>
      <p:ext uri="{BB962C8B-B14F-4D97-AF65-F5344CB8AC3E}">
        <p14:creationId xmlns:p14="http://schemas.microsoft.com/office/powerpoint/2010/main" val="1764090416"/>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Exercise 8</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TBD</a:t>
            </a:r>
          </a:p>
        </p:txBody>
      </p:sp>
    </p:spTree>
    <p:extLst>
      <p:ext uri="{BB962C8B-B14F-4D97-AF65-F5344CB8AC3E}">
        <p14:creationId xmlns:p14="http://schemas.microsoft.com/office/powerpoint/2010/main" val="1680789614"/>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5" y="97080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ML Pipeline:  Training data/testing data, validation</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High level description of frameworks</a:t>
            </a:r>
          </a:p>
          <a:p>
            <a:pPr marL="0" indent="-182245">
              <a:spcBef>
                <a:spcPts val="200"/>
              </a:spcBef>
              <a:spcAft>
                <a:spcPts val="0"/>
              </a:spcAft>
            </a:pPr>
            <a:r>
              <a:rPr lang="en-US" sz="1800" b="1" kern="100">
                <a:solidFill>
                  <a:srgbClr val="2F5496"/>
                </a:solidFill>
                <a:latin typeface="Calibri Light"/>
                <a:ea typeface="MS Gothic"/>
                <a:cs typeface="Times New Roman"/>
              </a:rPr>
              <a:t>Evaluation metrics</a:t>
            </a:r>
          </a:p>
          <a:p>
            <a:pPr marL="0" indent="-182245">
              <a:spcBef>
                <a:spcPts val="200"/>
              </a:spcBef>
              <a:spcAft>
                <a:spcPts val="0"/>
              </a:spcAft>
            </a:pPr>
            <a:r>
              <a:rPr lang="en-US" sz="1800" b="1" kern="100">
                <a:solidFill>
                  <a:srgbClr val="2F5496"/>
                </a:solidFill>
                <a:latin typeface="Calibri Light"/>
                <a:ea typeface="MS Gothic"/>
                <a:cs typeface="Times New Roman"/>
              </a:rPr>
              <a:t>Basic neural network definition</a:t>
            </a:r>
          </a:p>
          <a:p>
            <a:pPr marL="0" indent="-182245">
              <a:spcBef>
                <a:spcPts val="200"/>
              </a:spcBef>
              <a:spcAft>
                <a:spcPts val="0"/>
              </a:spcAft>
            </a:pPr>
            <a:r>
              <a:rPr lang="en-US" sz="1800" b="1" kern="100">
                <a:solidFill>
                  <a:srgbClr val="2F5496"/>
                </a:solidFill>
                <a:latin typeface="Calibri Light"/>
                <a:ea typeface="MS Gothic"/>
                <a:cs typeface="Times New Roman"/>
              </a:rPr>
              <a:t>Importance of ImageNet</a:t>
            </a:r>
          </a:p>
          <a:p>
            <a:pPr marL="0" indent="-182245">
              <a:spcBef>
                <a:spcPts val="200"/>
              </a:spcBef>
              <a:spcAft>
                <a:spcPts val="0"/>
              </a:spcAft>
            </a:pPr>
            <a:r>
              <a:rPr lang="en-US" sz="1800" b="1" kern="100">
                <a:solidFill>
                  <a:srgbClr val="2F5496"/>
                </a:solidFill>
                <a:latin typeface="Calibri Light"/>
                <a:ea typeface="MS Gothic"/>
                <a:cs typeface="Times New Roman"/>
              </a:rPr>
              <a:t>Some famous architectures (</a:t>
            </a:r>
            <a:r>
              <a:rPr lang="en-US" sz="1800" b="1" kern="100" err="1">
                <a:solidFill>
                  <a:srgbClr val="2F5496"/>
                </a:solidFill>
                <a:latin typeface="Calibri Light"/>
                <a:ea typeface="MS Gothic"/>
                <a:cs typeface="Times New Roman"/>
              </a:rPr>
              <a:t>LeNet</a:t>
            </a:r>
            <a:r>
              <a:rPr lang="en-US" sz="1800" b="1" kern="100">
                <a:solidFill>
                  <a:srgbClr val="2F5496"/>
                </a:solidFill>
                <a:latin typeface="Calibri Light"/>
                <a:ea typeface="MS Gothic"/>
                <a:cs typeface="Times New Roman"/>
              </a:rPr>
              <a:t>, </a:t>
            </a:r>
            <a:r>
              <a:rPr lang="en-US" sz="1800" b="1" kern="100" err="1">
                <a:solidFill>
                  <a:srgbClr val="2F5496"/>
                </a:solidFill>
                <a:latin typeface="Calibri Light"/>
                <a:ea typeface="MS Gothic"/>
                <a:cs typeface="Times New Roman"/>
              </a:rPr>
              <a:t>AlexNet</a:t>
            </a:r>
            <a:r>
              <a:rPr lang="en-US" sz="1800" b="1" kern="100">
                <a:solidFill>
                  <a:srgbClr val="2F5496"/>
                </a:solidFill>
                <a:latin typeface="Calibri Light"/>
                <a:ea typeface="MS Gothic"/>
                <a:cs typeface="Times New Roman"/>
              </a:rPr>
              <a:t>, etc.)</a:t>
            </a:r>
          </a:p>
          <a:p>
            <a:pPr marL="0" indent="-182245">
              <a:spcBef>
                <a:spcPts val="200"/>
              </a:spcBef>
              <a:spcAft>
                <a:spcPts val="0"/>
              </a:spcAft>
            </a:pPr>
            <a:r>
              <a:rPr lang="en-US" sz="1800" b="1" kern="100">
                <a:solidFill>
                  <a:srgbClr val="2F5496"/>
                </a:solidFill>
                <a:latin typeface="Calibri Light"/>
                <a:ea typeface="MS Gothic"/>
                <a:cs typeface="Times New Roman"/>
              </a:rPr>
              <a:t>Think about:  What might you want to detect/measure?</a:t>
            </a:r>
          </a:p>
          <a:p>
            <a:pPr marL="0" indent="-182245">
              <a:spcBef>
                <a:spcPts val="200"/>
              </a:spcBef>
              <a:spcAft>
                <a:spcPts val="0"/>
              </a:spcAft>
            </a:pPr>
            <a:r>
              <a:rPr lang="en-US" sz="1800" b="1" kern="100">
                <a:solidFill>
                  <a:srgbClr val="2F5496"/>
                </a:solidFill>
                <a:latin typeface="Calibri Light"/>
                <a:ea typeface="MS Gothic"/>
                <a:cs typeface="Times New Roman"/>
              </a:rPr>
              <a:t>Convolutional neural networks</a:t>
            </a:r>
          </a:p>
          <a:p>
            <a:pPr marL="0" indent="-182245">
              <a:spcBef>
                <a:spcPts val="200"/>
              </a:spcBef>
              <a:spcAft>
                <a:spcPts val="0"/>
              </a:spcAft>
            </a:pPr>
            <a:r>
              <a:rPr lang="en-US" sz="1800" b="1" kern="100">
                <a:solidFill>
                  <a:srgbClr val="2F5496"/>
                </a:solidFill>
                <a:latin typeface="Calibri Light"/>
                <a:ea typeface="MS Gothic"/>
                <a:cs typeface="Times New Roman"/>
              </a:rPr>
              <a:t>Anatomy of a CNN layer (filter, padding, </a:t>
            </a:r>
            <a:r>
              <a:rPr lang="en-US" sz="1800" b="1" kern="100" err="1">
                <a:solidFill>
                  <a:srgbClr val="2F5496"/>
                </a:solidFill>
                <a:latin typeface="Calibri Light"/>
                <a:ea typeface="MS Gothic"/>
                <a:cs typeface="Times New Roman"/>
              </a:rPr>
              <a:t>etc</a:t>
            </a:r>
            <a:r>
              <a:rPr lang="en-US" sz="1800" b="1" kern="100">
                <a:solidFill>
                  <a:srgbClr val="2F5496"/>
                </a:solidFill>
                <a:latin typeface="Calibri Light"/>
                <a:ea typeface="MS Gothic"/>
                <a:cs typeface="Times New Roman"/>
              </a:rPr>
              <a:t>)</a:t>
            </a:r>
          </a:p>
          <a:p>
            <a:pPr marL="0" indent="-182245">
              <a:spcBef>
                <a:spcPts val="200"/>
              </a:spcBef>
              <a:spcAft>
                <a:spcPts val="0"/>
              </a:spcAft>
            </a:pPr>
            <a:r>
              <a:rPr lang="en-US" sz="1800" b="1" kern="100">
                <a:solidFill>
                  <a:srgbClr val="2F5496"/>
                </a:solidFill>
                <a:latin typeface="Calibri Light"/>
                <a:ea typeface="MS Gothic"/>
                <a:cs typeface="Times New Roman"/>
              </a:rPr>
              <a:t>Faster R-CNN (maybe)</a:t>
            </a:r>
          </a:p>
          <a:p>
            <a:pPr marL="0" indent="-182245">
              <a:spcBef>
                <a:spcPts val="200"/>
              </a:spcBef>
              <a:spcAft>
                <a:spcPts val="0"/>
              </a:spcAft>
            </a:pPr>
            <a:r>
              <a:rPr lang="en-US" sz="1800" b="1" kern="100">
                <a:solidFill>
                  <a:srgbClr val="2F5496"/>
                </a:solidFill>
                <a:latin typeface="Calibri Light"/>
                <a:ea typeface="MS Gothic"/>
                <a:cs typeface="Times New Roman"/>
              </a:rPr>
              <a:t>YOLO</a:t>
            </a:r>
          </a:p>
          <a:p>
            <a:pPr marL="0" indent="-182245">
              <a:spcBef>
                <a:spcPts val="200"/>
              </a:spcBef>
              <a:spcAft>
                <a:spcPts val="0"/>
              </a:spcAft>
            </a:pPr>
            <a:r>
              <a:rPr lang="en-US" sz="1800" b="1" kern="100">
                <a:solidFill>
                  <a:srgbClr val="2F5496"/>
                </a:solidFill>
                <a:latin typeface="Calibri Light"/>
                <a:ea typeface="MS Gothic"/>
                <a:cs typeface="Times New Roman"/>
              </a:rPr>
              <a:t>Open issues (design still experimental/heuristic, anything interesting emerging?)</a:t>
            </a:r>
          </a:p>
          <a:p>
            <a:pPr marL="0" indent="-182245">
              <a:spcBef>
                <a:spcPts val="200"/>
              </a:spcBef>
              <a:spcAft>
                <a:spcPts val="0"/>
              </a:spcAft>
            </a:pPr>
            <a:r>
              <a:rPr lang="en-US" sz="1800" b="1" kern="100">
                <a:solidFill>
                  <a:srgbClr val="2F5496"/>
                </a:solidFill>
                <a:latin typeface="Calibri Light"/>
                <a:ea typeface="MS Gothic"/>
                <a:cs typeface="Times New Roman"/>
              </a:rPr>
              <a:t>Examples of failures/current limitations</a:t>
            </a:r>
          </a:p>
          <a:p>
            <a:pPr marL="0" indent="-182245">
              <a:spcBef>
                <a:spcPts val="200"/>
              </a:spcBef>
              <a:spcAft>
                <a:spcPts val="0"/>
              </a:spcAft>
            </a:pPr>
            <a:r>
              <a:rPr lang="en-US" sz="1800" b="1" kern="100">
                <a:solidFill>
                  <a:srgbClr val="2F5496"/>
                </a:solidFill>
                <a:latin typeface="Calibri Light"/>
                <a:ea typeface="MS Gothic"/>
                <a:cs typeface="Times New Roman"/>
              </a:rPr>
              <a:t>Anything interesting emerging?  Near future capabilities?</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IDEAS/NEEDED</a:t>
            </a:r>
            <a:endParaRPr lang="en-US"/>
          </a:p>
        </p:txBody>
      </p:sp>
    </p:spTree>
    <p:extLst>
      <p:ext uri="{BB962C8B-B14F-4D97-AF65-F5344CB8AC3E}">
        <p14:creationId xmlns:p14="http://schemas.microsoft.com/office/powerpoint/2010/main" val="1367023104"/>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What else do we need to prep for Module 2?</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What about hardware considerations?</a:t>
            </a:r>
          </a:p>
          <a:p>
            <a:pPr marL="182245" indent="-182245">
              <a:spcBef>
                <a:spcPts val="200"/>
              </a:spcBef>
            </a:pPr>
            <a:r>
              <a:rPr lang="en-US" sz="1800" b="1" kern="100">
                <a:solidFill>
                  <a:srgbClr val="2F5496"/>
                </a:solidFill>
                <a:latin typeface="Calibri Light"/>
                <a:ea typeface="MS Gothic"/>
                <a:cs typeface="Times New Roman"/>
              </a:rPr>
              <a:t>What high level things are needed to understand processors/memory?</a:t>
            </a:r>
          </a:p>
          <a:p>
            <a:pPr marL="182245" indent="-182245">
              <a:spcBef>
                <a:spcPts val="200"/>
              </a:spcBef>
            </a:pPr>
            <a:r>
              <a:rPr lang="en-US" sz="1800" b="1" kern="100">
                <a:solidFill>
                  <a:srgbClr val="2F5496"/>
                </a:solidFill>
                <a:latin typeface="Calibri Light"/>
                <a:ea typeface="MS Gothic"/>
                <a:cs typeface="Times New Roman"/>
              </a:rPr>
              <a:t>What about cameras?</a:t>
            </a:r>
          </a:p>
          <a:p>
            <a:pPr marL="182245" indent="-182245">
              <a:spcBef>
                <a:spcPts val="200"/>
              </a:spcBef>
            </a:pPr>
            <a:r>
              <a:rPr lang="en-US" sz="1800" b="1" kern="100">
                <a:solidFill>
                  <a:srgbClr val="2F5496"/>
                </a:solidFill>
                <a:latin typeface="Calibri Light"/>
                <a:ea typeface="MS Gothic"/>
                <a:cs typeface="Times New Roman"/>
              </a:rPr>
              <a:t>How can we prep the pipeline issues/functions that the learner will see in Module 2?</a:t>
            </a:r>
          </a:p>
          <a:p>
            <a:pPr marL="182245" indent="-182245">
              <a:spcBef>
                <a:spcPts val="200"/>
              </a:spcBef>
            </a:pPr>
            <a:r>
              <a:rPr lang="en-US" sz="1800" b="1" kern="100">
                <a:solidFill>
                  <a:srgbClr val="2F5496"/>
                </a:solidFill>
                <a:latin typeface="Calibri Light"/>
                <a:ea typeface="MS Gothic"/>
                <a:cs typeface="Times New Roman"/>
              </a:rPr>
              <a:t>What's missing?</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More IDEAS/NEEDED</a:t>
            </a:r>
            <a:endParaRPr lang="en-US"/>
          </a:p>
        </p:txBody>
      </p:sp>
    </p:spTree>
    <p:extLst>
      <p:ext uri="{BB962C8B-B14F-4D97-AF65-F5344CB8AC3E}">
        <p14:creationId xmlns:p14="http://schemas.microsoft.com/office/powerpoint/2010/main" val="3975809939"/>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4C5A18-42A6-D09A-7554-FE5AA450B8E0}"/>
              </a:ext>
            </a:extLst>
          </p:cNvPr>
          <p:cNvSpPr>
            <a:spLocks noGrp="1"/>
          </p:cNvSpPr>
          <p:nvPr>
            <p:ph type="body" sz="quarter" idx="10"/>
          </p:nvPr>
        </p:nvSpPr>
        <p:spPr>
          <a:xfrm>
            <a:off x="333374" y="914400"/>
            <a:ext cx="8684911" cy="4107379"/>
          </a:xfrm>
        </p:spPr>
        <p:txBody>
          <a:bodyPr/>
          <a:lstStyle/>
          <a:p>
            <a:r>
              <a:rPr lang="en-US">
                <a:solidFill>
                  <a:srgbClr val="FF0000"/>
                </a:solidFill>
              </a:rPr>
              <a:t>There is A LOT of content so far (I think it is longer than a 2 hour course)</a:t>
            </a:r>
          </a:p>
          <a:p>
            <a:r>
              <a:rPr lang="en-US">
                <a:solidFill>
                  <a:srgbClr val="FF0000"/>
                </a:solidFill>
              </a:rPr>
              <a:t>This content is training heavy and not enough inference considerations.</a:t>
            </a:r>
          </a:p>
          <a:p>
            <a:r>
              <a:rPr lang="en-US">
                <a:solidFill>
                  <a:srgbClr val="FF0000"/>
                </a:solidFill>
              </a:rPr>
              <a:t>Need to explain that the same image preprocessing that was done for training needs to be applied to the inference images (i.e. the ones coming from the camera)</a:t>
            </a:r>
          </a:p>
          <a:p>
            <a:r>
              <a:rPr lang="en-US">
                <a:solidFill>
                  <a:srgbClr val="FF0000"/>
                </a:solidFill>
              </a:rPr>
              <a:t>There is a lot that needs to be done to the camera images before they can be fed into the chosen model</a:t>
            </a:r>
          </a:p>
          <a:p>
            <a:r>
              <a:rPr lang="en-US">
                <a:solidFill>
                  <a:srgbClr val="FF0000"/>
                </a:solidFill>
              </a:rPr>
              <a:t>Do you put these manipulations/transformations in the section after explaining pixels?</a:t>
            </a:r>
          </a:p>
          <a:p>
            <a:r>
              <a:rPr lang="en-US">
                <a:solidFill>
                  <a:srgbClr val="FF0000"/>
                </a:solidFill>
              </a:rPr>
              <a:t>Need slides on pretrained model repositories</a:t>
            </a:r>
          </a:p>
        </p:txBody>
      </p:sp>
      <p:sp>
        <p:nvSpPr>
          <p:cNvPr id="3" name="Title 2">
            <a:extLst>
              <a:ext uri="{FF2B5EF4-FFF2-40B4-BE49-F238E27FC236}">
                <a16:creationId xmlns:a16="http://schemas.microsoft.com/office/drawing/2014/main" id="{AB7E9635-3EC6-21FA-868A-0ACF4AB6E2C6}"/>
              </a:ext>
            </a:extLst>
          </p:cNvPr>
          <p:cNvSpPr>
            <a:spLocks noGrp="1"/>
          </p:cNvSpPr>
          <p:nvPr>
            <p:ph type="title"/>
          </p:nvPr>
        </p:nvSpPr>
        <p:spPr/>
        <p:txBody>
          <a:bodyPr/>
          <a:lstStyle/>
          <a:p>
            <a:r>
              <a:rPr lang="en-US">
                <a:solidFill>
                  <a:srgbClr val="FF0000"/>
                </a:solidFill>
              </a:rPr>
              <a:t>McMillan Notes (where does this content go)</a:t>
            </a:r>
          </a:p>
        </p:txBody>
      </p:sp>
    </p:spTree>
    <p:extLst>
      <p:ext uri="{BB962C8B-B14F-4D97-AF65-F5344CB8AC3E}">
        <p14:creationId xmlns:p14="http://schemas.microsoft.com/office/powerpoint/2010/main" val="247923734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Navigate to the Terminal program.</a:t>
            </a:r>
            <a:endParaRPr lang="en-US"/>
          </a:p>
          <a:p>
            <a:pPr marL="0" indent="-182245">
              <a:spcBef>
                <a:spcPts val="200"/>
              </a:spcBef>
              <a:spcAft>
                <a:spcPts val="0"/>
              </a:spcAft>
            </a:pPr>
            <a:r>
              <a:rPr lang="en-US" sz="1800" b="1" strike="sngStrike" kern="100">
                <a:solidFill>
                  <a:srgbClr val="2F5496"/>
                </a:solidFill>
                <a:latin typeface="Calibri Light"/>
                <a:ea typeface="MS Gothic"/>
                <a:cs typeface="Times New Roman"/>
              </a:rPr>
              <a:t>Check the </a:t>
            </a:r>
            <a:r>
              <a:rPr lang="en-US" sz="1800" b="1" strike="sngStrike" kern="100" err="1">
                <a:solidFill>
                  <a:srgbClr val="2F5496"/>
                </a:solidFill>
                <a:latin typeface="Calibri Light"/>
                <a:ea typeface="MS Gothic"/>
                <a:cs typeface="Times New Roman"/>
              </a:rPr>
              <a:t>wifi</a:t>
            </a:r>
            <a:r>
              <a:rPr lang="en-US" sz="1800" b="1" strike="sngStrike" kern="100">
                <a:solidFill>
                  <a:srgbClr val="2F5496"/>
                </a:solidFill>
                <a:latin typeface="Calibri Light"/>
                <a:ea typeface="MS Gothic"/>
                <a:cs typeface="Times New Roman"/>
              </a:rPr>
              <a:t> connection.</a:t>
            </a:r>
            <a:endParaRPr lang="en-US" strike="sngStrike">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Check the camera cable connection to the Pi.</a:t>
            </a:r>
          </a:p>
          <a:p>
            <a:pPr marL="0" indent="-182245">
              <a:spcBef>
                <a:spcPts val="200"/>
              </a:spcBef>
              <a:spcAft>
                <a:spcPts val="0"/>
              </a:spcAft>
            </a:pPr>
            <a:r>
              <a:rPr lang="en-US" sz="1800" b="1" kern="100">
                <a:solidFill>
                  <a:srgbClr val="2F5496"/>
                </a:solidFill>
                <a:latin typeface="Calibri Light"/>
                <a:ea typeface="MS Gothic"/>
                <a:cs typeface="Times New Roman"/>
              </a:rPr>
              <a:t>Check the camera with the </a:t>
            </a:r>
            <a:r>
              <a:rPr lang="en-US" sz="1800" b="1" kern="100" err="1">
                <a:solidFill>
                  <a:srgbClr val="2F5496"/>
                </a:solidFill>
                <a:latin typeface="Calibri Light"/>
                <a:ea typeface="MS Gothic"/>
                <a:cs typeface="Times New Roman"/>
              </a:rPr>
              <a:t>libcamera</a:t>
            </a:r>
            <a:r>
              <a:rPr lang="en-US" sz="1800" b="1" kern="100">
                <a:solidFill>
                  <a:srgbClr val="2F5496"/>
                </a:solidFill>
                <a:latin typeface="Calibri Light"/>
                <a:ea typeface="MS Gothic"/>
                <a:cs typeface="Times New Roman"/>
              </a:rPr>
              <a:t>-hello command.</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Navigate to the </a:t>
            </a:r>
            <a:r>
              <a:rPr lang="en-US" sz="1800" b="1" kern="100" err="1">
                <a:solidFill>
                  <a:srgbClr val="2F5496"/>
                </a:solidFill>
                <a:latin typeface="Calibri Light"/>
                <a:ea typeface="MS Gothic"/>
                <a:cs typeface="Times New Roman"/>
              </a:rPr>
              <a:t>Jupyter</a:t>
            </a:r>
            <a:r>
              <a:rPr lang="en-US" sz="1800" b="1" kern="100">
                <a:solidFill>
                  <a:srgbClr val="2F5496"/>
                </a:solidFill>
                <a:latin typeface="Calibri Light"/>
                <a:ea typeface="MS Gothic"/>
                <a:cs typeface="Times New Roman"/>
              </a:rPr>
              <a:t> notebooks folder.</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Open the notebook for lesson 2.</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[We'll add more detail when we have this set up.]</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3100">
                <a:latin typeface="Arial"/>
                <a:ea typeface="Open Sans Light"/>
                <a:cs typeface="Arial"/>
              </a:rPr>
              <a:t>Exercise 1:  Checking Access and Pi Setup</a:t>
            </a:r>
            <a:endParaRPr lang="en-US" sz="3100"/>
          </a:p>
        </p:txBody>
      </p:sp>
    </p:spTree>
    <p:extLst>
      <p:ext uri="{BB962C8B-B14F-4D97-AF65-F5344CB8AC3E}">
        <p14:creationId xmlns:p14="http://schemas.microsoft.com/office/powerpoint/2010/main" val="82484119"/>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What are the three broad categories of computer vision applications?</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What are some applications of computer vision?  How do they relate to the categories?</a:t>
            </a:r>
          </a:p>
          <a:p>
            <a:pPr marL="0" indent="-182245">
              <a:spcBef>
                <a:spcPts val="200"/>
              </a:spcBef>
              <a:spcAft>
                <a:spcPts val="0"/>
              </a:spcAft>
            </a:pPr>
            <a:r>
              <a:rPr lang="en-US" sz="1800" b="1" kern="100">
                <a:solidFill>
                  <a:srgbClr val="2F5496"/>
                </a:solidFill>
                <a:latin typeface="Calibri Light"/>
                <a:ea typeface="MS Gothic"/>
                <a:cs typeface="Times New Roman"/>
              </a:rPr>
              <a:t>How is image data structured?</a:t>
            </a:r>
            <a:endParaRPr lang="en-US" sz="1800" b="1" kern="100">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What colors are needed to create all other colors?</a:t>
            </a:r>
          </a:p>
          <a:p>
            <a:pPr marL="0" indent="-182245">
              <a:spcBef>
                <a:spcPts val="200"/>
              </a:spcBef>
              <a:spcAft>
                <a:spcPts val="0"/>
              </a:spcAft>
            </a:pPr>
            <a:r>
              <a:rPr lang="en-US" sz="1800" b="1" kern="100">
                <a:solidFill>
                  <a:srgbClr val="2F5496"/>
                </a:solidFill>
                <a:latin typeface="Calibri Light"/>
                <a:ea typeface="MS Gothic"/>
                <a:cs typeface="Times New Roman"/>
              </a:rPr>
              <a:t>What is alpha?</a:t>
            </a:r>
          </a:p>
          <a:p>
            <a:pPr marL="0" indent="-182245">
              <a:spcBef>
                <a:spcPts val="200"/>
              </a:spcBef>
              <a:spcAft>
                <a:spcPts val="0"/>
              </a:spcAft>
            </a:pPr>
            <a:r>
              <a:rPr lang="en-US" sz="1800" b="1" kern="100">
                <a:solidFill>
                  <a:srgbClr val="2F5496"/>
                </a:solidFill>
                <a:latin typeface="Calibri Light"/>
                <a:ea typeface="MS Gothic"/>
                <a:cs typeface="Times New Roman"/>
              </a:rPr>
              <a:t>How are image data values represented?</a:t>
            </a:r>
          </a:p>
          <a:p>
            <a:pPr marL="0" indent="-182245">
              <a:spcBef>
                <a:spcPts val="200"/>
              </a:spcBef>
              <a:spcAft>
                <a:spcPts val="0"/>
              </a:spcAft>
            </a:pPr>
            <a:r>
              <a:rPr lang="en-US" sz="1800" b="1" kern="100">
                <a:solidFill>
                  <a:srgbClr val="2F5496"/>
                </a:solidFill>
                <a:latin typeface="Calibri Light"/>
                <a:ea typeface="MS Gothic"/>
                <a:cs typeface="Times New Roman"/>
              </a:rPr>
              <a:t>What's the purpose of image augmentation?</a:t>
            </a:r>
          </a:p>
          <a:p>
            <a:pPr marL="0" indent="-182245">
              <a:spcBef>
                <a:spcPts val="200"/>
              </a:spcBef>
              <a:spcAft>
                <a:spcPts val="0"/>
              </a:spcAft>
            </a:pPr>
            <a:r>
              <a:rPr lang="en-US" sz="1800" b="1" kern="100">
                <a:solidFill>
                  <a:srgbClr val="2F5496"/>
                </a:solidFill>
                <a:latin typeface="Calibri Light"/>
                <a:ea typeface="MS Gothic"/>
                <a:cs typeface="Times New Roman"/>
              </a:rPr>
              <a:t>What are some common image augmentation techniques?</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Final Reflections</a:t>
            </a:r>
            <a:endParaRPr lang="en-US"/>
          </a:p>
        </p:txBody>
      </p:sp>
    </p:spTree>
    <p:extLst>
      <p:ext uri="{BB962C8B-B14F-4D97-AF65-F5344CB8AC3E}">
        <p14:creationId xmlns:p14="http://schemas.microsoft.com/office/powerpoint/2010/main" val="3069703952"/>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a:lstStyle/>
          <a:p>
            <a:r>
              <a:rPr lang="en-US"/>
              <a:t>Module 2</a:t>
            </a:r>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Inference on the Pi</a:t>
            </a:r>
            <a:endParaRPr lang="en-US"/>
          </a:p>
        </p:txBody>
      </p:sp>
    </p:spTree>
    <p:extLst>
      <p:ext uri="{BB962C8B-B14F-4D97-AF65-F5344CB8AC3E}">
        <p14:creationId xmlns:p14="http://schemas.microsoft.com/office/powerpoint/2010/main" val="2497058511"/>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C6E06-CEA9-E3E1-C93D-6C2F67131B3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8ADD10C-DED9-9B61-C75D-02FF06562EF3}"/>
              </a:ext>
            </a:extLst>
          </p:cNvPr>
          <p:cNvSpPr>
            <a:spLocks noGrp="1"/>
          </p:cNvSpPr>
          <p:nvPr>
            <p:ph type="body" sz="quarter" idx="10"/>
          </p:nvPr>
        </p:nvSpPr>
        <p:spPr>
          <a:xfrm>
            <a:off x="333374" y="914400"/>
            <a:ext cx="8684911" cy="4107379"/>
          </a:xfrm>
        </p:spPr>
        <p:txBody>
          <a:bodyPr/>
          <a:lstStyle/>
          <a:p>
            <a:pPr>
              <a:spcAft>
                <a:spcPts val="600"/>
              </a:spcAft>
            </a:pPr>
            <a:r>
              <a:rPr lang="en-US" sz="1800">
                <a:solidFill>
                  <a:srgbClr val="FF0000"/>
                </a:solidFill>
              </a:rPr>
              <a:t>Unbox and set up RPi and camera module.  Provide </a:t>
            </a:r>
            <a:r>
              <a:rPr lang="en-US" sz="1800" err="1">
                <a:solidFill>
                  <a:srgbClr val="FF0000"/>
                </a:solidFill>
              </a:rPr>
              <a:t>preimaged</a:t>
            </a:r>
            <a:r>
              <a:rPr lang="en-US" sz="1800">
                <a:solidFill>
                  <a:srgbClr val="FF0000"/>
                </a:solidFill>
              </a:rPr>
              <a:t> </a:t>
            </a:r>
            <a:r>
              <a:rPr lang="en-US" sz="1800" err="1">
                <a:solidFill>
                  <a:srgbClr val="FF0000"/>
                </a:solidFill>
              </a:rPr>
              <a:t>uSDCard</a:t>
            </a:r>
            <a:endParaRPr lang="en-US" sz="1800">
              <a:solidFill>
                <a:srgbClr val="FF0000"/>
              </a:solidFill>
            </a:endParaRPr>
          </a:p>
          <a:p>
            <a:pPr marL="457200" lvl="1" indent="-128588">
              <a:spcBef>
                <a:spcPts val="0"/>
              </a:spcBef>
              <a:spcAft>
                <a:spcPts val="600"/>
              </a:spcAft>
            </a:pPr>
            <a:r>
              <a:rPr lang="en-US" sz="1400">
                <a:solidFill>
                  <a:srgbClr val="FF0000"/>
                </a:solidFill>
              </a:rPr>
              <a:t>Slide on hardware contents, order of connections</a:t>
            </a:r>
          </a:p>
          <a:p>
            <a:pPr marL="457200" lvl="1" indent="-128588">
              <a:spcBef>
                <a:spcPts val="0"/>
              </a:spcBef>
              <a:spcAft>
                <a:spcPts val="600"/>
              </a:spcAft>
            </a:pPr>
            <a:r>
              <a:rPr lang="en-US" sz="1400">
                <a:solidFill>
                  <a:srgbClr val="FF0000"/>
                </a:solidFill>
              </a:rPr>
              <a:t>Slide on what went into creating the </a:t>
            </a:r>
            <a:r>
              <a:rPr lang="en-US" sz="1400" err="1">
                <a:solidFill>
                  <a:srgbClr val="FF0000"/>
                </a:solidFill>
              </a:rPr>
              <a:t>uSDCard</a:t>
            </a:r>
            <a:r>
              <a:rPr lang="en-US" sz="1400">
                <a:solidFill>
                  <a:srgbClr val="FF0000"/>
                </a:solidFill>
              </a:rPr>
              <a:t> image: Raspberry OS, </a:t>
            </a:r>
            <a:r>
              <a:rPr lang="en-US" sz="1400" err="1">
                <a:solidFill>
                  <a:srgbClr val="FF0000"/>
                </a:solidFill>
              </a:rPr>
              <a:t>python+modules</a:t>
            </a:r>
            <a:r>
              <a:rPr lang="en-US" sz="1400">
                <a:solidFill>
                  <a:srgbClr val="FF0000"/>
                </a:solidFill>
              </a:rPr>
              <a:t> onnx2torch, </a:t>
            </a:r>
            <a:r>
              <a:rPr lang="en-US" sz="1400" err="1">
                <a:solidFill>
                  <a:srgbClr val="FF0000"/>
                </a:solidFill>
              </a:rPr>
              <a:t>etc</a:t>
            </a:r>
            <a:endParaRPr lang="en-US" sz="1400">
              <a:solidFill>
                <a:srgbClr val="FF0000"/>
              </a:solidFill>
            </a:endParaRPr>
          </a:p>
          <a:p>
            <a:pPr marL="457200" lvl="1" indent="-128588">
              <a:spcBef>
                <a:spcPts val="0"/>
              </a:spcBef>
              <a:spcAft>
                <a:spcPts val="600"/>
              </a:spcAft>
            </a:pPr>
            <a:r>
              <a:rPr lang="en-US" sz="1400">
                <a:solidFill>
                  <a:srgbClr val="FF0000"/>
                </a:solidFill>
              </a:rPr>
              <a:t>Exercise Slide on running camera hello world (code provided on </a:t>
            </a:r>
            <a:r>
              <a:rPr lang="en-US" sz="1400" err="1">
                <a:solidFill>
                  <a:srgbClr val="FF0000"/>
                </a:solidFill>
              </a:rPr>
              <a:t>SDCard</a:t>
            </a:r>
            <a:r>
              <a:rPr lang="en-US" sz="1400">
                <a:solidFill>
                  <a:srgbClr val="FF0000"/>
                </a:solidFill>
              </a:rPr>
              <a:t>)</a:t>
            </a:r>
          </a:p>
          <a:p>
            <a:pPr>
              <a:spcAft>
                <a:spcPts val="600"/>
              </a:spcAft>
            </a:pPr>
            <a:r>
              <a:rPr lang="en-US" sz="1800">
                <a:solidFill>
                  <a:srgbClr val="FF0000"/>
                </a:solidFill>
              </a:rPr>
              <a:t>Getting a pretrained model (</a:t>
            </a:r>
            <a:r>
              <a:rPr lang="en-US" sz="1800" b="1">
                <a:solidFill>
                  <a:srgbClr val="FF0000"/>
                </a:solidFill>
              </a:rPr>
              <a:t>TinyYoloV3 may not come with NNMS</a:t>
            </a:r>
            <a:r>
              <a:rPr lang="en-US" sz="1800">
                <a:solidFill>
                  <a:srgbClr val="FF0000"/>
                </a:solidFill>
              </a:rPr>
              <a:t>)</a:t>
            </a:r>
          </a:p>
          <a:p>
            <a:pPr marL="457200" lvl="1" indent="-128588">
              <a:spcBef>
                <a:spcPts val="0"/>
              </a:spcBef>
              <a:spcAft>
                <a:spcPts val="600"/>
              </a:spcAft>
            </a:pPr>
            <a:r>
              <a:rPr lang="en-US" sz="1400">
                <a:solidFill>
                  <a:srgbClr val="FF0000"/>
                </a:solidFill>
              </a:rPr>
              <a:t>Slide on model repositories</a:t>
            </a:r>
          </a:p>
          <a:p>
            <a:pPr marL="457200" lvl="1" indent="-128588">
              <a:spcBef>
                <a:spcPts val="0"/>
              </a:spcBef>
              <a:spcAft>
                <a:spcPts val="600"/>
              </a:spcAft>
            </a:pPr>
            <a:r>
              <a:rPr lang="en-US" sz="1400">
                <a:solidFill>
                  <a:srgbClr val="FF0000"/>
                </a:solidFill>
              </a:rPr>
              <a:t>Slide on ONNX model exchange format and viewers?</a:t>
            </a:r>
          </a:p>
          <a:p>
            <a:pPr marL="457200" lvl="1" indent="-128588">
              <a:spcBef>
                <a:spcPts val="0"/>
              </a:spcBef>
              <a:spcAft>
                <a:spcPts val="600"/>
              </a:spcAft>
            </a:pPr>
            <a:r>
              <a:rPr lang="en-US" sz="1400">
                <a:solidFill>
                  <a:srgbClr val="FF0000"/>
                </a:solidFill>
              </a:rPr>
              <a:t>Slide (model card??) Understanding what the model expects from input and what it provides as output, what classes is it trained on.</a:t>
            </a:r>
          </a:p>
          <a:p>
            <a:pPr marL="457200" lvl="1" indent="-128588">
              <a:spcBef>
                <a:spcPts val="0"/>
              </a:spcBef>
              <a:spcAft>
                <a:spcPts val="600"/>
              </a:spcAft>
            </a:pPr>
            <a:r>
              <a:rPr lang="en-US" sz="1400">
                <a:solidFill>
                  <a:srgbClr val="FF0000"/>
                </a:solidFill>
              </a:rPr>
              <a:t>Exercise/Slide on sending a test image </a:t>
            </a:r>
            <a:r>
              <a:rPr lang="en-US" sz="1400" err="1">
                <a:solidFill>
                  <a:srgbClr val="FF0000"/>
                </a:solidFill>
              </a:rPr>
              <a:t>image</a:t>
            </a:r>
            <a:r>
              <a:rPr lang="en-US" sz="1400">
                <a:solidFill>
                  <a:srgbClr val="FF0000"/>
                </a:solidFill>
              </a:rPr>
              <a:t> through and getting data out</a:t>
            </a:r>
          </a:p>
          <a:p>
            <a:pPr>
              <a:spcAft>
                <a:spcPts val="600"/>
              </a:spcAft>
            </a:pPr>
            <a:r>
              <a:rPr lang="en-US" sz="1800">
                <a:solidFill>
                  <a:srgbClr val="FF0000"/>
                </a:solidFill>
              </a:rPr>
              <a:t>Tweaking the image pipeline</a:t>
            </a:r>
          </a:p>
          <a:p>
            <a:pPr marL="457200" lvl="1" indent="-128588">
              <a:spcBef>
                <a:spcPts val="0"/>
              </a:spcBef>
              <a:spcAft>
                <a:spcPts val="600"/>
              </a:spcAft>
            </a:pPr>
            <a:r>
              <a:rPr lang="en-US" sz="1400">
                <a:solidFill>
                  <a:srgbClr val="FF0000"/>
                </a:solidFill>
              </a:rPr>
              <a:t>connect the camera output to model input</a:t>
            </a:r>
          </a:p>
          <a:p>
            <a:pPr marL="457200" lvl="1" indent="-128588">
              <a:spcBef>
                <a:spcPts val="0"/>
              </a:spcBef>
              <a:spcAft>
                <a:spcPts val="600"/>
              </a:spcAft>
            </a:pPr>
            <a:r>
              <a:rPr lang="en-US" sz="1400">
                <a:solidFill>
                  <a:srgbClr val="FF0000"/>
                </a:solidFill>
              </a:rPr>
              <a:t>Overlaying bounding box information (too much information)</a:t>
            </a:r>
          </a:p>
          <a:p>
            <a:pPr marL="457200" lvl="1" indent="-128588">
              <a:spcBef>
                <a:spcPts val="0"/>
              </a:spcBef>
              <a:spcAft>
                <a:spcPts val="600"/>
              </a:spcAft>
            </a:pPr>
            <a:r>
              <a:rPr lang="en-US" sz="1400">
                <a:solidFill>
                  <a:srgbClr val="FF0000"/>
                </a:solidFill>
              </a:rPr>
              <a:t>Explain the NMS (non-max suppression) algorithm, provide the code, and rerun the pipeline</a:t>
            </a:r>
          </a:p>
        </p:txBody>
      </p:sp>
      <p:sp>
        <p:nvSpPr>
          <p:cNvPr id="3" name="Title 2">
            <a:extLst>
              <a:ext uri="{FF2B5EF4-FFF2-40B4-BE49-F238E27FC236}">
                <a16:creationId xmlns:a16="http://schemas.microsoft.com/office/drawing/2014/main" id="{FEC4AA72-3E7A-2C47-6247-38DF83FE18A7}"/>
              </a:ext>
            </a:extLst>
          </p:cNvPr>
          <p:cNvSpPr>
            <a:spLocks noGrp="1"/>
          </p:cNvSpPr>
          <p:nvPr>
            <p:ph type="title"/>
          </p:nvPr>
        </p:nvSpPr>
        <p:spPr/>
        <p:txBody>
          <a:bodyPr/>
          <a:lstStyle/>
          <a:p>
            <a:r>
              <a:rPr lang="en-US">
                <a:solidFill>
                  <a:srgbClr val="FF0000"/>
                </a:solidFill>
              </a:rPr>
              <a:t>McMillan/Steele Outline</a:t>
            </a:r>
          </a:p>
        </p:txBody>
      </p:sp>
    </p:spTree>
    <p:extLst>
      <p:ext uri="{BB962C8B-B14F-4D97-AF65-F5344CB8AC3E}">
        <p14:creationId xmlns:p14="http://schemas.microsoft.com/office/powerpoint/2010/main" val="831116832"/>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796D-0E44-DE27-0080-B65E66623965}"/>
              </a:ext>
            </a:extLst>
          </p:cNvPr>
          <p:cNvSpPr>
            <a:spLocks noGrp="1"/>
          </p:cNvSpPr>
          <p:nvPr>
            <p:ph type="title"/>
          </p:nvPr>
        </p:nvSpPr>
        <p:spPr/>
        <p:txBody>
          <a:bodyPr/>
          <a:lstStyle/>
          <a:p>
            <a:r>
              <a:rPr lang="en-US"/>
              <a:t>Loading YOLO on the Pi</a:t>
            </a:r>
          </a:p>
        </p:txBody>
      </p:sp>
      <p:sp>
        <p:nvSpPr>
          <p:cNvPr id="3" name="Text Placeholder 2">
            <a:extLst>
              <a:ext uri="{FF2B5EF4-FFF2-40B4-BE49-F238E27FC236}">
                <a16:creationId xmlns:a16="http://schemas.microsoft.com/office/drawing/2014/main" id="{EB54214A-7370-167D-196F-21B8D8D67B12}"/>
              </a:ext>
            </a:extLst>
          </p:cNvPr>
          <p:cNvSpPr>
            <a:spLocks noGrp="1"/>
          </p:cNvSpPr>
          <p:nvPr>
            <p:ph type="body" sz="quarter" idx="10"/>
          </p:nvPr>
        </p:nvSpPr>
        <p:spPr/>
        <p:txBody>
          <a:bodyPr/>
          <a:lstStyle/>
          <a:p>
            <a:r>
              <a:rPr lang="en-US"/>
              <a:t>Lessons about </a:t>
            </a:r>
            <a:r>
              <a:rPr lang="en-US" err="1"/>
              <a:t>about</a:t>
            </a:r>
            <a:r>
              <a:rPr lang="en-US"/>
              <a:t> model zoos.</a:t>
            </a:r>
          </a:p>
          <a:p>
            <a:r>
              <a:rPr lang="en-US"/>
              <a:t>Is the model preloaded</a:t>
            </a:r>
          </a:p>
          <a:p>
            <a:endParaRPr lang="en-US"/>
          </a:p>
        </p:txBody>
      </p:sp>
    </p:spTree>
    <p:extLst>
      <p:ext uri="{BB962C8B-B14F-4D97-AF65-F5344CB8AC3E}">
        <p14:creationId xmlns:p14="http://schemas.microsoft.com/office/powerpoint/2010/main" val="2397213837"/>
      </p:ext>
    </p:extLst>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D3F6-4180-6A30-B0AD-876C23F47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4E4E5F-E455-AFC3-8834-930CD8C5CB9A}"/>
              </a:ext>
            </a:extLst>
          </p:cNvPr>
          <p:cNvSpPr>
            <a:spLocks noGrp="1"/>
          </p:cNvSpPr>
          <p:nvPr>
            <p:ph type="title"/>
          </p:nvPr>
        </p:nvSpPr>
        <p:spPr/>
        <p:txBody>
          <a:bodyPr/>
          <a:lstStyle/>
          <a:p>
            <a:r>
              <a:rPr lang="en-US"/>
              <a:t>Scaling/Cropping/</a:t>
            </a:r>
            <a:r>
              <a:rPr lang="en-US" err="1"/>
              <a:t>etc</a:t>
            </a:r>
            <a:r>
              <a:rPr lang="en-US"/>
              <a:t> the input images</a:t>
            </a:r>
          </a:p>
        </p:txBody>
      </p:sp>
      <p:sp>
        <p:nvSpPr>
          <p:cNvPr id="3" name="Text Placeholder 2">
            <a:extLst>
              <a:ext uri="{FF2B5EF4-FFF2-40B4-BE49-F238E27FC236}">
                <a16:creationId xmlns:a16="http://schemas.microsoft.com/office/drawing/2014/main" id="{8AAE41D2-99AF-914F-BEF5-CCC6571D408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92059798"/>
      </p:ext>
    </p:extLst>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A6EA7-A76D-A3D9-F126-7F3CDA718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74D88-19EB-27DD-6AEE-C0C294452C54}"/>
              </a:ext>
            </a:extLst>
          </p:cNvPr>
          <p:cNvSpPr>
            <a:spLocks noGrp="1"/>
          </p:cNvSpPr>
          <p:nvPr>
            <p:ph type="title"/>
          </p:nvPr>
        </p:nvSpPr>
        <p:spPr/>
        <p:txBody>
          <a:bodyPr/>
          <a:lstStyle/>
          <a:p>
            <a:r>
              <a:rPr lang="en-US"/>
              <a:t>Running Object detection on raw output</a:t>
            </a:r>
          </a:p>
        </p:txBody>
      </p:sp>
      <p:sp>
        <p:nvSpPr>
          <p:cNvPr id="3" name="Text Placeholder 2">
            <a:extLst>
              <a:ext uri="{FF2B5EF4-FFF2-40B4-BE49-F238E27FC236}">
                <a16:creationId xmlns:a16="http://schemas.microsoft.com/office/drawing/2014/main" id="{5119047F-C701-0C4B-9D43-4F26797C4CA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74221621"/>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0FFA81-899C-67ED-3263-78B0C7C08B4F}"/>
              </a:ext>
            </a:extLst>
          </p:cNvPr>
          <p:cNvSpPr>
            <a:spLocks noGrp="1"/>
          </p:cNvSpPr>
          <p:nvPr>
            <p:ph type="body" sz="quarter" idx="11"/>
          </p:nvPr>
        </p:nvSpPr>
        <p:spPr/>
        <p:txBody>
          <a:bodyPr/>
          <a:lstStyle/>
          <a:p>
            <a:r>
              <a:rPr lang="en-US"/>
              <a:t>Module 3</a:t>
            </a:r>
          </a:p>
        </p:txBody>
      </p:sp>
      <p:sp>
        <p:nvSpPr>
          <p:cNvPr id="3" name="Title 2">
            <a:extLst>
              <a:ext uri="{FF2B5EF4-FFF2-40B4-BE49-F238E27FC236}">
                <a16:creationId xmlns:a16="http://schemas.microsoft.com/office/drawing/2014/main" id="{E7400F00-0303-D4A2-DEFA-C03A53384E02}"/>
              </a:ext>
            </a:extLst>
          </p:cNvPr>
          <p:cNvSpPr>
            <a:spLocks noGrp="1"/>
          </p:cNvSpPr>
          <p:nvPr>
            <p:ph type="title"/>
          </p:nvPr>
        </p:nvSpPr>
        <p:spPr/>
        <p:txBody>
          <a:bodyPr/>
          <a:lstStyle/>
          <a:p>
            <a:r>
              <a:rPr lang="en-US"/>
              <a:t>Compute Constraints</a:t>
            </a:r>
          </a:p>
        </p:txBody>
      </p:sp>
    </p:spTree>
    <p:extLst>
      <p:ext uri="{BB962C8B-B14F-4D97-AF65-F5344CB8AC3E}">
        <p14:creationId xmlns:p14="http://schemas.microsoft.com/office/powerpoint/2010/main" val="3827468848"/>
      </p:ext>
    </p:extLst>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3215-EACC-4764-9F5C-DD9ABEA555E2}"/>
              </a:ext>
            </a:extLst>
          </p:cNvPr>
          <p:cNvSpPr>
            <a:spLocks noGrp="1"/>
          </p:cNvSpPr>
          <p:nvPr>
            <p:ph type="title"/>
          </p:nvPr>
        </p:nvSpPr>
        <p:spPr/>
        <p:txBody>
          <a:bodyPr/>
          <a:lstStyle/>
          <a:p>
            <a:r>
              <a:rPr lang="en-US" err="1"/>
              <a:t>SWaP</a:t>
            </a:r>
            <a:r>
              <a:rPr lang="en-US"/>
              <a:t> Constraints</a:t>
            </a:r>
          </a:p>
        </p:txBody>
      </p:sp>
      <p:sp>
        <p:nvSpPr>
          <p:cNvPr id="3" name="Text Placeholder 2">
            <a:extLst>
              <a:ext uri="{FF2B5EF4-FFF2-40B4-BE49-F238E27FC236}">
                <a16:creationId xmlns:a16="http://schemas.microsoft.com/office/drawing/2014/main" id="{961598CB-4B3E-02AE-76BE-E3A0588EA93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36094049"/>
      </p:ext>
    </p:extLst>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C03C-D0DF-9879-9E11-E132A11D1B97}"/>
              </a:ext>
            </a:extLst>
          </p:cNvPr>
          <p:cNvSpPr>
            <a:spLocks noGrp="1"/>
          </p:cNvSpPr>
          <p:nvPr>
            <p:ph type="title"/>
          </p:nvPr>
        </p:nvSpPr>
        <p:spPr/>
        <p:txBody>
          <a:bodyPr/>
          <a:lstStyle/>
          <a:p>
            <a:r>
              <a:rPr lang="en-US"/>
              <a:t>Model compression</a:t>
            </a:r>
          </a:p>
        </p:txBody>
      </p:sp>
      <p:sp>
        <p:nvSpPr>
          <p:cNvPr id="3" name="Text Placeholder 2">
            <a:extLst>
              <a:ext uri="{FF2B5EF4-FFF2-40B4-BE49-F238E27FC236}">
                <a16:creationId xmlns:a16="http://schemas.microsoft.com/office/drawing/2014/main" id="{423F0E54-BE9A-54DA-B608-A52D19D6028D}"/>
              </a:ext>
            </a:extLst>
          </p:cNvPr>
          <p:cNvSpPr>
            <a:spLocks noGrp="1"/>
          </p:cNvSpPr>
          <p:nvPr>
            <p:ph type="body" sz="quarter" idx="10"/>
          </p:nvPr>
        </p:nvSpPr>
        <p:spPr/>
        <p:txBody>
          <a:bodyPr/>
          <a:lstStyle/>
          <a:p>
            <a:r>
              <a:rPr lang="en-US">
                <a:solidFill>
                  <a:srgbClr val="FF0000"/>
                </a:solidFill>
              </a:rPr>
              <a:t>Distillation or pruning?</a:t>
            </a:r>
          </a:p>
        </p:txBody>
      </p:sp>
    </p:spTree>
    <p:extLst>
      <p:ext uri="{BB962C8B-B14F-4D97-AF65-F5344CB8AC3E}">
        <p14:creationId xmlns:p14="http://schemas.microsoft.com/office/powerpoint/2010/main" val="1808120828"/>
      </p:ext>
    </p:extLst>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8F75-05B1-3336-430E-42FD5DB67CFE}"/>
              </a:ext>
            </a:extLst>
          </p:cNvPr>
          <p:cNvSpPr>
            <a:spLocks noGrp="1"/>
          </p:cNvSpPr>
          <p:nvPr>
            <p:ph type="title"/>
          </p:nvPr>
        </p:nvSpPr>
        <p:spPr/>
        <p:txBody>
          <a:bodyPr/>
          <a:lstStyle/>
          <a:p>
            <a:r>
              <a:rPr lang="en-US"/>
              <a:t>Quanitization</a:t>
            </a:r>
          </a:p>
        </p:txBody>
      </p:sp>
      <p:sp>
        <p:nvSpPr>
          <p:cNvPr id="3" name="Text Placeholder 2">
            <a:extLst>
              <a:ext uri="{FF2B5EF4-FFF2-40B4-BE49-F238E27FC236}">
                <a16:creationId xmlns:a16="http://schemas.microsoft.com/office/drawing/2014/main" id="{AD1DFDBD-E855-C858-61AB-B475A9B0F15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222960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Introduction to the Software Engineering Institute</a:t>
            </a:r>
          </a:p>
          <a:p>
            <a:pPr marL="0" indent="-182245">
              <a:spcBef>
                <a:spcPts val="200"/>
              </a:spcBef>
              <a:spcAft>
                <a:spcPts val="0"/>
              </a:spcAft>
            </a:pPr>
            <a:r>
              <a:rPr lang="en-US" sz="1800" b="1" kern="100">
                <a:solidFill>
                  <a:srgbClr val="2F5496"/>
                </a:solidFill>
                <a:latin typeface="Calibri Light"/>
                <a:ea typeface="MS Gothic"/>
                <a:cs typeface="Times New Roman"/>
              </a:rPr>
              <a:t>What we do</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Welcome to Hands-On Computer Vision!</a:t>
            </a:r>
            <a:endParaRPr lang="en-US"/>
          </a:p>
        </p:txBody>
      </p:sp>
    </p:spTree>
    <p:extLst>
      <p:ext uri="{BB962C8B-B14F-4D97-AF65-F5344CB8AC3E}">
        <p14:creationId xmlns:p14="http://schemas.microsoft.com/office/powerpoint/2010/main" val="2717770735"/>
      </p:ext>
    </p:extLst>
  </p:cSld>
  <p:clrMapOvr>
    <a:masterClrMapping/>
  </p:clrMapOvr>
  <p:transition spd="med"/>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3327C0-6D01-28D8-78CC-48B5CD7C2807}"/>
              </a:ext>
            </a:extLst>
          </p:cNvPr>
          <p:cNvSpPr>
            <a:spLocks noGrp="1"/>
          </p:cNvSpPr>
          <p:nvPr>
            <p:ph type="body" sz="quarter" idx="10"/>
          </p:nvPr>
        </p:nvSpPr>
        <p:spPr/>
        <p:txBody>
          <a:bodyPr/>
          <a:lstStyle/>
          <a:p>
            <a:r>
              <a:rPr lang="en-US" dirty="0"/>
              <a:t>Connecting to CMU-GUEST Network</a:t>
            </a:r>
          </a:p>
          <a:p>
            <a:endParaRPr lang="en-US" dirty="0"/>
          </a:p>
          <a:p>
            <a:endParaRPr lang="en-US" dirty="0"/>
          </a:p>
          <a:p>
            <a:endParaRPr lang="en-US" dirty="0"/>
          </a:p>
          <a:p>
            <a:pPr marL="0" indent="0">
              <a:buNone/>
            </a:pPr>
            <a:endParaRPr lang="en-US" dirty="0"/>
          </a:p>
          <a:p>
            <a:pPr marL="0" indent="0">
              <a:buNone/>
            </a:pPr>
            <a:r>
              <a:rPr lang="en-US" sz="800" dirty="0">
                <a:effectLst/>
                <a:latin typeface="Helvetica Neue" panose="02000503000000020004" pitchFamily="2" charset="0"/>
              </a:rPr>
              <a:t>Clone repo onto Pi</a:t>
            </a:r>
          </a:p>
          <a:p>
            <a:r>
              <a:rPr lang="en-US" sz="800" dirty="0" err="1">
                <a:effectLst/>
                <a:latin typeface="Helvetica Neue" panose="02000503000000020004" pitchFamily="2" charset="0"/>
              </a:rPr>
              <a:t>cfrank</a:t>
            </a:r>
            <a:r>
              <a:rPr lang="en-US" sz="800" dirty="0">
                <a:effectLst/>
                <a:latin typeface="Helvetica Neue" panose="02000503000000020004" pitchFamily="2" charset="0"/>
              </a:rPr>
              <a:t>$ git clone </a:t>
            </a:r>
            <a:r>
              <a:rPr lang="en-US" sz="800" dirty="0">
                <a:effectLst/>
                <a:latin typeface="Helvetica Neue" panose="02000503000000020004" pitchFamily="2" charset="0"/>
                <a:hlinkClick r:id="rId3"/>
              </a:rPr>
              <a:t>https://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@github.com/sei-cfrank/HandsOnCV.git</a:t>
            </a:r>
            <a:endParaRPr lang="en-US" sz="800" dirty="0">
              <a:effectLst/>
              <a:latin typeface="Helvetica Neue" panose="02000503000000020004" pitchFamily="2" charset="0"/>
            </a:endParaRPr>
          </a:p>
          <a:p>
            <a:r>
              <a:rPr lang="en-US" sz="800" dirty="0">
                <a:effectLst/>
                <a:latin typeface="Helvetica Neue" panose="02000503000000020004" pitchFamily="2" charset="0"/>
              </a:rPr>
              <a:t>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</a:t>
            </a:r>
          </a:p>
          <a:p>
            <a:endParaRPr lang="en-US" dirty="0"/>
          </a:p>
        </p:txBody>
      </p:sp>
      <p:sp>
        <p:nvSpPr>
          <p:cNvPr id="3" name="Title 2">
            <a:extLst>
              <a:ext uri="{FF2B5EF4-FFF2-40B4-BE49-F238E27FC236}">
                <a16:creationId xmlns:a16="http://schemas.microsoft.com/office/drawing/2014/main" id="{49554D77-7FC7-CADA-414A-700349CCD5C8}"/>
              </a:ext>
            </a:extLst>
          </p:cNvPr>
          <p:cNvSpPr>
            <a:spLocks noGrp="1"/>
          </p:cNvSpPr>
          <p:nvPr>
            <p:ph type="title"/>
          </p:nvPr>
        </p:nvSpPr>
        <p:spPr/>
        <p:txBody>
          <a:bodyPr/>
          <a:lstStyle/>
          <a:p>
            <a:r>
              <a:rPr lang="en-US" dirty="0" err="1"/>
              <a:t>WiFi</a:t>
            </a:r>
            <a:r>
              <a:rPr lang="en-US" dirty="0"/>
              <a:t> and </a:t>
            </a:r>
            <a:r>
              <a:rPr lang="en-US" dirty="0" err="1"/>
              <a:t>Github</a:t>
            </a:r>
            <a:endParaRPr lang="en-US" dirty="0"/>
          </a:p>
        </p:txBody>
      </p:sp>
      <p:pic>
        <p:nvPicPr>
          <p:cNvPr id="4" name="Picture 3">
            <a:extLst>
              <a:ext uri="{FF2B5EF4-FFF2-40B4-BE49-F238E27FC236}">
                <a16:creationId xmlns:a16="http://schemas.microsoft.com/office/drawing/2014/main" id="{76898600-65F8-335F-C31A-34DABB871E23}"/>
              </a:ext>
            </a:extLst>
          </p:cNvPr>
          <p:cNvPicPr>
            <a:picLocks noChangeAspect="1"/>
          </p:cNvPicPr>
          <p:nvPr/>
        </p:nvPicPr>
        <p:blipFill>
          <a:blip r:embed="rId4"/>
          <a:stretch>
            <a:fillRect/>
          </a:stretch>
        </p:blipFill>
        <p:spPr>
          <a:xfrm>
            <a:off x="1989997" y="1593611"/>
            <a:ext cx="5571398" cy="1485706"/>
          </a:xfrm>
          <a:prstGeom prst="rect">
            <a:avLst/>
          </a:prstGeom>
        </p:spPr>
      </p:pic>
    </p:spTree>
    <p:extLst>
      <p:ext uri="{BB962C8B-B14F-4D97-AF65-F5344CB8AC3E}">
        <p14:creationId xmlns:p14="http://schemas.microsoft.com/office/powerpoint/2010/main" val="1673641737"/>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DF9B-F0A4-C375-FB7E-2416D065F909}"/>
              </a:ext>
            </a:extLst>
          </p:cNvPr>
          <p:cNvSpPr>
            <a:spLocks noGrp="1"/>
          </p:cNvSpPr>
          <p:nvPr>
            <p:ph type="title"/>
          </p:nvPr>
        </p:nvSpPr>
        <p:spPr/>
        <p:txBody>
          <a:bodyPr/>
          <a:lstStyle/>
          <a:p>
            <a:r>
              <a:rPr lang="en-US"/>
              <a:t>Model size vs. performance tradeoffs</a:t>
            </a:r>
          </a:p>
        </p:txBody>
      </p:sp>
      <p:sp>
        <p:nvSpPr>
          <p:cNvPr id="3" name="Text Placeholder 2">
            <a:extLst>
              <a:ext uri="{FF2B5EF4-FFF2-40B4-BE49-F238E27FC236}">
                <a16:creationId xmlns:a16="http://schemas.microsoft.com/office/drawing/2014/main" id="{21F3D0E6-CC1B-ED70-BC7B-15655C127EA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63962681"/>
      </p:ext>
    </p:extLst>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03FE-B29B-A218-EB14-85A19659D4C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D37D6AE-DC2F-8DA6-2F31-B3A909A58F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62075504"/>
      </p:ext>
    </p:extLst>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Object detection (bounding boxes vs. Segmentation vs localization)</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Object classification/identification</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Object tracking (in video streams for example)</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Image restoration, sharpening</a:t>
            </a:r>
          </a:p>
          <a:p>
            <a:pPr marL="0" indent="-182245">
              <a:spcBef>
                <a:spcPts val="200"/>
              </a:spcBef>
              <a:spcAft>
                <a:spcPts val="0"/>
              </a:spcAft>
            </a:pPr>
            <a:r>
              <a:rPr lang="en-US" sz="1800" b="1" kern="100">
                <a:solidFill>
                  <a:srgbClr val="2F5496"/>
                </a:solidFill>
                <a:latin typeface="Calibri Light"/>
                <a:ea typeface="MS Gothic"/>
                <a:cs typeface="Times New Roman"/>
              </a:rPr>
              <a:t>Pose estimation?</a:t>
            </a:r>
          </a:p>
          <a:p>
            <a:pPr marL="0" indent="-182245">
              <a:spcBef>
                <a:spcPts val="200"/>
              </a:spcBef>
              <a:spcAft>
                <a:spcPts val="0"/>
              </a:spcAft>
            </a:pPr>
            <a:r>
              <a:rPr lang="en-US" sz="1800" b="1" kern="100">
                <a:solidFill>
                  <a:srgbClr val="2F5496"/>
                </a:solidFill>
                <a:latin typeface="Calibri Light"/>
                <a:ea typeface="MS Gothic"/>
                <a:cs typeface="Times New Roman"/>
              </a:rPr>
              <a:t>3D scene construction</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Computer vision falls into three broad categories.</a:t>
            </a:r>
            <a:endParaRPr lang="en-US"/>
          </a:p>
        </p:txBody>
      </p:sp>
    </p:spTree>
    <p:extLst>
      <p:ext uri="{BB962C8B-B14F-4D97-AF65-F5344CB8AC3E}">
        <p14:creationId xmlns:p14="http://schemas.microsoft.com/office/powerpoint/2010/main" val="1349130642"/>
      </p:ext>
    </p:extLst>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Optical character recognition</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Autonomous cars and vehicles</a:t>
            </a:r>
          </a:p>
          <a:p>
            <a:pPr marL="0" indent="-182245">
              <a:spcBef>
                <a:spcPts val="200"/>
              </a:spcBef>
              <a:spcAft>
                <a:spcPts val="0"/>
              </a:spcAft>
            </a:pPr>
            <a:r>
              <a:rPr lang="en-US" sz="1800" b="1" kern="100">
                <a:solidFill>
                  <a:srgbClr val="2F5496"/>
                </a:solidFill>
                <a:latin typeface="Calibri Light"/>
                <a:ea typeface="MS Gothic"/>
                <a:cs typeface="Times New Roman"/>
              </a:rPr>
              <a:t>Medical diagnosis (imaging diagnostics)</a:t>
            </a:r>
          </a:p>
          <a:p>
            <a:pPr marL="0" indent="-182245">
              <a:spcBef>
                <a:spcPts val="200"/>
              </a:spcBef>
              <a:spcAft>
                <a:spcPts val="0"/>
              </a:spcAft>
            </a:pPr>
            <a:r>
              <a:rPr lang="en-US" sz="1800" b="1" kern="100">
                <a:solidFill>
                  <a:srgbClr val="2F5496"/>
                </a:solidFill>
                <a:latin typeface="Calibri Light"/>
                <a:ea typeface="MS Gothic"/>
                <a:cs typeface="Times New Roman"/>
              </a:rPr>
              <a:t>Face recognition</a:t>
            </a:r>
          </a:p>
          <a:p>
            <a:pPr marL="0" indent="-182245">
              <a:spcBef>
                <a:spcPts val="200"/>
              </a:spcBef>
              <a:spcAft>
                <a:spcPts val="0"/>
              </a:spcAft>
            </a:pPr>
            <a:r>
              <a:rPr lang="en-US" sz="1800" b="1" kern="100">
                <a:solidFill>
                  <a:srgbClr val="2F5496"/>
                </a:solidFill>
                <a:latin typeface="Calibri Light"/>
                <a:ea typeface="MS Gothic"/>
                <a:cs typeface="Times New Roman"/>
              </a:rPr>
              <a:t>Augmented reality (extended reality or whatever it's called now)</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Computer vision has many useful applications.</a:t>
            </a:r>
            <a:endParaRPr lang="en-US"/>
          </a:p>
        </p:txBody>
      </p:sp>
    </p:spTree>
    <p:extLst>
      <p:ext uri="{BB962C8B-B14F-4D97-AF65-F5344CB8AC3E}">
        <p14:creationId xmlns:p14="http://schemas.microsoft.com/office/powerpoint/2010/main" val="211690358"/>
      </p:ext>
    </p:extLst>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Lecture 4 Leftovers</a:t>
            </a:r>
            <a:endParaRPr lang="en-US"/>
          </a:p>
        </p:txBody>
      </p:sp>
    </p:spTree>
    <p:extLst>
      <p:ext uri="{BB962C8B-B14F-4D97-AF65-F5344CB8AC3E}">
        <p14:creationId xmlns:p14="http://schemas.microsoft.com/office/powerpoint/2010/main" val="3374754401"/>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Neural networks are made of layers of computational units.</a:t>
            </a:r>
          </a:p>
          <a:p>
            <a:pPr marL="0" indent="-182245">
              <a:spcBef>
                <a:spcPts val="200"/>
              </a:spcBef>
              <a:spcAft>
                <a:spcPts val="0"/>
              </a:spcAft>
            </a:pPr>
            <a:r>
              <a:rPr lang="en-US" sz="1800" b="1" kern="100">
                <a:solidFill>
                  <a:srgbClr val="2F5496"/>
                </a:solidFill>
                <a:latin typeface="Calibri Light"/>
                <a:ea typeface="MS Gothic"/>
                <a:cs typeface="Times New Roman"/>
              </a:rPr>
              <a:t>Values from the previous layer are used to compute the weights (unit values) of the next layer.</a:t>
            </a:r>
          </a:p>
          <a:p>
            <a:pPr marL="0" indent="-182245">
              <a:spcBef>
                <a:spcPts val="200"/>
              </a:spcBef>
              <a:spcAft>
                <a:spcPts val="0"/>
              </a:spcAft>
            </a:pPr>
            <a:r>
              <a:rPr lang="en-US" sz="1800" b="1" kern="100">
                <a:solidFill>
                  <a:srgbClr val="2F5496"/>
                </a:solidFill>
                <a:latin typeface="Calibri Light"/>
                <a:ea typeface="MS Gothic"/>
                <a:cs typeface="Times New Roman"/>
              </a:rPr>
              <a:t>Layers have different functions.</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Neural networks are used to implement computer vision models.</a:t>
            </a:r>
            <a:endParaRPr lang="en-US"/>
          </a:p>
        </p:txBody>
      </p:sp>
    </p:spTree>
    <p:extLst>
      <p:ext uri="{BB962C8B-B14F-4D97-AF65-F5344CB8AC3E}">
        <p14:creationId xmlns:p14="http://schemas.microsoft.com/office/powerpoint/2010/main" val="628268925"/>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Use the same image but put arrows going back and forth.</a:t>
            </a:r>
            <a:endParaRPr lang="en-US"/>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During training, multiple training rounds (epochs) occur, where the goal is to improve model accuracy.</a:t>
            </a:r>
            <a:endParaRPr lang="en-US"/>
          </a:p>
        </p:txBody>
      </p:sp>
    </p:spTree>
    <p:extLst>
      <p:ext uri="{BB962C8B-B14F-4D97-AF65-F5344CB8AC3E}">
        <p14:creationId xmlns:p14="http://schemas.microsoft.com/office/powerpoint/2010/main" val="1579277144"/>
      </p:ext>
    </p:extLst>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The model architecture defines all the model values (parameters) that must be calculated.</a:t>
            </a:r>
          </a:p>
          <a:p>
            <a:pPr marL="0" indent="-182245">
              <a:spcBef>
                <a:spcPts val="200"/>
              </a:spcBef>
              <a:spcAft>
                <a:spcPts val="0"/>
              </a:spcAft>
            </a:pPr>
            <a:r>
              <a:rPr lang="en-US" sz="1800" b="1" kern="100">
                <a:solidFill>
                  <a:srgbClr val="2F5496"/>
                </a:solidFill>
                <a:latin typeface="Calibri Light"/>
                <a:ea typeface="MS Gothic"/>
                <a:cs typeface="Times New Roman"/>
              </a:rPr>
              <a:t>The optimization function updates the model values to improve the model by reducing the loss function.</a:t>
            </a:r>
          </a:p>
          <a:p>
            <a:pPr marL="0" indent="-182245">
              <a:spcBef>
                <a:spcPts val="200"/>
              </a:spcBef>
              <a:spcAft>
                <a:spcPts val="0"/>
              </a:spcAft>
            </a:pPr>
            <a:r>
              <a:rPr lang="en-US" sz="1800" b="1" kern="100">
                <a:solidFill>
                  <a:srgbClr val="2F5496"/>
                </a:solidFill>
                <a:latin typeface="Calibri Light"/>
                <a:ea typeface="MS Gothic"/>
                <a:cs typeface="Times New Roman"/>
              </a:rPr>
              <a:t>The loss function measures the difference between predictions and the true results.  The goal is to keep adjusting the model values to reduce the loss function values without overfitting (merely reproducing good results for the training data).</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Training a model requires: a model architecture, an optimization function, and a loss function.</a:t>
            </a:r>
            <a:endParaRPr lang="en-US"/>
          </a:p>
        </p:txBody>
      </p:sp>
    </p:spTree>
    <p:extLst>
      <p:ext uri="{BB962C8B-B14F-4D97-AF65-F5344CB8AC3E}">
        <p14:creationId xmlns:p14="http://schemas.microsoft.com/office/powerpoint/2010/main" val="1444097658"/>
      </p:ext>
    </p:extLst>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Maybe show output from training?</a:t>
            </a:r>
            <a:endParaRPr lang="en-US"/>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During training, multiple training rounds (epochs) occur, where the goal is to improve model accuracy.</a:t>
            </a:r>
            <a:endParaRPr lang="en-US"/>
          </a:p>
        </p:txBody>
      </p:sp>
    </p:spTree>
    <p:extLst>
      <p:ext uri="{BB962C8B-B14F-4D97-AF65-F5344CB8AC3E}">
        <p14:creationId xmlns:p14="http://schemas.microsoft.com/office/powerpoint/2010/main" val="2969554773"/>
      </p:ext>
    </p:extLst>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Consist of a neural network of multiple layers</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Have revolutionized computer vision</a:t>
            </a:r>
          </a:p>
          <a:p>
            <a:pPr marL="0" indent="-182245">
              <a:spcBef>
                <a:spcPts val="200"/>
              </a:spcBef>
              <a:spcAft>
                <a:spcPts val="0"/>
              </a:spcAft>
            </a:pPr>
            <a:r>
              <a:rPr lang="en-US" sz="1800" b="1" kern="100">
                <a:solidFill>
                  <a:srgbClr val="2F5496"/>
                </a:solidFill>
                <a:latin typeface="Calibri Light"/>
                <a:ea typeface="MS Gothic"/>
                <a:cs typeface="Times New Roman"/>
              </a:rPr>
              <a:t>Can take a long time to train hours, days, even longer</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Deep learning models are used for computer vision.</a:t>
            </a:r>
            <a:endParaRPr lang="en-US"/>
          </a:p>
        </p:txBody>
      </p:sp>
    </p:spTree>
    <p:extLst>
      <p:ext uri="{BB962C8B-B14F-4D97-AF65-F5344CB8AC3E}">
        <p14:creationId xmlns:p14="http://schemas.microsoft.com/office/powerpoint/2010/main" val="63376061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342900" marR="0" lvl="0" indent="-342900">
              <a:lnSpc>
                <a:spcPct val="107000"/>
              </a:lnSpc>
              <a:spcBef>
                <a:spcPts val="0"/>
              </a:spcBef>
              <a:spcAft>
                <a:spcPts val="0"/>
              </a:spcAft>
              <a:buFont typeface="+mj-lt"/>
              <a:buAutoNum type="arabi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Exercise 1: Setting up the RPi</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Unbox the RPi, camera, microSD card and put it all together</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Power on, log in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Start the Jupyter notebook server (on log in)</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Explaining what has been installed?  NN Frameworks? NumPy</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Connect to </a:t>
            </a:r>
            <a:r>
              <a:rPr lang="en-US" sz="1100" kern="100" err="1">
                <a:solidFill>
                  <a:srgbClr val="00B050"/>
                </a:solidFill>
                <a:effectLst/>
                <a:latin typeface="Calibri" panose="020F0502020204030204" pitchFamily="34" charset="0"/>
                <a:ea typeface="Calibri" panose="020F0502020204030204" pitchFamily="34" charset="0"/>
                <a:cs typeface="Arial" panose="020B0604020202020204" pitchFamily="34" charset="0"/>
              </a:rPr>
              <a:t>wifi</a:t>
            </a: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 and install more packages? Editors?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“Hello, World” camera access (bonus points for running in the notebook)</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Instructions</a:t>
            </a:r>
            <a:endParaRPr lang="en-US"/>
          </a:p>
        </p:txBody>
      </p:sp>
    </p:spTree>
    <p:extLst>
      <p:ext uri="{BB962C8B-B14F-4D97-AF65-F5344CB8AC3E}">
        <p14:creationId xmlns:p14="http://schemas.microsoft.com/office/powerpoint/2010/main" val="349339341"/>
      </p:ext>
    </p:extLst>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pPr>
              <a:spcAft>
                <a:spcPts val="959"/>
              </a:spcAft>
            </a:pPr>
            <a:r>
              <a:rPr lang="en-US" sz="2000">
                <a:latin typeface="Arial"/>
                <a:ea typeface="Open Sans Light"/>
                <a:cs typeface="Arial"/>
              </a:rPr>
              <a:t>The ImageNet Large Scale Recognition Challenge accelerated</a:t>
            </a:r>
            <a:br>
              <a:rPr lang="en-US" sz="2000">
                <a:latin typeface="Arial"/>
                <a:ea typeface="Open Sans Light"/>
                <a:cs typeface="Arial"/>
              </a:rPr>
            </a:br>
            <a:r>
              <a:rPr lang="en-US" sz="2000">
                <a:latin typeface="Arial"/>
                <a:ea typeface="Open Sans Light"/>
                <a:cs typeface="Arial"/>
              </a:rPr>
              <a:t>deep learning computer vision research.</a:t>
            </a:r>
            <a:endParaRPr lang="en-US"/>
          </a:p>
        </p:txBody>
      </p:sp>
      <p:sp>
        <p:nvSpPr>
          <p:cNvPr id="4" name="Text Placeholder 3">
            <a:extLst>
              <a:ext uri="{FF2B5EF4-FFF2-40B4-BE49-F238E27FC236}">
                <a16:creationId xmlns:a16="http://schemas.microsoft.com/office/drawing/2014/main" id="{C052977A-661F-3655-EF57-DD8F5554B7BB}"/>
              </a:ext>
            </a:extLst>
          </p:cNvPr>
          <p:cNvSpPr>
            <a:spLocks noGrp="1"/>
          </p:cNvSpPr>
          <p:nvPr>
            <p:ph type="body" sz="quarter" idx="10"/>
          </p:nvPr>
        </p:nvSpPr>
        <p:spPr/>
        <p:txBody>
          <a:bodyPr lIns="0" tIns="0" rIns="0" bIns="0" anchor="t"/>
          <a:lstStyle/>
          <a:p>
            <a:pPr marL="182245" indent="-182245"/>
            <a:r>
              <a:rPr lang="en-US">
                <a:latin typeface="Arial"/>
                <a:ea typeface="Open Sans Light"/>
                <a:cs typeface="Arial"/>
              </a:rPr>
              <a:t>INSERT PICTURE OF NEURAL NET</a:t>
            </a:r>
            <a:endParaRPr lang="en-US"/>
          </a:p>
        </p:txBody>
      </p:sp>
    </p:spTree>
    <p:extLst>
      <p:ext uri="{BB962C8B-B14F-4D97-AF65-F5344CB8AC3E}">
        <p14:creationId xmlns:p14="http://schemas.microsoft.com/office/powerpoint/2010/main" val="449069964"/>
      </p:ext>
    </p:extLst>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Impact of deep learning</a:t>
            </a:r>
            <a:endParaRPr lang="en-US">
              <a:solidFill>
                <a:srgbClr val="000000"/>
              </a:solidFill>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r>
              <a:rPr lang="en-US" sz="1800" b="1" kern="100" err="1">
                <a:solidFill>
                  <a:srgbClr val="2F5496"/>
                </a:solidFill>
                <a:latin typeface="Calibri Light"/>
                <a:ea typeface="MS Gothic"/>
                <a:cs typeface="Times New Roman"/>
              </a:rPr>
              <a:t>AlexNet</a:t>
            </a:r>
            <a:r>
              <a:rPr lang="en-US" sz="1800" b="1" kern="100">
                <a:solidFill>
                  <a:srgbClr val="2F5496"/>
                </a:solidFill>
                <a:latin typeface="Calibri Light"/>
                <a:ea typeface="MS Gothic"/>
                <a:cs typeface="Times New Roman"/>
              </a:rPr>
              <a:t> - classification</a:t>
            </a:r>
          </a:p>
          <a:p>
            <a:pPr marL="0" indent="-182245">
              <a:spcBef>
                <a:spcPts val="200"/>
              </a:spcBef>
              <a:spcAft>
                <a:spcPts val="0"/>
              </a:spcAft>
            </a:pPr>
            <a:r>
              <a:rPr lang="en-US" sz="1800" b="1" kern="100">
                <a:solidFill>
                  <a:srgbClr val="2F5496"/>
                </a:solidFill>
                <a:latin typeface="Calibri Light"/>
                <a:ea typeface="MS Gothic"/>
                <a:cs typeface="Times New Roman"/>
              </a:rPr>
              <a:t>VGG - classification</a:t>
            </a:r>
          </a:p>
          <a:p>
            <a:pPr marL="0" indent="-182245">
              <a:spcBef>
                <a:spcPts val="200"/>
              </a:spcBef>
              <a:spcAft>
                <a:spcPts val="0"/>
              </a:spcAft>
            </a:pPr>
            <a:r>
              <a:rPr lang="en-US" sz="1800" b="1" kern="100">
                <a:solidFill>
                  <a:srgbClr val="2F5496"/>
                </a:solidFill>
                <a:latin typeface="Calibri Light"/>
                <a:ea typeface="MS Gothic"/>
                <a:cs typeface="Times New Roman"/>
              </a:rPr>
              <a:t>ResNet - classification</a:t>
            </a:r>
          </a:p>
          <a:p>
            <a:pPr marL="0" indent="-182245">
              <a:spcBef>
                <a:spcPts val="200"/>
              </a:spcBef>
              <a:spcAft>
                <a:spcPts val="0"/>
              </a:spcAft>
            </a:pPr>
            <a:r>
              <a:rPr lang="en-US" sz="1800" b="1" kern="100" err="1">
                <a:solidFill>
                  <a:srgbClr val="2F5496"/>
                </a:solidFill>
                <a:latin typeface="Calibri Light"/>
                <a:ea typeface="MS Gothic"/>
                <a:cs typeface="Times New Roman"/>
              </a:rPr>
              <a:t>Unet</a:t>
            </a:r>
            <a:r>
              <a:rPr lang="en-US" sz="1800" b="1" kern="100">
                <a:solidFill>
                  <a:srgbClr val="2F5496"/>
                </a:solidFill>
                <a:latin typeface="Calibri Light"/>
                <a:ea typeface="MS Gothic"/>
                <a:cs typeface="Times New Roman"/>
              </a:rPr>
              <a:t> - segmentation</a:t>
            </a:r>
          </a:p>
          <a:p>
            <a:pPr marL="0" indent="-182245">
              <a:spcBef>
                <a:spcPts val="200"/>
              </a:spcBef>
              <a:spcAft>
                <a:spcPts val="0"/>
              </a:spcAft>
            </a:pPr>
            <a:r>
              <a:rPr lang="en-US" sz="1800" b="1" kern="100">
                <a:solidFill>
                  <a:srgbClr val="2F5496"/>
                </a:solidFill>
                <a:latin typeface="Calibri Light"/>
                <a:ea typeface="MS Gothic"/>
                <a:cs typeface="Times New Roman"/>
              </a:rPr>
              <a:t>(Faster) R-CNN – object detection (and classification?)</a:t>
            </a:r>
          </a:p>
          <a:p>
            <a:pPr marL="0" indent="-182245">
              <a:spcBef>
                <a:spcPts val="200"/>
              </a:spcBef>
              <a:spcAft>
                <a:spcPts val="0"/>
              </a:spcAft>
            </a:pPr>
            <a:r>
              <a:rPr lang="en-US" sz="1800" b="1" kern="100">
                <a:solidFill>
                  <a:srgbClr val="2F5496"/>
                </a:solidFill>
                <a:latin typeface="Calibri Light"/>
                <a:ea typeface="MS Gothic"/>
                <a:cs typeface="Times New Roman"/>
              </a:rPr>
              <a:t>YOLO – object detection and classification</a:t>
            </a:r>
          </a:p>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0">
              <a:spcBef>
                <a:spcPts val="200"/>
              </a:spcBef>
              <a:spcAft>
                <a:spcPts val="0"/>
              </a:spcAft>
              <a:buNone/>
            </a:pPr>
            <a:r>
              <a:rPr lang="en-US" sz="1800" b="1" kern="100">
                <a:solidFill>
                  <a:srgbClr val="2F5496"/>
                </a:solidFill>
                <a:latin typeface="Calibri Light"/>
                <a:ea typeface="MS Gothic"/>
                <a:cs typeface="Times New Roman"/>
              </a:rPr>
              <a:t>Don't go into detail.  The point is that deep learning has revolutionized CV.</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300">
                <a:latin typeface="Arial"/>
                <a:ea typeface="Open Sans Light"/>
                <a:cs typeface="Arial"/>
              </a:rPr>
              <a:t>PUT SOME FORM IN LATER LESSON:  Computer vision has improved dramatically over the last 10 years.</a:t>
            </a:r>
            <a:endParaRPr lang="en-US" sz="2300"/>
          </a:p>
        </p:txBody>
      </p:sp>
    </p:spTree>
    <p:extLst>
      <p:ext uri="{BB962C8B-B14F-4D97-AF65-F5344CB8AC3E}">
        <p14:creationId xmlns:p14="http://schemas.microsoft.com/office/powerpoint/2010/main" val="14367493"/>
      </p:ext>
    </p:extLst>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Data is split into training and testing data</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Usually a 60-40, 70-30 split.  </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A portion of the data is held out for validation.</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Machine learning models require training data, testing data, and validation data.</a:t>
            </a:r>
            <a:endParaRPr lang="en-US"/>
          </a:p>
        </p:txBody>
      </p:sp>
    </p:spTree>
    <p:extLst>
      <p:ext uri="{BB962C8B-B14F-4D97-AF65-F5344CB8AC3E}">
        <p14:creationId xmlns:p14="http://schemas.microsoft.com/office/powerpoint/2010/main" val="1061680146"/>
      </p:ext>
    </p:extLst>
  </p:cSld>
  <p:clrMapOvr>
    <a:masterClrMapping/>
  </p:clrMapOvr>
  <p:transition spd="med"/>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737359"/>
            <a:ext cx="8684911" cy="3284419"/>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List possible things that might go wrong with a model.</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List possible things to test for.</a:t>
            </a:r>
          </a:p>
          <a:p>
            <a:pPr marL="0" indent="-182245">
              <a:spcBef>
                <a:spcPts val="200"/>
              </a:spcBef>
              <a:spcAft>
                <a:spcPts val="0"/>
              </a:spcAft>
            </a:pPr>
            <a:r>
              <a:rPr lang="en-US" sz="1800" b="1" kern="100">
                <a:solidFill>
                  <a:srgbClr val="2F5496"/>
                </a:solidFill>
                <a:latin typeface="Calibri Light"/>
                <a:ea typeface="MS Gothic"/>
                <a:cs typeface="Times New Roman"/>
              </a:rPr>
              <a:t>List/describe why validation is necessary if testing data has already been taken out.</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Think About It:  Why is it important to hold back some data for testing?  Why hold back some more data for validation?</a:t>
            </a:r>
            <a:endParaRPr lang="en-US"/>
          </a:p>
        </p:txBody>
      </p:sp>
    </p:spTree>
    <p:extLst>
      <p:ext uri="{BB962C8B-B14F-4D97-AF65-F5344CB8AC3E}">
        <p14:creationId xmlns:p14="http://schemas.microsoft.com/office/powerpoint/2010/main" val="2677852884"/>
      </p:ext>
    </p:extLst>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Overfitting is when a model doesn't generalize well to new data.  The model can only process the training data accurately. (maybe say well instead of accurately?)</a:t>
            </a:r>
            <a:endParaRPr lang="en-US">
              <a:solidFill>
                <a:srgbClr val="000000"/>
              </a:solidFill>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Testing and validation prevent overfitting.</a:t>
            </a:r>
            <a:endParaRPr lang="en-US"/>
          </a:p>
        </p:txBody>
      </p:sp>
    </p:spTree>
    <p:extLst>
      <p:ext uri="{BB962C8B-B14F-4D97-AF65-F5344CB8AC3E}">
        <p14:creationId xmlns:p14="http://schemas.microsoft.com/office/powerpoint/2010/main" val="96453640"/>
      </p:ext>
    </p:extLst>
  </p:cSld>
  <p:clrMapOvr>
    <a:masterClrMapping/>
  </p:clrMapOvr>
  <p:transition spd="med"/>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List attributes that would help identify an image:</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Horizontal and vertical lines</a:t>
            </a:r>
          </a:p>
          <a:p>
            <a:pPr marL="0" indent="-182245">
              <a:spcBef>
                <a:spcPts val="200"/>
              </a:spcBef>
              <a:spcAft>
                <a:spcPts val="0"/>
              </a:spcAft>
            </a:pPr>
            <a:r>
              <a:rPr lang="en-US" sz="1800" b="1" kern="100">
                <a:solidFill>
                  <a:srgbClr val="2F5496"/>
                </a:solidFill>
                <a:latin typeface="Calibri Light"/>
                <a:ea typeface="MS Gothic"/>
                <a:cs typeface="Times New Roman"/>
              </a:rPr>
              <a:t>Shapes</a:t>
            </a:r>
          </a:p>
          <a:p>
            <a:pPr marL="0" indent="-182245">
              <a:spcBef>
                <a:spcPts val="200"/>
              </a:spcBef>
              <a:spcAft>
                <a:spcPts val="0"/>
              </a:spcAft>
            </a:pPr>
            <a:r>
              <a:rPr lang="en-US" sz="1800" b="1" kern="100">
                <a:solidFill>
                  <a:srgbClr val="2F5496"/>
                </a:solidFill>
                <a:latin typeface="Calibri Light"/>
                <a:ea typeface="MS Gothic"/>
                <a:cs typeface="Times New Roman"/>
              </a:rPr>
              <a:t>Edges</a:t>
            </a:r>
          </a:p>
          <a:p>
            <a:pPr marL="0" indent="-182245">
              <a:spcBef>
                <a:spcPts val="200"/>
              </a:spcBef>
              <a:spcAft>
                <a:spcPts val="0"/>
              </a:spcAft>
            </a:pPr>
            <a:r>
              <a:rPr lang="en-US" sz="1800" b="1" kern="100">
                <a:solidFill>
                  <a:srgbClr val="2F5496"/>
                </a:solidFill>
                <a:latin typeface="Calibri Light"/>
                <a:ea typeface="MS Gothic"/>
                <a:cs typeface="Times New Roman"/>
              </a:rPr>
              <a:t>Curves</a:t>
            </a:r>
          </a:p>
          <a:p>
            <a:pPr marL="0" indent="-182245">
              <a:spcBef>
                <a:spcPts val="200"/>
              </a:spcBef>
              <a:spcAft>
                <a:spcPts val="0"/>
              </a:spcAft>
            </a:pPr>
            <a:r>
              <a:rPr lang="en-US" sz="1800" b="1" kern="100">
                <a:solidFill>
                  <a:srgbClr val="2F5496"/>
                </a:solidFill>
                <a:latin typeface="Calibri Light"/>
                <a:ea typeface="MS Gothic"/>
                <a:cs typeface="Times New Roman"/>
              </a:rPr>
              <a:t>An area of a single (or close) color</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Think About It:  What are some qualities of an image that would help identify an object in an image?</a:t>
            </a:r>
            <a:endParaRPr lang="en-US"/>
          </a:p>
        </p:txBody>
      </p:sp>
    </p:spTree>
    <p:extLst>
      <p:ext uri="{BB962C8B-B14F-4D97-AF65-F5344CB8AC3E}">
        <p14:creationId xmlns:p14="http://schemas.microsoft.com/office/powerpoint/2010/main" val="3388069273"/>
      </p:ext>
    </p:extLst>
  </p:cSld>
  <p:clrMapOvr>
    <a:masterClrMapping/>
  </p:clrMapOvr>
  <p:transition spd="med"/>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Tensors are generalized matrices.  They have all the color info for example.</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Take a two-dimensional tensor with the pixel data from an image.</a:t>
            </a:r>
          </a:p>
          <a:p>
            <a:pPr marL="0" indent="-182245">
              <a:spcBef>
                <a:spcPts val="200"/>
              </a:spcBef>
              <a:spcAft>
                <a:spcPts val="0"/>
              </a:spcAft>
            </a:pPr>
            <a:r>
              <a:rPr lang="en-US" sz="1800" b="1" kern="100">
                <a:solidFill>
                  <a:srgbClr val="2F5496"/>
                </a:solidFill>
                <a:latin typeface="Calibri Light"/>
                <a:ea typeface="MS Gothic"/>
                <a:cs typeface="Times New Roman"/>
              </a:rPr>
              <a:t>The kernel tensor (or convolution window) is smaller than the input tensor.</a:t>
            </a:r>
          </a:p>
          <a:p>
            <a:pPr marL="0" indent="-182245">
              <a:spcBef>
                <a:spcPts val="200"/>
              </a:spcBef>
              <a:spcAft>
                <a:spcPts val="0"/>
              </a:spcAft>
            </a:pPr>
            <a:r>
              <a:rPr lang="en-US" sz="1800" b="1" kern="100">
                <a:solidFill>
                  <a:srgbClr val="2F5496"/>
                </a:solidFill>
                <a:latin typeface="Calibri Light"/>
                <a:ea typeface="MS Gothic"/>
                <a:cs typeface="Times New Roman"/>
              </a:rPr>
              <a:t>The kernel is used to calculate values from the input tensor.</a:t>
            </a:r>
          </a:p>
          <a:p>
            <a:pPr marL="0" indent="-182245">
              <a:spcBef>
                <a:spcPts val="200"/>
              </a:spcBef>
              <a:spcAft>
                <a:spcPts val="0"/>
              </a:spcAft>
            </a:pPr>
            <a:r>
              <a:rPr lang="en-US" sz="1800" b="1" kern="100">
                <a:solidFill>
                  <a:srgbClr val="2F5496"/>
                </a:solidFill>
                <a:latin typeface="Calibri Light"/>
                <a:ea typeface="MS Gothic"/>
                <a:cs typeface="Times New Roman"/>
              </a:rPr>
              <a:t>This produces an output tensor.</a:t>
            </a:r>
          </a:p>
          <a:p>
            <a:pPr marL="0" indent="-182245">
              <a:spcBef>
                <a:spcPts val="200"/>
              </a:spcBef>
              <a:spcAft>
                <a:spcPts val="0"/>
              </a:spcAft>
            </a:pPr>
            <a:r>
              <a:rPr lang="en-US" sz="1800" b="1" kern="100">
                <a:solidFill>
                  <a:srgbClr val="2F5496"/>
                </a:solidFill>
                <a:latin typeface="Calibri Light"/>
                <a:ea typeface="MS Gothic"/>
                <a:cs typeface="Times New Roman"/>
              </a:rPr>
              <a:t>For example, input values within the kernel are multiplied element-wise and summed together.</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CNNs apply a kernel tensor to an input tensor.</a:t>
            </a:r>
            <a:endParaRPr lang="en-US"/>
          </a:p>
        </p:txBody>
      </p:sp>
    </p:spTree>
    <p:extLst>
      <p:ext uri="{BB962C8B-B14F-4D97-AF65-F5344CB8AC3E}">
        <p14:creationId xmlns:p14="http://schemas.microsoft.com/office/powerpoint/2010/main" val="632955379"/>
      </p:ext>
    </p:extLst>
  </p:cSld>
  <p:clrMapOvr>
    <a:masterClrMapping/>
  </p:clrMapOvr>
  <p:transition spd="med"/>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It's rare for a kernel to be size 1.</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Notice that, unless there are modifications, the output will be smaller than the input.</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If the input tenser is </a:t>
            </a:r>
            <a:r>
              <a:rPr lang="en-US" err="1">
                <a:latin typeface="Arial"/>
                <a:ea typeface="Open Sans Light"/>
                <a:cs typeface="Arial"/>
              </a:rPr>
              <a:t>n</a:t>
            </a:r>
            <a:r>
              <a:rPr lang="en-US" baseline="-25000" err="1">
                <a:latin typeface="Arial"/>
                <a:ea typeface="Open Sans Light"/>
                <a:cs typeface="Arial"/>
              </a:rPr>
              <a:t>h</a:t>
            </a:r>
            <a:r>
              <a:rPr lang="en-US">
                <a:latin typeface="Arial"/>
                <a:ea typeface="Open Sans Light"/>
                <a:cs typeface="Arial"/>
              </a:rPr>
              <a:t> x </a:t>
            </a:r>
            <a:r>
              <a:rPr lang="en-US" err="1">
                <a:latin typeface="Arial"/>
                <a:ea typeface="Open Sans Light"/>
                <a:cs typeface="Arial"/>
              </a:rPr>
              <a:t>n</a:t>
            </a:r>
            <a:r>
              <a:rPr lang="en-US" baseline="-25000" err="1">
                <a:latin typeface="Arial"/>
                <a:ea typeface="Open Sans Light"/>
                <a:cs typeface="Arial"/>
              </a:rPr>
              <a:t>w</a:t>
            </a:r>
            <a:r>
              <a:rPr lang="en-US">
                <a:latin typeface="Arial"/>
                <a:ea typeface="Open Sans Light"/>
                <a:cs typeface="Arial"/>
              </a:rPr>
              <a:t> and kernel is </a:t>
            </a:r>
            <a:r>
              <a:rPr lang="en-US" err="1">
                <a:latin typeface="Arial"/>
                <a:ea typeface="Open Sans Light"/>
                <a:cs typeface="Arial"/>
              </a:rPr>
              <a:t>k</a:t>
            </a:r>
            <a:r>
              <a:rPr lang="en-US" baseline="-25000" err="1">
                <a:latin typeface="Arial"/>
                <a:ea typeface="Open Sans Light"/>
                <a:cs typeface="Arial"/>
              </a:rPr>
              <a:t>h</a:t>
            </a:r>
            <a:r>
              <a:rPr lang="en-US">
                <a:latin typeface="Arial"/>
                <a:ea typeface="Open Sans Light"/>
                <a:cs typeface="Arial"/>
              </a:rPr>
              <a:t> x k</a:t>
            </a:r>
            <a:r>
              <a:rPr lang="en-US" baseline="-25000">
                <a:latin typeface="Arial"/>
                <a:ea typeface="Open Sans Light"/>
                <a:cs typeface="Arial"/>
              </a:rPr>
              <a:t>w</a:t>
            </a:r>
            <a:r>
              <a:rPr lang="en-US">
                <a:latin typeface="Arial"/>
                <a:ea typeface="Open Sans Light"/>
                <a:cs typeface="Arial"/>
              </a:rPr>
              <a:t>, then</a:t>
            </a:r>
            <a:br>
              <a:rPr lang="en-US">
                <a:latin typeface="Arial"/>
                <a:ea typeface="Open Sans Light"/>
                <a:cs typeface="Arial"/>
              </a:rPr>
            </a:br>
            <a:r>
              <a:rPr lang="en-US">
                <a:latin typeface="Arial"/>
                <a:ea typeface="Open Sans Light"/>
                <a:cs typeface="Arial"/>
              </a:rPr>
              <a:t>output will be size (</a:t>
            </a:r>
            <a:r>
              <a:rPr lang="en-US" err="1">
                <a:latin typeface="Arial"/>
                <a:ea typeface="Open Sans Light"/>
                <a:cs typeface="Arial"/>
              </a:rPr>
              <a:t>nh</a:t>
            </a:r>
            <a:r>
              <a:rPr lang="en-US">
                <a:latin typeface="Arial"/>
                <a:ea typeface="Open Sans Light"/>
                <a:cs typeface="Arial"/>
              </a:rPr>
              <a:t> – </a:t>
            </a:r>
            <a:r>
              <a:rPr lang="en-US" err="1">
                <a:latin typeface="Arial"/>
                <a:ea typeface="Open Sans Light"/>
                <a:cs typeface="Arial"/>
              </a:rPr>
              <a:t>kh</a:t>
            </a:r>
            <a:r>
              <a:rPr lang="en-US">
                <a:latin typeface="Arial"/>
                <a:ea typeface="Open Sans Light"/>
                <a:cs typeface="Arial"/>
              </a:rPr>
              <a:t> + 1) x (</a:t>
            </a:r>
            <a:r>
              <a:rPr lang="en-US" err="1">
                <a:latin typeface="Arial"/>
                <a:ea typeface="Open Sans Light"/>
                <a:cs typeface="Arial"/>
              </a:rPr>
              <a:t>nw</a:t>
            </a:r>
            <a:r>
              <a:rPr lang="en-US">
                <a:latin typeface="Arial"/>
                <a:ea typeface="Open Sans Light"/>
                <a:cs typeface="Arial"/>
              </a:rPr>
              <a:t> – kw + 1).</a:t>
            </a:r>
          </a:p>
        </p:txBody>
      </p:sp>
    </p:spTree>
    <p:extLst>
      <p:ext uri="{BB962C8B-B14F-4D97-AF65-F5344CB8AC3E}">
        <p14:creationId xmlns:p14="http://schemas.microsoft.com/office/powerpoint/2010/main" val="374720532"/>
      </p:ext>
    </p:extLst>
  </p:cSld>
  <p:clrMapOvr>
    <a:masterClrMapping/>
  </p:clrMapOvr>
  <p:transition spd="med"/>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Have three exercises</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This may be crazy, but could we generate exercises? It might be worth trying just to learn how to do this if it hasn't been done.</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Practice:  What will the following output sizes be?</a:t>
            </a:r>
          </a:p>
        </p:txBody>
      </p:sp>
    </p:spTree>
    <p:extLst>
      <p:ext uri="{BB962C8B-B14F-4D97-AF65-F5344CB8AC3E}">
        <p14:creationId xmlns:p14="http://schemas.microsoft.com/office/powerpoint/2010/main" val="4101517621"/>
      </p:ext>
    </p:extLst>
  </p:cSld>
  <p:clrMapOvr>
    <a:masterClrMapping/>
  </p:clrMapOvr>
  <p:transition spd="med"/>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Usually put 0s around the input.  </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Used to control the size of the output (keep same size or even expand)</a:t>
            </a:r>
          </a:p>
          <a:p>
            <a:pPr marL="0" indent="-182245">
              <a:spcBef>
                <a:spcPts val="200"/>
              </a:spcBef>
              <a:spcAft>
                <a:spcPts val="0"/>
              </a:spcAft>
            </a:pPr>
            <a:r>
              <a:rPr lang="en-US" sz="1800" b="1" kern="100">
                <a:solidFill>
                  <a:srgbClr val="2F5496"/>
                </a:solidFill>
                <a:latin typeface="Calibri Light"/>
                <a:ea typeface="MS Gothic"/>
                <a:cs typeface="Times New Roman"/>
              </a:rPr>
              <a:t>Used to prevent losing pixel data at the edges of the input</a:t>
            </a:r>
          </a:p>
          <a:p>
            <a:pPr marL="0" indent="-182245">
              <a:spcBef>
                <a:spcPts val="200"/>
              </a:spcBef>
              <a:spcAft>
                <a:spcPts val="0"/>
              </a:spcAft>
            </a:pPr>
            <a:r>
              <a:rPr lang="en-US" sz="1800" b="1" kern="100">
                <a:solidFill>
                  <a:srgbClr val="2F5496"/>
                </a:solidFill>
                <a:latin typeface="Calibri Light"/>
                <a:ea typeface="MS Gothic"/>
                <a:cs typeface="Times New Roman"/>
              </a:rPr>
              <a:t>Set </a:t>
            </a:r>
            <a:r>
              <a:rPr lang="en-US" sz="1800" b="1" kern="100" err="1">
                <a:solidFill>
                  <a:srgbClr val="2F5496"/>
                </a:solidFill>
                <a:latin typeface="Calibri Light"/>
                <a:ea typeface="MS Gothic"/>
                <a:cs typeface="Times New Roman"/>
              </a:rPr>
              <a:t>ph</a:t>
            </a:r>
            <a:r>
              <a:rPr lang="en-US" sz="1800" b="1" kern="100">
                <a:solidFill>
                  <a:srgbClr val="2F5496"/>
                </a:solidFill>
                <a:latin typeface="Calibri Light"/>
                <a:ea typeface="MS Gothic"/>
                <a:cs typeface="Times New Roman"/>
              </a:rPr>
              <a:t> = </a:t>
            </a:r>
            <a:r>
              <a:rPr lang="en-US" sz="1800" b="1" kern="100" err="1">
                <a:solidFill>
                  <a:srgbClr val="2F5496"/>
                </a:solidFill>
                <a:latin typeface="Calibri Light"/>
                <a:ea typeface="MS Gothic"/>
                <a:cs typeface="Times New Roman"/>
              </a:rPr>
              <a:t>kh</a:t>
            </a:r>
            <a:r>
              <a:rPr lang="en-US" sz="1800" b="1" kern="100">
                <a:solidFill>
                  <a:srgbClr val="2F5496"/>
                </a:solidFill>
                <a:latin typeface="Calibri Light"/>
                <a:ea typeface="MS Gothic"/>
                <a:cs typeface="Times New Roman"/>
              </a:rPr>
              <a:t> - 1 and pw = kw - 1 to make output same size as input</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Padding can be used to prevent the output from shrinking.</a:t>
            </a:r>
            <a:br>
              <a:rPr lang="en-US">
                <a:latin typeface="Arial"/>
                <a:ea typeface="Open Sans Light"/>
                <a:cs typeface="Arial"/>
              </a:rPr>
            </a:br>
            <a:r>
              <a:rPr lang="en-US">
                <a:latin typeface="Arial"/>
                <a:ea typeface="Open Sans Light"/>
                <a:cs typeface="Arial"/>
              </a:rPr>
              <a:t>This produces the size (</a:t>
            </a:r>
            <a:r>
              <a:rPr lang="en-US" err="1">
                <a:latin typeface="Arial"/>
                <a:ea typeface="Open Sans Light"/>
                <a:cs typeface="Arial"/>
              </a:rPr>
              <a:t>nh</a:t>
            </a:r>
            <a:r>
              <a:rPr lang="en-US">
                <a:latin typeface="Arial"/>
                <a:ea typeface="Open Sans Light"/>
                <a:cs typeface="Arial"/>
              </a:rPr>
              <a:t> – </a:t>
            </a:r>
            <a:r>
              <a:rPr lang="en-US" err="1">
                <a:latin typeface="Arial"/>
                <a:ea typeface="Open Sans Light"/>
                <a:cs typeface="Arial"/>
              </a:rPr>
              <a:t>kh</a:t>
            </a:r>
            <a:r>
              <a:rPr lang="en-US">
                <a:latin typeface="Arial"/>
                <a:ea typeface="Open Sans Light"/>
                <a:cs typeface="Arial"/>
              </a:rPr>
              <a:t> + </a:t>
            </a:r>
            <a:r>
              <a:rPr lang="en-US" err="1">
                <a:latin typeface="Arial"/>
                <a:ea typeface="Open Sans Light"/>
                <a:cs typeface="Arial"/>
              </a:rPr>
              <a:t>ph</a:t>
            </a:r>
            <a:r>
              <a:rPr lang="en-US">
                <a:latin typeface="Arial"/>
                <a:ea typeface="Open Sans Light"/>
                <a:cs typeface="Arial"/>
              </a:rPr>
              <a:t> + 1) x (</a:t>
            </a:r>
            <a:r>
              <a:rPr lang="en-US" err="1">
                <a:latin typeface="Arial"/>
                <a:ea typeface="Open Sans Light"/>
                <a:cs typeface="Arial"/>
              </a:rPr>
              <a:t>nw</a:t>
            </a:r>
            <a:r>
              <a:rPr lang="en-US">
                <a:latin typeface="Arial"/>
                <a:ea typeface="Open Sans Light"/>
                <a:cs typeface="Arial"/>
              </a:rPr>
              <a:t> – kw + pw + 1).</a:t>
            </a:r>
          </a:p>
        </p:txBody>
      </p:sp>
    </p:spTree>
    <p:extLst>
      <p:ext uri="{BB962C8B-B14F-4D97-AF65-F5344CB8AC3E}">
        <p14:creationId xmlns:p14="http://schemas.microsoft.com/office/powerpoint/2010/main" val="8899353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46C9CCA-70CD-C336-407B-6D228F90A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3E9C2-4027-6F70-0FA0-B197BDAB9BA9}"/>
              </a:ext>
            </a:extLst>
          </p:cNvPr>
          <p:cNvSpPr>
            <a:spLocks noGrp="1"/>
          </p:cNvSpPr>
          <p:nvPr>
            <p:ph type="title"/>
          </p:nvPr>
        </p:nvSpPr>
        <p:spPr/>
        <p:txBody>
          <a:bodyPr/>
          <a:lstStyle/>
          <a:p>
            <a:r>
              <a:rPr lang="en-US">
                <a:latin typeface="Arial"/>
                <a:ea typeface="Open Sans Light"/>
                <a:cs typeface="Arial"/>
              </a:rPr>
              <a:t>Raspberry Pi Setup Exercise (TEST THE CAMERA)</a:t>
            </a:r>
            <a:endParaRPr lang="en-US"/>
          </a:p>
        </p:txBody>
      </p:sp>
      <p:sp>
        <p:nvSpPr>
          <p:cNvPr id="3" name="Text Placeholder 2">
            <a:extLst>
              <a:ext uri="{FF2B5EF4-FFF2-40B4-BE49-F238E27FC236}">
                <a16:creationId xmlns:a16="http://schemas.microsoft.com/office/drawing/2014/main" id="{71E7BC8A-36BB-35FB-EA39-0FAC9901907C}"/>
              </a:ext>
            </a:extLst>
          </p:cNvPr>
          <p:cNvSpPr>
            <a:spLocks noGrp="1"/>
          </p:cNvSpPr>
          <p:nvPr>
            <p:ph type="body" sz="quarter" idx="10"/>
          </p:nvPr>
        </p:nvSpPr>
        <p:spPr>
          <a:xfrm>
            <a:off x="333375" y="918907"/>
            <a:ext cx="4723606" cy="3850198"/>
          </a:xfrm>
        </p:spPr>
        <p:txBody>
          <a:bodyPr lIns="0" tIns="0" rIns="0" bIns="0" anchor="t"/>
          <a:lstStyle/>
          <a:p>
            <a:pPr marL="559435" lvl="2" indent="-285750">
              <a:buFont typeface="System Font Regular"/>
              <a:buAutoNum type="arabicPeriod"/>
            </a:pPr>
            <a:r>
              <a:rPr lang="en-US" sz="800" b="1">
                <a:solidFill>
                  <a:srgbClr val="FF0000"/>
                </a:solidFill>
                <a:latin typeface="Open Sans Light"/>
                <a:ea typeface="Open Sans Light"/>
                <a:cs typeface="Open Sans Light"/>
              </a:rPr>
              <a:t>Instructions for powering up logging in </a:t>
            </a:r>
            <a:r>
              <a:rPr lang="en-US" sz="800">
                <a:solidFill>
                  <a:srgbClr val="000000"/>
                </a:solidFill>
                <a:latin typeface="Open Sans Light"/>
                <a:ea typeface="Open Sans Light"/>
                <a:cs typeface="Open Sans Light"/>
              </a:rPr>
              <a:t>(</a:t>
            </a:r>
            <a:r>
              <a:rPr lang="en-US" sz="800">
                <a:solidFill>
                  <a:srgbClr val="FF0000"/>
                </a:solidFill>
                <a:latin typeface="Open Sans Light"/>
                <a:ea typeface="Open Sans Light"/>
                <a:cs typeface="Open Sans Light"/>
              </a:rPr>
              <a:t>username: </a:t>
            </a:r>
            <a:r>
              <a:rPr lang="en-US" sz="800" err="1">
                <a:solidFill>
                  <a:srgbClr val="FF0000"/>
                </a:solidFill>
                <a:latin typeface="Open Sans Light"/>
                <a:ea typeface="Open Sans Light"/>
                <a:cs typeface="Open Sans Light"/>
              </a:rPr>
              <a:t>aiwd</a:t>
            </a:r>
            <a:r>
              <a:rPr lang="en-US" sz="800">
                <a:solidFill>
                  <a:srgbClr val="FF0000"/>
                </a:solidFill>
                <a:latin typeface="Open Sans Light"/>
                <a:ea typeface="Open Sans Light"/>
                <a:cs typeface="Open Sans Light"/>
              </a:rPr>
              <a:t>-demo-pi/ pw: “ai as well as ai can be done”</a:t>
            </a:r>
            <a:r>
              <a:rPr lang="en-US" sz="800">
                <a:solidFill>
                  <a:srgbClr val="000000"/>
                </a:solidFill>
                <a:latin typeface="Open Sans Light"/>
                <a:ea typeface="Open Sans Light"/>
                <a:cs typeface="Open Sans Light"/>
              </a:rPr>
              <a:t>) </a:t>
            </a:r>
          </a:p>
          <a:p>
            <a:pPr marL="559435" lvl="2" indent="-285750">
              <a:buFont typeface="System Font Regular"/>
              <a:buAutoNum type="arabicPeriod"/>
            </a:pPr>
            <a:r>
              <a:rPr lang="en-US" sz="800" b="1">
                <a:solidFill>
                  <a:srgbClr val="FF0000"/>
                </a:solidFill>
                <a:latin typeface="Open Sans Light"/>
                <a:ea typeface="Open Sans Light"/>
                <a:cs typeface="Open Sans Light"/>
              </a:rPr>
              <a:t>Instructions for connecting to the </a:t>
            </a:r>
            <a:r>
              <a:rPr lang="en-US" sz="800" b="1" err="1">
                <a:solidFill>
                  <a:srgbClr val="FF0000"/>
                </a:solidFill>
                <a:latin typeface="Open Sans Light"/>
                <a:ea typeface="Open Sans Light"/>
                <a:cs typeface="Open Sans Light"/>
              </a:rPr>
              <a:t>Wifi</a:t>
            </a:r>
            <a:r>
              <a:rPr lang="en-US" sz="800" b="1">
                <a:solidFill>
                  <a:srgbClr val="FF0000"/>
                </a:solidFill>
                <a:latin typeface="Open Sans Light"/>
                <a:ea typeface="Open Sans Light"/>
                <a:cs typeface="Open Sans Light"/>
              </a:rPr>
              <a:t>?</a:t>
            </a:r>
          </a:p>
          <a:p>
            <a:pPr marL="594705" lvl="4" indent="0">
              <a:buNone/>
            </a:pPr>
            <a:r>
              <a:rPr lang="en-US" sz="640">
                <a:solidFill>
                  <a:srgbClr val="000000"/>
                </a:solidFill>
                <a:latin typeface="Open Sans Light"/>
                <a:ea typeface="Open Sans Light"/>
                <a:cs typeface="Open Sans Light"/>
              </a:rPr>
              <a:t>With the Raspberry Pi 5 and attached Camera Module v3 installed in the case, follow the </a:t>
            </a:r>
            <a:r>
              <a:rPr lang="en-US" sz="640">
                <a:solidFill>
                  <a:srgbClr val="000000"/>
                </a:solidFill>
                <a:latin typeface="Open Sans Light"/>
                <a:ea typeface="Open Sans Light"/>
                <a:cs typeface="Open Sans Light"/>
                <a:hlinkClick r:id="rId2"/>
              </a:rPr>
              <a:t>Getting Started</a:t>
            </a:r>
            <a:r>
              <a:rPr lang="en-US" sz="640">
                <a:solidFill>
                  <a:srgbClr val="000000"/>
                </a:solidFill>
                <a:latin typeface="Open Sans Light"/>
                <a:ea typeface="Open Sans Light"/>
                <a:cs typeface="Open Sans Light"/>
              </a:rPr>
              <a:t> instructions. These instructions take you through the process configuring the wireless network connection, and powering on the Raspberry Pi 5 for the first time. [</a:t>
            </a:r>
            <a:r>
              <a:rPr lang="en-US" sz="640" i="1">
                <a:solidFill>
                  <a:srgbClr val="000000"/>
                </a:solidFill>
                <a:latin typeface="Open Sans Light"/>
                <a:ea typeface="Open Sans Light"/>
                <a:cs typeface="Open Sans Light"/>
              </a:rPr>
              <a:t>Notes</a:t>
            </a:r>
            <a:r>
              <a:rPr lang="en-US" sz="640">
                <a:solidFill>
                  <a:srgbClr val="000000"/>
                </a:solidFill>
                <a:latin typeface="Open Sans Light"/>
                <a:ea typeface="Open Sans Light"/>
                <a:cs typeface="Open Sans Light"/>
              </a:rPr>
              <a:t>: I connected to CMU-SECURE using these </a:t>
            </a:r>
            <a:r>
              <a:rPr lang="en-US" sz="640" u="sng">
                <a:solidFill>
                  <a:srgbClr val="0563C1"/>
                </a:solidFill>
                <a:latin typeface="Open Sans Light"/>
                <a:ea typeface="Open Sans Light"/>
                <a:cs typeface="Open Sans Light"/>
              </a:rPr>
              <a:t>instructions...</a:t>
            </a:r>
            <a:r>
              <a:rPr lang="en-US" sz="640">
                <a:solidFill>
                  <a:srgbClr val="000000"/>
                </a:solidFill>
                <a:latin typeface="Open Sans Light"/>
                <a:ea typeface="Open Sans Light"/>
                <a:cs typeface="Open Sans Light"/>
              </a:rPr>
              <a:t> for the class we could presumably create a Guest </a:t>
            </a:r>
            <a:r>
              <a:rPr lang="en-US" sz="640" err="1">
                <a:solidFill>
                  <a:srgbClr val="000000"/>
                </a:solidFill>
                <a:latin typeface="Open Sans Light"/>
                <a:ea typeface="Open Sans Light"/>
                <a:cs typeface="Open Sans Light"/>
              </a:rPr>
              <a:t>Wifi</a:t>
            </a:r>
            <a:r>
              <a:rPr lang="en-US" sz="640">
                <a:solidFill>
                  <a:srgbClr val="000000"/>
                </a:solidFill>
                <a:latin typeface="Open Sans Light"/>
                <a:ea typeface="Open Sans Light"/>
                <a:cs typeface="Open Sans Light"/>
              </a:rPr>
              <a:t> event following </a:t>
            </a:r>
            <a:r>
              <a:rPr lang="en-US" sz="640">
                <a:solidFill>
                  <a:srgbClr val="0563C1"/>
                </a:solidFill>
                <a:latin typeface="Open Sans Light"/>
                <a:ea typeface="Open Sans Light"/>
                <a:cs typeface="Open Sans Light"/>
                <a:hlinkClick r:id="rId3"/>
              </a:rPr>
              <a:t>these instructions</a:t>
            </a:r>
            <a:r>
              <a:rPr lang="en-US" sz="640">
                <a:solidFill>
                  <a:srgbClr val="000000"/>
                </a:solidFill>
                <a:latin typeface="Open Sans Light"/>
                <a:ea typeface="Open Sans Light"/>
                <a:cs typeface="Open Sans Light"/>
              </a:rPr>
              <a:t> and have everyone connect to CMU-Guest...unable to download </a:t>
            </a:r>
            <a:r>
              <a:rPr lang="en-US" sz="640" err="1">
                <a:solidFill>
                  <a:srgbClr val="000000"/>
                </a:solidFill>
                <a:latin typeface="Open Sans Light"/>
                <a:ea typeface="Open Sans Light"/>
                <a:cs typeface="Open Sans Light"/>
              </a:rPr>
              <a:t>rpi</a:t>
            </a:r>
            <a:r>
              <a:rPr lang="en-US" sz="640">
                <a:solidFill>
                  <a:srgbClr val="000000"/>
                </a:solidFill>
                <a:latin typeface="Open Sans Light"/>
                <a:ea typeface="Open Sans Light"/>
                <a:cs typeface="Open Sans Light"/>
              </a:rPr>
              <a:t>-imager on my work laptop (“Unable to locate a Java Runtime that supports apt” despite </a:t>
            </a:r>
            <a:r>
              <a:rPr lang="en-US" sz="640" err="1">
                <a:solidFill>
                  <a:srgbClr val="000000"/>
                </a:solidFill>
                <a:latin typeface="Open Sans Light"/>
                <a:ea typeface="Open Sans Light"/>
                <a:cs typeface="Open Sans Light"/>
              </a:rPr>
              <a:t>dowloading</a:t>
            </a:r>
            <a:r>
              <a:rPr lang="en-US" sz="640">
                <a:solidFill>
                  <a:srgbClr val="000000"/>
                </a:solidFill>
                <a:latin typeface="Open Sans Light"/>
                <a:ea typeface="Open Sans Light"/>
                <a:cs typeface="Open Sans Light"/>
              </a:rPr>
              <a:t> Java...setup RPI user information here (30 mins)</a:t>
            </a:r>
            <a:endParaRPr lang="en-US">
              <a:latin typeface="Open Sans Light"/>
              <a:ea typeface="Open Sans Light"/>
              <a:cs typeface="Open Sans Light"/>
            </a:endParaRPr>
          </a:p>
          <a:p>
            <a:pPr marL="559435" lvl="2" indent="-285750">
              <a:buAutoNum type="arabicPeriod"/>
            </a:pPr>
            <a:r>
              <a:rPr lang="en-US" sz="800">
                <a:solidFill>
                  <a:srgbClr val="000000"/>
                </a:solidFill>
                <a:latin typeface="Open Sans Light"/>
                <a:ea typeface="Open Sans Light"/>
                <a:cs typeface="Open Sans Light"/>
              </a:rPr>
              <a:t>Test the camera module functionality from the terminal. (1 min)</a:t>
            </a:r>
            <a:br>
              <a:rPr lang="en-US" sz="800"/>
            </a:br>
            <a:r>
              <a:rPr lang="en-US" sz="800">
                <a:solidFill>
                  <a:srgbClr val="000000"/>
                </a:solidFill>
                <a:latin typeface="Open Sans Light"/>
                <a:ea typeface="Open Sans Light"/>
                <a:cs typeface="Open Sans Light"/>
              </a:rPr>
              <a:t> </a:t>
            </a:r>
            <a:r>
              <a:rPr lang="en-US" sz="800" err="1">
                <a:solidFill>
                  <a:srgbClr val="000000"/>
                </a:solidFill>
                <a:latin typeface="Consolas"/>
                <a:ea typeface="Open Sans Light"/>
                <a:cs typeface="Open Sans Light"/>
              </a:rPr>
              <a:t>rms@raspberrypi</a:t>
            </a:r>
            <a:r>
              <a:rPr lang="en-US" sz="800">
                <a:solidFill>
                  <a:srgbClr val="000000"/>
                </a:solidFill>
                <a:latin typeface="Consolas"/>
                <a:ea typeface="Open Sans Light"/>
                <a:cs typeface="Open Sans Light"/>
              </a:rPr>
              <a:t>:~ $ </a:t>
            </a:r>
            <a:r>
              <a:rPr lang="en-US" sz="800" err="1">
                <a:solidFill>
                  <a:srgbClr val="000000"/>
                </a:solidFill>
                <a:latin typeface="Consolas"/>
                <a:ea typeface="Open Sans Light"/>
                <a:cs typeface="Open Sans Light"/>
              </a:rPr>
              <a:t>libcamera</a:t>
            </a:r>
            <a:r>
              <a:rPr lang="en-US" sz="800">
                <a:solidFill>
                  <a:srgbClr val="000000"/>
                </a:solidFill>
                <a:latin typeface="Consolas"/>
                <a:ea typeface="Open Sans Light"/>
                <a:cs typeface="Open Sans Light"/>
              </a:rPr>
              <a:t>-hello</a:t>
            </a:r>
            <a:endParaRPr lang="en-US">
              <a:ea typeface="Open Sans Light"/>
              <a:cs typeface="Open Sans Light"/>
            </a:endParaRPr>
          </a:p>
          <a:p>
            <a:pPr marL="457200" indent="-457200">
              <a:buAutoNum type="arabicPeriod"/>
            </a:pPr>
            <a:endParaRPr lang="en-US"/>
          </a:p>
        </p:txBody>
      </p:sp>
      <p:sp>
        <p:nvSpPr>
          <p:cNvPr id="8" name="TextBox 7">
            <a:extLst>
              <a:ext uri="{FF2B5EF4-FFF2-40B4-BE49-F238E27FC236}">
                <a16:creationId xmlns:a16="http://schemas.microsoft.com/office/drawing/2014/main" id="{60BA980D-1BC4-28F0-46FC-2F34944122BB}"/>
              </a:ext>
            </a:extLst>
          </p:cNvPr>
          <p:cNvSpPr txBox="1"/>
          <p:nvPr/>
        </p:nvSpPr>
        <p:spPr>
          <a:xfrm>
            <a:off x="6204492" y="3845777"/>
            <a:ext cx="3733985" cy="923328"/>
          </a:xfrm>
          <a:prstGeom prst="rect">
            <a:avLst/>
          </a:prstGeom>
          <a:noFill/>
          <a:ln w="190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0000"/>
                </a:solidFill>
                <a:effectLst/>
                <a:uFillTx/>
                <a:latin typeface="Calibri"/>
                <a:ea typeface="Calibri"/>
                <a:cs typeface="Calibri"/>
                <a:sym typeface="Calibri"/>
              </a:rPr>
              <a:t>Decide how much is done prior to class. Summarize what was done for them.</a:t>
            </a:r>
          </a:p>
        </p:txBody>
      </p:sp>
      <p:sp>
        <p:nvSpPr>
          <p:cNvPr id="4" name="TextBox 3">
            <a:extLst>
              <a:ext uri="{FF2B5EF4-FFF2-40B4-BE49-F238E27FC236}">
                <a16:creationId xmlns:a16="http://schemas.microsoft.com/office/drawing/2014/main" id="{6A1A0A86-45AF-353F-8104-EDACE41CD856}"/>
              </a:ext>
            </a:extLst>
          </p:cNvPr>
          <p:cNvSpPr txBox="1"/>
          <p:nvPr/>
        </p:nvSpPr>
        <p:spPr>
          <a:xfrm>
            <a:off x="6448112" y="1765317"/>
            <a:ext cx="249586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Calibri"/>
                <a:ea typeface="Calibri"/>
                <a:cs typeface="Calibri"/>
                <a:sym typeface="Calibri"/>
              </a:rPr>
              <a:t>Image of </a:t>
            </a:r>
            <a:r>
              <a:rPr kumimoji="0" lang="en-US" sz="1800" b="0" i="0" u="none" strike="noStrike" cap="none" spc="0" normalizeH="0" baseline="0" err="1">
                <a:ln>
                  <a:noFill/>
                </a:ln>
                <a:solidFill>
                  <a:srgbClr val="000000"/>
                </a:solidFill>
                <a:effectLst/>
                <a:uFillTx/>
                <a:latin typeface="Calibri"/>
                <a:ea typeface="Calibri"/>
                <a:cs typeface="Calibri"/>
                <a:sym typeface="Calibri"/>
              </a:rPr>
              <a:t>libcamera</a:t>
            </a:r>
            <a:r>
              <a:rPr lang="en-US" sz="1800"/>
              <a:t>-hello output or code?</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54790341"/>
      </p:ext>
    </p:extLst>
  </p:cSld>
  <p:clrMapOvr>
    <a:masterClrMapping/>
  </p:clrMapOvr>
  <p:transition spd="med"/>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Have three exercises</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Students calculate output size given input, kernel, and padding</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Practice:  What will the following output sizes be?</a:t>
            </a:r>
          </a:p>
        </p:txBody>
      </p:sp>
    </p:spTree>
    <p:extLst>
      <p:ext uri="{BB962C8B-B14F-4D97-AF65-F5344CB8AC3E}">
        <p14:creationId xmlns:p14="http://schemas.microsoft.com/office/powerpoint/2010/main" val="3736053418"/>
      </p:ext>
    </p:extLst>
  </p:cSld>
  <p:clrMapOvr>
    <a:masterClrMapping/>
  </p:clrMapOvr>
  <p:transition spd="med"/>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The kernel doesn't have to move 1 pixel at a time horizontally then vertically.</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Stride can be used to </a:t>
            </a:r>
            <a:r>
              <a:rPr lang="en-US" sz="1800" b="1" kern="100" err="1">
                <a:solidFill>
                  <a:srgbClr val="2F5496"/>
                </a:solidFill>
                <a:latin typeface="Calibri Light"/>
                <a:ea typeface="MS Gothic"/>
                <a:cs typeface="Times New Roman"/>
              </a:rPr>
              <a:t>downsample</a:t>
            </a:r>
            <a:r>
              <a:rPr lang="en-US" sz="1800" b="1" kern="100">
                <a:solidFill>
                  <a:srgbClr val="2F5496"/>
                </a:solidFill>
                <a:latin typeface="Calibri Light"/>
                <a:ea typeface="MS Gothic"/>
                <a:cs typeface="Times New Roman"/>
              </a:rPr>
              <a:t> (make output a smaller size) if the input is quite large</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It might be more computationally efficient to use stride vales greater than one, especially if the kernel is large and captures a lot of the input values.</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Stride allows the kernel to skip along the input.</a:t>
            </a:r>
          </a:p>
        </p:txBody>
      </p:sp>
    </p:spTree>
    <p:extLst>
      <p:ext uri="{BB962C8B-B14F-4D97-AF65-F5344CB8AC3E}">
        <p14:creationId xmlns:p14="http://schemas.microsoft.com/office/powerpoint/2010/main" val="2570089357"/>
      </p:ext>
    </p:extLst>
  </p:cSld>
  <p:clrMapOvr>
    <a:masterClrMapping/>
  </p:clrMapOvr>
  <p:transition spd="med"/>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The half brackets mean you take the floor of the value.  In other words, drop the decimal (or round down to the nearest unit).</a:t>
            </a:r>
            <a:endParaRPr lang="en-US">
              <a:solidFill>
                <a:srgbClr val="000000"/>
              </a:solidFill>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Given stride dimensions, output size is </a:t>
            </a:r>
            <a:br>
              <a:rPr lang="en-US">
                <a:latin typeface="Arial"/>
                <a:ea typeface="Open Sans Light"/>
                <a:cs typeface="Arial"/>
              </a:rPr>
            </a:br>
            <a:r>
              <a:rPr lang="en-US">
                <a:latin typeface="Arial"/>
                <a:ea typeface="Open Sans Light"/>
                <a:cs typeface="Arial"/>
              </a:rPr>
              <a:t>⌊(</a:t>
            </a:r>
            <a:r>
              <a:rPr lang="en-US" err="1">
                <a:latin typeface="Arial"/>
                <a:ea typeface="Open Sans Light"/>
                <a:cs typeface="Arial"/>
              </a:rPr>
              <a:t>nh</a:t>
            </a:r>
            <a:r>
              <a:rPr lang="en-US">
                <a:latin typeface="Arial"/>
                <a:ea typeface="Open Sans Light"/>
                <a:cs typeface="Arial"/>
              </a:rPr>
              <a:t> – </a:t>
            </a:r>
            <a:r>
              <a:rPr lang="en-US" err="1">
                <a:latin typeface="Arial"/>
                <a:ea typeface="Open Sans Light"/>
                <a:cs typeface="Arial"/>
              </a:rPr>
              <a:t>kh</a:t>
            </a:r>
            <a:r>
              <a:rPr lang="en-US">
                <a:latin typeface="Arial"/>
                <a:ea typeface="Open Sans Light"/>
                <a:cs typeface="Arial"/>
              </a:rPr>
              <a:t> + </a:t>
            </a:r>
            <a:r>
              <a:rPr lang="en-US" err="1">
                <a:latin typeface="Arial"/>
                <a:ea typeface="Open Sans Light"/>
                <a:cs typeface="Arial"/>
              </a:rPr>
              <a:t>ph</a:t>
            </a:r>
            <a:r>
              <a:rPr lang="en-US">
                <a:latin typeface="Arial"/>
                <a:ea typeface="Open Sans Light"/>
                <a:cs typeface="Arial"/>
              </a:rPr>
              <a:t> + </a:t>
            </a:r>
            <a:r>
              <a:rPr lang="en-US" err="1">
                <a:latin typeface="Arial"/>
                <a:ea typeface="Open Sans Light"/>
                <a:cs typeface="Arial"/>
              </a:rPr>
              <a:t>sh</a:t>
            </a:r>
            <a:r>
              <a:rPr lang="en-US">
                <a:latin typeface="Arial"/>
                <a:ea typeface="Open Sans Light"/>
                <a:cs typeface="Arial"/>
              </a:rPr>
              <a:t>)/</a:t>
            </a:r>
            <a:r>
              <a:rPr lang="en-US" err="1">
                <a:latin typeface="Arial"/>
                <a:ea typeface="Open Sans Light"/>
                <a:cs typeface="Arial"/>
              </a:rPr>
              <a:t>sh</a:t>
            </a:r>
            <a:r>
              <a:rPr lang="en-US">
                <a:latin typeface="Arial"/>
                <a:ea typeface="Open Sans Light"/>
                <a:cs typeface="Arial"/>
              </a:rPr>
              <a:t>⌋ x ⌊(</a:t>
            </a:r>
            <a:r>
              <a:rPr lang="en-US" err="1">
                <a:latin typeface="Arial"/>
                <a:ea typeface="Open Sans Light"/>
                <a:cs typeface="Arial"/>
              </a:rPr>
              <a:t>nw</a:t>
            </a:r>
            <a:r>
              <a:rPr lang="en-US">
                <a:latin typeface="Arial"/>
                <a:ea typeface="Open Sans Light"/>
                <a:cs typeface="Arial"/>
              </a:rPr>
              <a:t> – kw + pw + </a:t>
            </a:r>
            <a:r>
              <a:rPr lang="en-US" err="1">
                <a:latin typeface="Arial"/>
                <a:ea typeface="Open Sans Light"/>
                <a:cs typeface="Arial"/>
              </a:rPr>
              <a:t>sw</a:t>
            </a:r>
            <a:r>
              <a:rPr lang="en-US">
                <a:latin typeface="Arial"/>
                <a:ea typeface="Open Sans Light"/>
                <a:cs typeface="Arial"/>
              </a:rPr>
              <a:t>)/</a:t>
            </a:r>
            <a:r>
              <a:rPr lang="en-US" err="1">
                <a:latin typeface="Arial"/>
                <a:ea typeface="Open Sans Light"/>
                <a:cs typeface="Arial"/>
              </a:rPr>
              <a:t>sw</a:t>
            </a:r>
            <a:r>
              <a:rPr lang="en-US">
                <a:latin typeface="Arial"/>
                <a:ea typeface="Open Sans Light"/>
                <a:cs typeface="Arial"/>
              </a:rPr>
              <a:t>⌋</a:t>
            </a:r>
          </a:p>
        </p:txBody>
      </p:sp>
    </p:spTree>
    <p:extLst>
      <p:ext uri="{BB962C8B-B14F-4D97-AF65-F5344CB8AC3E}">
        <p14:creationId xmlns:p14="http://schemas.microsoft.com/office/powerpoint/2010/main" val="3265084965"/>
      </p:ext>
    </p:extLst>
  </p:cSld>
  <p:clrMapOvr>
    <a:masterClrMapping/>
  </p:clrMapOvr>
  <p:transition spd="med"/>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Have three exercises</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Students calculate output size given input, kernel, padding, and stride</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Practice:  What will the following output sizes be?</a:t>
            </a:r>
          </a:p>
        </p:txBody>
      </p:sp>
    </p:spTree>
    <p:extLst>
      <p:ext uri="{BB962C8B-B14F-4D97-AF65-F5344CB8AC3E}">
        <p14:creationId xmlns:p14="http://schemas.microsoft.com/office/powerpoint/2010/main" val="1529355676"/>
      </p:ext>
    </p:extLst>
  </p:cSld>
  <p:clrMapOvr>
    <a:masterClrMapping/>
  </p:clrMapOvr>
  <p:transition spd="med"/>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Show the matrices and examples</a:t>
            </a:r>
            <a:endParaRPr lang="en-US">
              <a:solidFill>
                <a:srgbClr val="000000"/>
              </a:solidFill>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PUT IN EXAMPLE KERNELS THAT DO THINGS:</a:t>
            </a:r>
            <a:br>
              <a:rPr lang="en-US">
                <a:latin typeface="Arial"/>
                <a:ea typeface="Open Sans Light"/>
                <a:cs typeface="Arial"/>
              </a:rPr>
            </a:br>
            <a:r>
              <a:rPr lang="en-US">
                <a:latin typeface="Arial"/>
                <a:ea typeface="Open Sans Light"/>
                <a:cs typeface="Arial"/>
              </a:rPr>
              <a:t>identity, edge detection, sharpen, blur</a:t>
            </a:r>
          </a:p>
        </p:txBody>
      </p:sp>
    </p:spTree>
    <p:extLst>
      <p:ext uri="{BB962C8B-B14F-4D97-AF65-F5344CB8AC3E}">
        <p14:creationId xmlns:p14="http://schemas.microsoft.com/office/powerpoint/2010/main" val="4027628698"/>
      </p:ext>
    </p:extLst>
  </p:cSld>
  <p:clrMapOvr>
    <a:masterClrMapping/>
  </p:clrMapOvr>
  <p:transition spd="med"/>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It's a window like a kernel window.</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Usually takes the max or average of the input values.</a:t>
            </a:r>
          </a:p>
          <a:p>
            <a:pPr marL="0" indent="-182245">
              <a:spcBef>
                <a:spcPts val="200"/>
              </a:spcBef>
              <a:spcAft>
                <a:spcPts val="0"/>
              </a:spcAft>
            </a:pPr>
            <a:r>
              <a:rPr lang="en-US" sz="1800" b="1" kern="100">
                <a:solidFill>
                  <a:srgbClr val="2F5496"/>
                </a:solidFill>
                <a:latin typeface="Calibri Light"/>
                <a:ea typeface="MS Gothic"/>
                <a:cs typeface="Times New Roman"/>
              </a:rPr>
              <a:t>It turns out that max is usually the best operation for applications. This is max pooling.</a:t>
            </a:r>
          </a:p>
          <a:p>
            <a:pPr marL="0" indent="-182245">
              <a:spcBef>
                <a:spcPts val="200"/>
              </a:spcBef>
              <a:spcAft>
                <a:spcPts val="0"/>
              </a:spcAft>
            </a:pPr>
            <a:r>
              <a:rPr lang="en-US" sz="1800" b="1" kern="100" err="1">
                <a:solidFill>
                  <a:srgbClr val="2F5496"/>
                </a:solidFill>
                <a:latin typeface="Calibri Light"/>
                <a:ea typeface="MS Gothic"/>
                <a:cs typeface="Times New Roman"/>
              </a:rPr>
              <a:t>Downsampling</a:t>
            </a:r>
            <a:r>
              <a:rPr lang="en-US" sz="1800" b="1" kern="100">
                <a:solidFill>
                  <a:srgbClr val="2F5496"/>
                </a:solidFill>
                <a:latin typeface="Calibri Light"/>
                <a:ea typeface="MS Gothic"/>
                <a:cs typeface="Times New Roman"/>
              </a:rPr>
              <a:t> reduces the amount of computation for the next layer.</a:t>
            </a:r>
          </a:p>
          <a:p>
            <a:pPr marL="0" indent="-182245">
              <a:spcBef>
                <a:spcPts val="200"/>
              </a:spcBef>
              <a:spcAft>
                <a:spcPts val="0"/>
              </a:spcAft>
            </a:pPr>
            <a:r>
              <a:rPr lang="en-US" sz="1800" b="1" kern="100">
                <a:solidFill>
                  <a:srgbClr val="2F5496"/>
                </a:solidFill>
                <a:latin typeface="Calibri Light"/>
                <a:ea typeface="MS Gothic"/>
                <a:cs typeface="Times New Roman"/>
              </a:rPr>
              <a:t>Reduces the chance of overfitting.</a:t>
            </a:r>
          </a:p>
          <a:p>
            <a:pPr marL="0" indent="-182245">
              <a:spcBef>
                <a:spcPts val="200"/>
              </a:spcBef>
              <a:spcAft>
                <a:spcPts val="0"/>
              </a:spcAft>
            </a:pPr>
            <a:r>
              <a:rPr lang="en-US" sz="1800" b="1" kern="100">
                <a:solidFill>
                  <a:srgbClr val="2F5496"/>
                </a:solidFill>
                <a:latin typeface="Calibri Light"/>
                <a:ea typeface="MS Gothic"/>
                <a:cs typeface="Times New Roman"/>
              </a:rPr>
              <a:t>Like a kernel, can be applied over multiple channels.</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Pooling layers (</a:t>
            </a:r>
            <a:r>
              <a:rPr lang="en-US" err="1">
                <a:latin typeface="Arial"/>
                <a:ea typeface="Open Sans Light"/>
                <a:cs typeface="Arial"/>
              </a:rPr>
              <a:t>downsample</a:t>
            </a:r>
            <a:r>
              <a:rPr lang="en-US">
                <a:latin typeface="Arial"/>
                <a:ea typeface="Open Sans Light"/>
                <a:cs typeface="Arial"/>
              </a:rPr>
              <a:t> layers) reduce the size (dimension) of the previous layer to capture features.</a:t>
            </a:r>
          </a:p>
        </p:txBody>
      </p:sp>
    </p:spTree>
    <p:extLst>
      <p:ext uri="{BB962C8B-B14F-4D97-AF65-F5344CB8AC3E}">
        <p14:creationId xmlns:p14="http://schemas.microsoft.com/office/powerpoint/2010/main" val="1113165291"/>
      </p:ext>
    </p:extLst>
  </p:cSld>
  <p:clrMapOvr>
    <a:masterClrMapping/>
  </p:clrMapOvr>
  <p:transition spd="med"/>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Provide 3 exercises</a:t>
            </a:r>
            <a:endParaRPr lang="en-US">
              <a:solidFill>
                <a:srgbClr val="000000"/>
              </a:solidFill>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Practice:  What will the output of the max pooling layers be for the following input layers and pooling windows?</a:t>
            </a:r>
          </a:p>
        </p:txBody>
      </p:sp>
    </p:spTree>
    <p:extLst>
      <p:ext uri="{BB962C8B-B14F-4D97-AF65-F5344CB8AC3E}">
        <p14:creationId xmlns:p14="http://schemas.microsoft.com/office/powerpoint/2010/main" val="1475536809"/>
      </p:ext>
    </p:extLst>
  </p:cSld>
  <p:clrMapOvr>
    <a:masterClrMapping/>
  </p:clrMapOvr>
  <p:transition spd="me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Lesson 1 Leftovers</a:t>
            </a:r>
            <a:endParaRPr lang="en-US"/>
          </a:p>
        </p:txBody>
      </p:sp>
    </p:spTree>
    <p:extLst>
      <p:ext uri="{BB962C8B-B14F-4D97-AF65-F5344CB8AC3E}">
        <p14:creationId xmlns:p14="http://schemas.microsoft.com/office/powerpoint/2010/main" val="437283878"/>
      </p:ext>
    </p:extLst>
  </p:cSld>
  <p:clrMapOvr>
    <a:masterClrMapping/>
  </p:clrMapOvr>
  <p:transition spd="med"/>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a:xfrm>
            <a:off x="1151107" y="1423514"/>
            <a:ext cx="8610600" cy="759094"/>
          </a:xfrm>
        </p:spPr>
        <p:txBody>
          <a:bodyPr/>
          <a:lstStyle/>
          <a:p>
            <a:r>
              <a:rPr lang="en-US" sz="3100">
                <a:latin typeface="Arial"/>
                <a:ea typeface="Open Sans Light"/>
                <a:cs typeface="Arial"/>
              </a:rPr>
              <a:t>We can provide instructions for setup</a:t>
            </a:r>
            <a:br>
              <a:rPr lang="en-US" sz="3100">
                <a:latin typeface="Arial"/>
                <a:ea typeface="Open Sans Light"/>
                <a:cs typeface="Arial"/>
              </a:rPr>
            </a:br>
            <a:r>
              <a:rPr lang="en-US" sz="3100">
                <a:latin typeface="Arial"/>
                <a:ea typeface="Open Sans Light"/>
                <a:cs typeface="Arial"/>
              </a:rPr>
              <a:t>when we convert to a standalone course.</a:t>
            </a:r>
            <a:br>
              <a:rPr lang="en-US" sz="3100">
                <a:latin typeface="Arial"/>
                <a:ea typeface="Open Sans Light"/>
                <a:cs typeface="Arial"/>
              </a:rPr>
            </a:br>
            <a:br>
              <a:rPr lang="en-US" sz="3100">
                <a:latin typeface="Arial"/>
                <a:ea typeface="Open Sans Light"/>
                <a:cs typeface="Arial"/>
              </a:rPr>
            </a:br>
            <a:r>
              <a:rPr lang="en-US" sz="3100">
                <a:latin typeface="Arial"/>
                <a:ea typeface="Open Sans Light"/>
                <a:cs typeface="Arial"/>
              </a:rPr>
              <a:t>For now, we'll just go over  hardware, mention static, etc.</a:t>
            </a:r>
            <a:endParaRPr lang="en-US" sz="3100"/>
          </a:p>
        </p:txBody>
      </p:sp>
      <p:sp>
        <p:nvSpPr>
          <p:cNvPr id="4" name="Text Placeholder 3">
            <a:extLst>
              <a:ext uri="{FF2B5EF4-FFF2-40B4-BE49-F238E27FC236}">
                <a16:creationId xmlns:a16="http://schemas.microsoft.com/office/drawing/2014/main" id="{E8462BD3-8334-2A16-FEA2-D1AD449EE2F3}"/>
              </a:ext>
            </a:extLst>
          </p:cNvPr>
          <p:cNvSpPr>
            <a:spLocks noGrp="1"/>
          </p:cNvSpPr>
          <p:nvPr>
            <p:ph type="body" sz="quarter" idx="10"/>
          </p:nvPr>
        </p:nvSpPr>
        <p:spPr>
          <a:xfrm>
            <a:off x="176916" y="1126126"/>
            <a:ext cx="8684911" cy="3746406"/>
          </a:xfrm>
        </p:spPr>
        <p:txBody>
          <a:bodyPr lIns="0" tIns="0" rIns="0" bIns="0" anchor="t"/>
          <a:lstStyle/>
          <a:p>
            <a:pPr marL="0" indent="0">
              <a:buNone/>
            </a:pPr>
            <a:r>
              <a:rPr lang="en-US">
                <a:latin typeface="Arial"/>
                <a:ea typeface="Open Sans Light"/>
                <a:cs typeface="Arial"/>
              </a:rPr>
              <a:t>  </a:t>
            </a:r>
          </a:p>
        </p:txBody>
      </p:sp>
    </p:spTree>
    <p:extLst>
      <p:ext uri="{BB962C8B-B14F-4D97-AF65-F5344CB8AC3E}">
        <p14:creationId xmlns:p14="http://schemas.microsoft.com/office/powerpoint/2010/main" val="1782573230"/>
      </p:ext>
    </p:extLst>
  </p:cSld>
  <p:clrMapOvr>
    <a:masterClrMapping/>
  </p:clrMapOvr>
  <p:transition spd="med"/>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MAKE SURE YOU ARE GROUNDED WHEN HANDLING THE HARDWARE.</a:t>
            </a:r>
            <a:endParaRPr lang="en-US">
              <a:solidFill>
                <a:srgbClr val="000000"/>
              </a:solidFill>
            </a:endParaRPr>
          </a:p>
          <a:p>
            <a:pPr marL="0" indent="-182245">
              <a:spcBef>
                <a:spcPts val="200"/>
              </a:spcBef>
              <a:spcAft>
                <a:spcPts val="0"/>
              </a:spcAft>
            </a:pPr>
            <a:r>
              <a:rPr lang="en-US" sz="1800" kern="100">
                <a:solidFill>
                  <a:srgbClr val="2F5496"/>
                </a:solidFill>
                <a:latin typeface="Calibri Light"/>
                <a:ea typeface="MS Gothic"/>
                <a:cs typeface="Times New Roman"/>
              </a:rPr>
              <a:t>Take the Pi, camera, and cable out of their packages.</a:t>
            </a:r>
          </a:p>
          <a:p>
            <a:pPr marL="0" indent="-182245">
              <a:spcBef>
                <a:spcPts val="200"/>
              </a:spcBef>
              <a:spcAft>
                <a:spcPts val="0"/>
              </a:spcAft>
            </a:pPr>
            <a:r>
              <a:rPr lang="en-US" sz="1800" kern="100">
                <a:solidFill>
                  <a:srgbClr val="2F5496"/>
                </a:solidFill>
                <a:latin typeface="Calibri Light"/>
                <a:ea typeface="MS Gothic"/>
                <a:cs typeface="Times New Roman"/>
              </a:rPr>
              <a:t>The cable packaged with camera module 3 doesn't fit the Raspberry Pi 5.</a:t>
            </a:r>
          </a:p>
          <a:p>
            <a:pPr marL="0" indent="-182245">
              <a:spcBef>
                <a:spcPts val="200"/>
              </a:spcBef>
              <a:spcAft>
                <a:spcPts val="0"/>
              </a:spcAft>
            </a:pPr>
            <a:r>
              <a:rPr lang="en-US" sz="1800" kern="100">
                <a:solidFill>
                  <a:srgbClr val="2F5496"/>
                </a:solidFill>
                <a:latin typeface="Calibri Light"/>
                <a:ea typeface="MS Gothic"/>
                <a:cs typeface="Times New Roman"/>
              </a:rPr>
              <a:t>Replace the cable with</a:t>
            </a:r>
            <a:r>
              <a:rPr lang="en-US" sz="1800" b="1" kern="100">
                <a:solidFill>
                  <a:srgbClr val="2F5496"/>
                </a:solidFill>
                <a:latin typeface="Calibri Light"/>
                <a:ea typeface="MS Gothic"/>
                <a:cs typeface="Times New Roman"/>
              </a:rPr>
              <a:t> </a:t>
            </a:r>
            <a:r>
              <a:rPr lang="en-US" sz="1800" kern="100">
                <a:solidFill>
                  <a:srgbClr val="2F5496"/>
                </a:solidFill>
                <a:latin typeface="Calibri"/>
                <a:ea typeface="Open Sans Light"/>
                <a:cs typeface="Open Sans Light"/>
                <a:hlinkClick r:id="rId3"/>
              </a:rPr>
              <a:t>these instructions</a:t>
            </a:r>
            <a:r>
              <a:rPr lang="en-US" sz="1800" kern="100">
                <a:solidFill>
                  <a:srgbClr val="2F5496"/>
                </a:solidFill>
                <a:latin typeface="Calibri"/>
                <a:ea typeface="Open Sans Light"/>
                <a:cs typeface="Open Sans Light"/>
              </a:rPr>
              <a:t> and </a:t>
            </a:r>
            <a:r>
              <a:rPr lang="en-US" sz="1800" kern="100">
                <a:solidFill>
                  <a:srgbClr val="2F5496"/>
                </a:solidFill>
                <a:latin typeface="Calibri"/>
                <a:ea typeface="Open Sans Light"/>
                <a:cs typeface="Open Sans Light"/>
                <a:hlinkClick r:id="rId4"/>
              </a:rPr>
              <a:t>this video</a:t>
            </a:r>
            <a:r>
              <a:rPr lang="en-US" sz="1800" kern="100">
                <a:solidFill>
                  <a:srgbClr val="2F5496"/>
                </a:solidFill>
                <a:latin typeface="Calibri"/>
                <a:ea typeface="Open Sans Light"/>
                <a:cs typeface="Open Sans Light"/>
              </a:rPr>
              <a:t>.</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3100">
                <a:latin typeface="Arial"/>
                <a:ea typeface="Open Sans Light"/>
                <a:cs typeface="Arial"/>
              </a:rPr>
              <a:t>Connect the camera to the Raspberry Pi.</a:t>
            </a:r>
            <a:endParaRPr lang="en-US"/>
          </a:p>
        </p:txBody>
      </p:sp>
    </p:spTree>
    <p:extLst>
      <p:ext uri="{BB962C8B-B14F-4D97-AF65-F5344CB8AC3E}">
        <p14:creationId xmlns:p14="http://schemas.microsoft.com/office/powerpoint/2010/main" val="23147242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2000" b="1" kern="100">
                <a:solidFill>
                  <a:srgbClr val="2F5496"/>
                </a:solidFill>
                <a:latin typeface="Arial"/>
                <a:ea typeface="MS Gothic"/>
                <a:cs typeface="Arial"/>
              </a:rPr>
              <a:t>What questions or observations do you have?</a:t>
            </a:r>
            <a:endParaRPr lang="en-US" sz="2000" kern="100">
              <a:solidFill>
                <a:srgbClr val="000000"/>
              </a:solidFill>
              <a:latin typeface="Arial"/>
              <a:ea typeface="MS Gothic"/>
              <a:cs typeface="Arial"/>
            </a:endParaRPr>
          </a:p>
          <a:p>
            <a:pPr marL="0" indent="-182245">
              <a:spcBef>
                <a:spcPts val="200"/>
              </a:spcBef>
              <a:spcAft>
                <a:spcPts val="0"/>
              </a:spcAft>
            </a:pPr>
            <a:r>
              <a:rPr lang="en-US" sz="2000" b="1" kern="100">
                <a:solidFill>
                  <a:srgbClr val="2F5496"/>
                </a:solidFill>
                <a:latin typeface="Arial"/>
                <a:ea typeface="MS Gothic"/>
                <a:cs typeface="Arial"/>
              </a:rPr>
              <a:t>Does anything need clarification?</a:t>
            </a:r>
            <a:endParaRPr lang="en-US" sz="2000">
              <a:latin typeface="Arial"/>
              <a:cs typeface="Arial"/>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Debrief</a:t>
            </a:r>
            <a:endParaRPr lang="en-US"/>
          </a:p>
        </p:txBody>
      </p:sp>
    </p:spTree>
    <p:extLst>
      <p:ext uri="{BB962C8B-B14F-4D97-AF65-F5344CB8AC3E}">
        <p14:creationId xmlns:p14="http://schemas.microsoft.com/office/powerpoint/2010/main" val="2115045401"/>
      </p:ext>
    </p:extLst>
  </p:cSld>
  <p:clrMapOvr>
    <a:masterClrMapping/>
  </p:clrMapOvr>
  <p:transition spd="med"/>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Preparing a microSD card</a:t>
            </a:r>
          </a:p>
          <a:p>
            <a:pPr marL="137035" lvl="2" indent="-227923">
              <a:spcBef>
                <a:spcPts val="200"/>
              </a:spcBef>
            </a:pPr>
            <a:r>
              <a:rPr lang="en-US" sz="1339" kern="100">
                <a:solidFill>
                  <a:srgbClr val="2F5496"/>
                </a:solidFill>
                <a:latin typeface="Calibri Light"/>
                <a:ea typeface="MS Gothic"/>
                <a:cs typeface="Times New Roman"/>
              </a:rPr>
              <a:t>The OS</a:t>
            </a:r>
          </a:p>
          <a:p>
            <a:pPr marL="137035" lvl="2" indent="-227923">
              <a:spcBef>
                <a:spcPts val="200"/>
              </a:spcBef>
            </a:pPr>
            <a:r>
              <a:rPr lang="en-US" sz="1339" b="1" kern="100">
                <a:solidFill>
                  <a:srgbClr val="2F5496"/>
                </a:solidFill>
                <a:latin typeface="Calibri Light"/>
                <a:ea typeface="MS Gothic"/>
                <a:cs typeface="Times New Roman"/>
              </a:rPr>
              <a:t>Packages</a:t>
            </a:r>
          </a:p>
          <a:p>
            <a:pPr marL="137035" lvl="2" indent="-227923">
              <a:spcBef>
                <a:spcPts val="200"/>
              </a:spcBef>
            </a:pPr>
            <a:r>
              <a:rPr lang="en-US" sz="1339" kern="100">
                <a:solidFill>
                  <a:srgbClr val="2F5496"/>
                </a:solidFill>
                <a:latin typeface="Calibri Light"/>
                <a:ea typeface="MS Gothic"/>
                <a:cs typeface="Times New Roman"/>
              </a:rPr>
              <a:t>NN frameworks</a:t>
            </a:r>
            <a:endParaRPr lang="en-US" sz="1339"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Extra instructions we may need if this becomes standalone:</a:t>
            </a:r>
            <a:endParaRPr lang="en-US"/>
          </a:p>
        </p:txBody>
      </p:sp>
    </p:spTree>
    <p:extLst>
      <p:ext uri="{BB962C8B-B14F-4D97-AF65-F5344CB8AC3E}">
        <p14:creationId xmlns:p14="http://schemas.microsoft.com/office/powerpoint/2010/main" val="1639678521"/>
      </p:ext>
    </p:extLst>
  </p:cSld>
  <p:clrMapOvr>
    <a:masterClrMapping/>
  </p:clrMapOvr>
  <p:transition spd="med"/>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02A6F0-C86F-6A15-D012-B88BED859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808687-DC5F-1F6E-61F4-9AB35DA43CEA}"/>
              </a:ext>
            </a:extLst>
          </p:cNvPr>
          <p:cNvSpPr>
            <a:spLocks noGrp="1"/>
          </p:cNvSpPr>
          <p:nvPr>
            <p:ph type="title"/>
          </p:nvPr>
        </p:nvSpPr>
        <p:spPr/>
        <p:txBody>
          <a:bodyPr/>
          <a:lstStyle/>
          <a:p>
            <a:r>
              <a:rPr lang="en-US">
                <a:latin typeface="Arial"/>
                <a:ea typeface="Open Sans Light"/>
                <a:cs typeface="Arial"/>
              </a:rPr>
              <a:t>Raspberry Pi Hardware Setup</a:t>
            </a:r>
            <a:endParaRPr lang="en-US"/>
          </a:p>
        </p:txBody>
      </p:sp>
      <p:sp>
        <p:nvSpPr>
          <p:cNvPr id="3" name="Text Placeholder 2">
            <a:extLst>
              <a:ext uri="{FF2B5EF4-FFF2-40B4-BE49-F238E27FC236}">
                <a16:creationId xmlns:a16="http://schemas.microsoft.com/office/drawing/2014/main" id="{44D87174-6529-8615-78E6-6050C9A02D96}"/>
              </a:ext>
            </a:extLst>
          </p:cNvPr>
          <p:cNvSpPr>
            <a:spLocks noGrp="1"/>
          </p:cNvSpPr>
          <p:nvPr>
            <p:ph type="body" sz="quarter" idx="10"/>
          </p:nvPr>
        </p:nvSpPr>
        <p:spPr>
          <a:xfrm>
            <a:off x="333375" y="918907"/>
            <a:ext cx="4723606" cy="3850198"/>
          </a:xfrm>
        </p:spPr>
        <p:txBody>
          <a:bodyPr lIns="0" tIns="0" rIns="0" bIns="0" anchor="t"/>
          <a:lstStyle/>
          <a:p>
            <a:pPr marL="559435" lvl="2" indent="-285750">
              <a:buAutoNum type="arabicPeriod"/>
            </a:pPr>
            <a:r>
              <a:rPr lang="en-US" sz="800">
                <a:solidFill>
                  <a:srgbClr val="000000"/>
                </a:solidFill>
                <a:latin typeface="Open Sans Light"/>
                <a:ea typeface="Open Sans Light"/>
                <a:cs typeface="Open Sans Light"/>
              </a:rPr>
              <a:t>Replace the camera module cable following </a:t>
            </a:r>
            <a:r>
              <a:rPr lang="en-US" sz="800">
                <a:latin typeface="Open Sans Light"/>
                <a:ea typeface="Open Sans Light"/>
                <a:cs typeface="Open Sans Light"/>
                <a:hlinkClick r:id="rId2"/>
              </a:rPr>
              <a:t>these instructions</a:t>
            </a:r>
            <a:r>
              <a:rPr lang="en-US" sz="800">
                <a:solidFill>
                  <a:srgbClr val="000000"/>
                </a:solidFill>
                <a:latin typeface="Open Sans Light"/>
                <a:ea typeface="Open Sans Light"/>
                <a:cs typeface="Open Sans Light"/>
              </a:rPr>
              <a:t>. (Time </a:t>
            </a:r>
            <a:r>
              <a:rPr lang="en-US" sz="800" err="1">
                <a:solidFill>
                  <a:srgbClr val="000000"/>
                </a:solidFill>
                <a:latin typeface="Open Sans Light"/>
                <a:ea typeface="Open Sans Light"/>
                <a:cs typeface="Open Sans Light"/>
              </a:rPr>
              <a:t>est</a:t>
            </a:r>
            <a:r>
              <a:rPr lang="en-US" sz="800">
                <a:solidFill>
                  <a:srgbClr val="000000"/>
                </a:solidFill>
                <a:latin typeface="Open Sans Light"/>
                <a:ea typeface="Open Sans Light"/>
                <a:cs typeface="Open Sans Light"/>
              </a:rPr>
              <a:t>: 4 mins/2mins)</a:t>
            </a:r>
            <a:endParaRPr lang="en-US">
              <a:latin typeface="Open Sans Light"/>
              <a:ea typeface="Open Sans Light"/>
              <a:cs typeface="Open Sans Light"/>
            </a:endParaRPr>
          </a:p>
          <a:p>
            <a:pPr marL="559435" lvl="2" indent="-285750">
              <a:buAutoNum type="arabicPeriod"/>
            </a:pPr>
            <a:r>
              <a:rPr lang="en-US" sz="800">
                <a:solidFill>
                  <a:srgbClr val="000000"/>
                </a:solidFill>
                <a:latin typeface="Open Sans Light"/>
                <a:ea typeface="Open Sans Light"/>
                <a:cs typeface="Open Sans Light"/>
              </a:rPr>
              <a:t>Before powering on your Raspberry Pi, install the camera module according to the </a:t>
            </a:r>
            <a:r>
              <a:rPr lang="en-US" sz="800">
                <a:solidFill>
                  <a:srgbClr val="000000"/>
                </a:solidFill>
                <a:latin typeface="Open Sans Light"/>
                <a:ea typeface="Open Sans Light"/>
                <a:cs typeface="Open Sans Light"/>
                <a:hlinkClick r:id="rId3"/>
              </a:rPr>
              <a:t>Raspberry Pi Camera Module Documentation</a:t>
            </a:r>
            <a:r>
              <a:rPr lang="en-US" sz="800">
                <a:solidFill>
                  <a:srgbClr val="000000"/>
                </a:solidFill>
                <a:latin typeface="Open Sans Light"/>
                <a:ea typeface="Open Sans Light"/>
                <a:cs typeface="Open Sans Light"/>
              </a:rPr>
              <a:t>. For future reference, we are using version 3 of the camera module. (</a:t>
            </a:r>
            <a:r>
              <a:rPr lang="en-US" sz="800">
                <a:solidFill>
                  <a:srgbClr val="0563C1"/>
                </a:solidFill>
                <a:latin typeface="Open Sans Light"/>
                <a:ea typeface="Open Sans Light"/>
                <a:cs typeface="Open Sans Light"/>
                <a:hlinkClick r:id="rId4"/>
              </a:rPr>
              <a:t>this video</a:t>
            </a:r>
            <a:r>
              <a:rPr lang="en-US" sz="800">
                <a:solidFill>
                  <a:srgbClr val="000000"/>
                </a:solidFill>
                <a:latin typeface="Open Sans Light"/>
                <a:ea typeface="Open Sans Light"/>
                <a:cs typeface="Open Sans Light"/>
              </a:rPr>
              <a:t> specifically shows how to connect a camera module 3 to a Pi 5). (Time </a:t>
            </a:r>
            <a:r>
              <a:rPr lang="en-US" sz="800" err="1">
                <a:solidFill>
                  <a:srgbClr val="000000"/>
                </a:solidFill>
                <a:latin typeface="Open Sans Light"/>
                <a:ea typeface="Open Sans Light"/>
                <a:cs typeface="Open Sans Light"/>
              </a:rPr>
              <a:t>est</a:t>
            </a:r>
            <a:r>
              <a:rPr lang="en-US" sz="800">
                <a:solidFill>
                  <a:srgbClr val="000000"/>
                </a:solidFill>
                <a:latin typeface="Open Sans Light"/>
                <a:ea typeface="Open Sans Light"/>
                <a:cs typeface="Open Sans Light"/>
              </a:rPr>
              <a:t>: 9 mins/ 2 mins)</a:t>
            </a:r>
            <a:endParaRPr lang="en-US">
              <a:latin typeface="Open Sans Light"/>
              <a:ea typeface="Open Sans Light"/>
              <a:cs typeface="Open Sans Light"/>
            </a:endParaRPr>
          </a:p>
          <a:p>
            <a:pPr marL="559435" lvl="2" indent="-285750">
              <a:buAutoNum type="arabicPeriod"/>
            </a:pPr>
            <a:r>
              <a:rPr lang="en-US" sz="800">
                <a:solidFill>
                  <a:srgbClr val="000000"/>
                </a:solidFill>
              </a:rPr>
              <a:t>With the camera module attached, install the Raspberry Pi 5 into the case according to the assembly instructions contained within the </a:t>
            </a:r>
            <a:r>
              <a:rPr lang="en-US" sz="800">
                <a:solidFill>
                  <a:srgbClr val="000000"/>
                </a:solidFill>
                <a:hlinkClick r:id="rId5"/>
              </a:rPr>
              <a:t>Case for Raspberry Pi 5 Product Brief</a:t>
            </a:r>
            <a:r>
              <a:rPr lang="en-US" sz="800">
                <a:solidFill>
                  <a:srgbClr val="000000"/>
                </a:solidFill>
              </a:rPr>
              <a:t>. Instructions are listed on page 4 of the pdf document. (15 min / 7 mins)</a:t>
            </a:r>
            <a:endParaRPr lang="en-US"/>
          </a:p>
          <a:p>
            <a:pPr marL="559435" lvl="2" indent="-285750">
              <a:buAutoNum type="arabicPeriod"/>
            </a:pPr>
            <a:r>
              <a:rPr lang="en-US" sz="800">
                <a:solidFill>
                  <a:srgbClr val="000000"/>
                </a:solidFill>
                <a:latin typeface="Open Sans Light"/>
                <a:ea typeface="Open Sans Light"/>
                <a:cs typeface="Open Sans Light"/>
              </a:rPr>
              <a:t>With the Raspberry Pi 5 and attached Camera Module v3 installed in the case, follow the </a:t>
            </a:r>
            <a:r>
              <a:rPr lang="en-US" sz="800">
                <a:solidFill>
                  <a:srgbClr val="000000"/>
                </a:solidFill>
                <a:latin typeface="Open Sans Light"/>
                <a:ea typeface="Open Sans Light"/>
                <a:cs typeface="Open Sans Light"/>
                <a:hlinkClick r:id="rId6"/>
              </a:rPr>
              <a:t>Getting Started</a:t>
            </a:r>
            <a:r>
              <a:rPr lang="en-US" sz="800">
                <a:solidFill>
                  <a:srgbClr val="000000"/>
                </a:solidFill>
                <a:latin typeface="Open Sans Light"/>
                <a:ea typeface="Open Sans Light"/>
                <a:cs typeface="Open Sans Light"/>
              </a:rPr>
              <a:t> instructions. These instructions take you through the process of imaging a microSD card with </a:t>
            </a:r>
            <a:r>
              <a:rPr lang="en-US" sz="800" err="1">
                <a:solidFill>
                  <a:srgbClr val="000000"/>
                </a:solidFill>
                <a:latin typeface="Open Sans Light"/>
                <a:ea typeface="Open Sans Light"/>
                <a:cs typeface="Open Sans Light"/>
              </a:rPr>
              <a:t>PiOS</a:t>
            </a:r>
            <a:r>
              <a:rPr lang="en-US" sz="800">
                <a:solidFill>
                  <a:srgbClr val="000000"/>
                </a:solidFill>
                <a:latin typeface="Open Sans Light"/>
                <a:ea typeface="Open Sans Light"/>
                <a:cs typeface="Open Sans Light"/>
              </a:rPr>
              <a:t> for the Raspberry Pi 5, attaching peripherals, configuring the wireless network connection, and powering on the Raspberry Pi 5 for the first time. [</a:t>
            </a:r>
            <a:r>
              <a:rPr lang="en-US" sz="800" i="1">
                <a:solidFill>
                  <a:srgbClr val="000000"/>
                </a:solidFill>
                <a:latin typeface="Open Sans Light"/>
                <a:ea typeface="Open Sans Light"/>
                <a:cs typeface="Open Sans Light"/>
              </a:rPr>
              <a:t>Notes</a:t>
            </a:r>
            <a:r>
              <a:rPr lang="en-US" sz="800">
                <a:solidFill>
                  <a:srgbClr val="000000"/>
                </a:solidFill>
                <a:latin typeface="Open Sans Light"/>
                <a:ea typeface="Open Sans Light"/>
                <a:cs typeface="Open Sans Light"/>
              </a:rPr>
              <a:t>: I connected to CMU-SECURE using these </a:t>
            </a:r>
            <a:r>
              <a:rPr lang="en-US" sz="800" u="sng">
                <a:solidFill>
                  <a:srgbClr val="0563C1"/>
                </a:solidFill>
                <a:latin typeface="Open Sans Light"/>
                <a:ea typeface="Open Sans Light"/>
                <a:cs typeface="Open Sans Light"/>
              </a:rPr>
              <a:t>instructions...</a:t>
            </a:r>
            <a:r>
              <a:rPr lang="en-US" sz="800">
                <a:solidFill>
                  <a:srgbClr val="000000"/>
                </a:solidFill>
                <a:latin typeface="Open Sans Light"/>
                <a:ea typeface="Open Sans Light"/>
                <a:cs typeface="Open Sans Light"/>
              </a:rPr>
              <a:t> for the class we could presumably create a Guest </a:t>
            </a:r>
            <a:r>
              <a:rPr lang="en-US" sz="800" err="1">
                <a:solidFill>
                  <a:srgbClr val="000000"/>
                </a:solidFill>
                <a:latin typeface="Open Sans Light"/>
                <a:ea typeface="Open Sans Light"/>
                <a:cs typeface="Open Sans Light"/>
              </a:rPr>
              <a:t>Wifi</a:t>
            </a:r>
            <a:r>
              <a:rPr lang="en-US" sz="800">
                <a:solidFill>
                  <a:srgbClr val="000000"/>
                </a:solidFill>
                <a:latin typeface="Open Sans Light"/>
                <a:ea typeface="Open Sans Light"/>
                <a:cs typeface="Open Sans Light"/>
              </a:rPr>
              <a:t> event following </a:t>
            </a:r>
            <a:r>
              <a:rPr lang="en-US" sz="800">
                <a:solidFill>
                  <a:srgbClr val="0563C1"/>
                </a:solidFill>
                <a:latin typeface="Open Sans Light"/>
                <a:ea typeface="Open Sans Light"/>
                <a:cs typeface="Open Sans Light"/>
                <a:hlinkClick r:id="rId7"/>
              </a:rPr>
              <a:t>these instructions</a:t>
            </a:r>
            <a:r>
              <a:rPr lang="en-US" sz="800">
                <a:solidFill>
                  <a:srgbClr val="000000"/>
                </a:solidFill>
                <a:latin typeface="Open Sans Light"/>
                <a:ea typeface="Open Sans Light"/>
                <a:cs typeface="Open Sans Light"/>
              </a:rPr>
              <a:t> and have everyone connect to CMU-Guest...unable to download </a:t>
            </a:r>
            <a:r>
              <a:rPr lang="en-US" sz="800" err="1">
                <a:solidFill>
                  <a:srgbClr val="000000"/>
                </a:solidFill>
                <a:latin typeface="Open Sans Light"/>
                <a:ea typeface="Open Sans Light"/>
                <a:cs typeface="Open Sans Light"/>
              </a:rPr>
              <a:t>rpi</a:t>
            </a:r>
            <a:r>
              <a:rPr lang="en-US" sz="800">
                <a:solidFill>
                  <a:srgbClr val="000000"/>
                </a:solidFill>
                <a:latin typeface="Open Sans Light"/>
                <a:ea typeface="Open Sans Light"/>
                <a:cs typeface="Open Sans Light"/>
              </a:rPr>
              <a:t>-imager on my work laptop (“Unable to locate a Java Runtime that supports apt” despite </a:t>
            </a:r>
            <a:r>
              <a:rPr lang="en-US" sz="800" err="1">
                <a:solidFill>
                  <a:srgbClr val="000000"/>
                </a:solidFill>
                <a:latin typeface="Open Sans Light"/>
                <a:ea typeface="Open Sans Light"/>
                <a:cs typeface="Open Sans Light"/>
              </a:rPr>
              <a:t>dowloading</a:t>
            </a:r>
            <a:r>
              <a:rPr lang="en-US" sz="800">
                <a:solidFill>
                  <a:srgbClr val="000000"/>
                </a:solidFill>
                <a:latin typeface="Open Sans Light"/>
                <a:ea typeface="Open Sans Light"/>
                <a:cs typeface="Open Sans Light"/>
              </a:rPr>
              <a:t> Java...setup RPI user information here (</a:t>
            </a:r>
            <a:r>
              <a:rPr lang="en-US" sz="800">
                <a:solidFill>
                  <a:srgbClr val="FF0000"/>
                </a:solidFill>
                <a:latin typeface="Open Sans Light"/>
                <a:ea typeface="Open Sans Light"/>
                <a:cs typeface="Open Sans Light"/>
              </a:rPr>
              <a:t>username: </a:t>
            </a:r>
            <a:r>
              <a:rPr lang="en-US" sz="800" err="1">
                <a:solidFill>
                  <a:srgbClr val="FF0000"/>
                </a:solidFill>
                <a:latin typeface="Open Sans Light"/>
                <a:ea typeface="Open Sans Light"/>
                <a:cs typeface="Open Sans Light"/>
              </a:rPr>
              <a:t>aiwd</a:t>
            </a:r>
            <a:r>
              <a:rPr lang="en-US" sz="800">
                <a:solidFill>
                  <a:srgbClr val="FF0000"/>
                </a:solidFill>
                <a:latin typeface="Open Sans Light"/>
                <a:ea typeface="Open Sans Light"/>
                <a:cs typeface="Open Sans Light"/>
              </a:rPr>
              <a:t>-demo-pi/ pw: “ai as well as ai can be done”</a:t>
            </a:r>
            <a:r>
              <a:rPr lang="en-US" sz="800">
                <a:solidFill>
                  <a:srgbClr val="000000"/>
                </a:solidFill>
                <a:latin typeface="Open Sans Light"/>
                <a:ea typeface="Open Sans Light"/>
                <a:cs typeface="Open Sans Light"/>
              </a:rPr>
              <a:t>) (30 mins)</a:t>
            </a:r>
            <a:endParaRPr lang="en-US">
              <a:latin typeface="Open Sans Light"/>
              <a:ea typeface="Open Sans Light"/>
              <a:cs typeface="Open Sans Light"/>
            </a:endParaRPr>
          </a:p>
          <a:p>
            <a:pPr marL="457200" indent="-457200">
              <a:buAutoNum type="arabicPeriod"/>
            </a:pPr>
            <a:endParaRPr lang="en-US"/>
          </a:p>
        </p:txBody>
      </p:sp>
      <p:pic>
        <p:nvPicPr>
          <p:cNvPr id="7" name="Picture 6">
            <a:extLst>
              <a:ext uri="{FF2B5EF4-FFF2-40B4-BE49-F238E27FC236}">
                <a16:creationId xmlns:a16="http://schemas.microsoft.com/office/drawing/2014/main" id="{BB5DA9F4-1EB3-7BEF-FE53-6A688134EA73}"/>
              </a:ext>
            </a:extLst>
          </p:cNvPr>
          <p:cNvPicPr>
            <a:picLocks noChangeAspect="1"/>
          </p:cNvPicPr>
          <p:nvPr/>
        </p:nvPicPr>
        <p:blipFill>
          <a:blip r:embed="rId8"/>
          <a:stretch>
            <a:fillRect/>
          </a:stretch>
        </p:blipFill>
        <p:spPr>
          <a:xfrm>
            <a:off x="8462484" y="3800960"/>
            <a:ext cx="1510062" cy="1731364"/>
          </a:xfrm>
          <a:prstGeom prst="rect">
            <a:avLst/>
          </a:prstGeom>
        </p:spPr>
      </p:pic>
      <p:sp>
        <p:nvSpPr>
          <p:cNvPr id="8" name="TextBox 7">
            <a:extLst>
              <a:ext uri="{FF2B5EF4-FFF2-40B4-BE49-F238E27FC236}">
                <a16:creationId xmlns:a16="http://schemas.microsoft.com/office/drawing/2014/main" id="{537F5924-B696-A11D-A207-AEDD6DBE393F}"/>
              </a:ext>
            </a:extLst>
          </p:cNvPr>
          <p:cNvSpPr txBox="1"/>
          <p:nvPr/>
        </p:nvSpPr>
        <p:spPr>
          <a:xfrm>
            <a:off x="1133074" y="3695118"/>
            <a:ext cx="3923907" cy="1569658"/>
          </a:xfrm>
          <a:prstGeom prst="rect">
            <a:avLst/>
          </a:prstGeom>
          <a:noFill/>
          <a:ln w="190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0000"/>
                </a:solidFill>
                <a:effectLst/>
                <a:uFillTx/>
                <a:latin typeface="Calibri"/>
                <a:ea typeface="Calibri"/>
                <a:cs typeface="Calibri"/>
                <a:sym typeface="Calibri"/>
              </a:rPr>
              <a:t>Decide how much is done prior to class. Summarize what was done for them.</a:t>
            </a:r>
          </a:p>
          <a:p>
            <a:pPr marL="0" marR="0" indent="0" algn="l"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0000"/>
              </a:solidFill>
              <a:effectLst/>
              <a:uFillTx/>
              <a:latin typeface="Calibri"/>
              <a:ea typeface="Calibri"/>
              <a:cs typeface="Calibri"/>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sz="1800">
                <a:solidFill>
                  <a:srgbClr val="FF0000"/>
                </a:solidFill>
              </a:rPr>
              <a:t>WARNING: Camera cable is fragile.</a:t>
            </a:r>
            <a:endParaRPr kumimoji="0" lang="en-US" sz="1800" b="0" i="0" u="none" strike="noStrike" cap="none" spc="0" normalizeH="0" baseline="0">
              <a:ln>
                <a:noFill/>
              </a:ln>
              <a:solidFill>
                <a:srgbClr val="FF0000"/>
              </a:solidFill>
              <a:effectLst/>
              <a:uFillTx/>
              <a:latin typeface="Calibri"/>
              <a:ea typeface="Calibri"/>
              <a:cs typeface="Calibri"/>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0000"/>
              </a:solidFill>
              <a:effectLst/>
              <a:uFillTx/>
              <a:latin typeface="Calibri"/>
              <a:ea typeface="Calibri"/>
              <a:cs typeface="Calibri"/>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0000"/>
                </a:solidFill>
                <a:effectLst/>
                <a:uFillTx/>
                <a:latin typeface="Calibri"/>
                <a:ea typeface="Calibri"/>
                <a:cs typeface="Calibri"/>
                <a:sym typeface="Calibri"/>
              </a:rPr>
              <a:t>WARNING</a:t>
            </a:r>
            <a:r>
              <a:rPr lang="en-US" sz="1800">
                <a:solidFill>
                  <a:srgbClr val="FF0000"/>
                </a:solidFill>
              </a:rPr>
              <a:t>: Camera is sensitive to static.</a:t>
            </a:r>
            <a:endParaRPr kumimoji="0" lang="en-US" sz="1800" b="0" i="0" u="none" strike="noStrike" cap="none" spc="0" normalizeH="0" baseline="0">
              <a:ln>
                <a:noFill/>
              </a:ln>
              <a:solidFill>
                <a:srgbClr val="FF0000"/>
              </a:solidFill>
              <a:effectLst/>
              <a:uFillTx/>
              <a:latin typeface="Calibri"/>
              <a:ea typeface="Calibri"/>
              <a:cs typeface="Calibri"/>
              <a:sym typeface="Calibri"/>
            </a:endParaRPr>
          </a:p>
        </p:txBody>
      </p:sp>
      <p:pic>
        <p:nvPicPr>
          <p:cNvPr id="10" name="Picture 9" descr="Diagram, schematic&#10;&#10;Description automatically generated">
            <a:extLst>
              <a:ext uri="{FF2B5EF4-FFF2-40B4-BE49-F238E27FC236}">
                <a16:creationId xmlns:a16="http://schemas.microsoft.com/office/drawing/2014/main" id="{487444AE-7424-E96F-F24B-D262D4C2D997}"/>
              </a:ext>
            </a:extLst>
          </p:cNvPr>
          <p:cNvPicPr>
            <a:picLocks noChangeAspect="1"/>
          </p:cNvPicPr>
          <p:nvPr/>
        </p:nvPicPr>
        <p:blipFill rotWithShape="1">
          <a:blip r:embed="rId9">
            <a:extLst>
              <a:ext uri="{28A0092B-C50C-407E-A947-70E740481C1C}">
                <a14:useLocalDpi xmlns:a14="http://schemas.microsoft.com/office/drawing/2010/main" val="0"/>
              </a:ext>
            </a:extLst>
          </a:blip>
          <a:srcRect l="4596" t="4572" r="3646" b="6479"/>
          <a:stretch/>
        </p:blipFill>
        <p:spPr>
          <a:xfrm>
            <a:off x="5517501" y="295603"/>
            <a:ext cx="3312826" cy="1804811"/>
          </a:xfrm>
          <a:prstGeom prst="rect">
            <a:avLst/>
          </a:prstGeom>
        </p:spPr>
      </p:pic>
      <p:pic>
        <p:nvPicPr>
          <p:cNvPr id="14" name="Picture 13" descr="A close-up of a circuit board&#10;&#10;Description automatically generated with medium confidence">
            <a:extLst>
              <a:ext uri="{FF2B5EF4-FFF2-40B4-BE49-F238E27FC236}">
                <a16:creationId xmlns:a16="http://schemas.microsoft.com/office/drawing/2014/main" id="{A6A46648-B657-D520-B66A-B525EA73A0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6343" y="2069597"/>
            <a:ext cx="1927571" cy="1731364"/>
          </a:xfrm>
          <a:prstGeom prst="rect">
            <a:avLst/>
          </a:prstGeom>
        </p:spPr>
      </p:pic>
      <p:pic>
        <p:nvPicPr>
          <p:cNvPr id="18" name="Picture 17" descr="Diagram&#10;&#10;Description automatically generated">
            <a:extLst>
              <a:ext uri="{FF2B5EF4-FFF2-40B4-BE49-F238E27FC236}">
                <a16:creationId xmlns:a16="http://schemas.microsoft.com/office/drawing/2014/main" id="{A6A7153B-9CAB-DB17-F3F4-3935B6F8EEDA}"/>
              </a:ext>
            </a:extLst>
          </p:cNvPr>
          <p:cNvPicPr>
            <a:picLocks noChangeAspect="1"/>
          </p:cNvPicPr>
          <p:nvPr/>
        </p:nvPicPr>
        <p:blipFill rotWithShape="1">
          <a:blip r:embed="rId11">
            <a:extLst>
              <a:ext uri="{28A0092B-C50C-407E-A947-70E740481C1C}">
                <a14:useLocalDpi xmlns:a14="http://schemas.microsoft.com/office/drawing/2010/main" val="0"/>
              </a:ext>
            </a:extLst>
          </a:blip>
          <a:srcRect l="29478" t="30916" r="1" b="18629"/>
          <a:stretch/>
        </p:blipFill>
        <p:spPr>
          <a:xfrm>
            <a:off x="7634434" y="2100415"/>
            <a:ext cx="2338112" cy="1672770"/>
          </a:xfrm>
          <a:prstGeom prst="rect">
            <a:avLst/>
          </a:prstGeom>
        </p:spPr>
      </p:pic>
    </p:spTree>
    <p:extLst>
      <p:ext uri="{BB962C8B-B14F-4D97-AF65-F5344CB8AC3E}">
        <p14:creationId xmlns:p14="http://schemas.microsoft.com/office/powerpoint/2010/main" val="149398858"/>
      </p:ext>
    </p:extLst>
  </p:cSld>
  <p:clrMapOvr>
    <a:masterClrMapping/>
  </p:clrMapOvr>
  <p:transition spd="med"/>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9A118D-39ED-7286-E902-66EC5DE476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28C24-8731-2662-3281-90F80D445639}"/>
              </a:ext>
            </a:extLst>
          </p:cNvPr>
          <p:cNvSpPr>
            <a:spLocks noGrp="1"/>
          </p:cNvSpPr>
          <p:nvPr>
            <p:ph type="title"/>
          </p:nvPr>
        </p:nvSpPr>
        <p:spPr/>
        <p:txBody>
          <a:bodyPr/>
          <a:lstStyle/>
          <a:p>
            <a:r>
              <a:rPr lang="en-US">
                <a:latin typeface="Arial"/>
                <a:ea typeface="Open Sans Light"/>
                <a:cs typeface="Arial"/>
              </a:rPr>
              <a:t>Raspberry Pi microSD Card setup</a:t>
            </a:r>
            <a:endParaRPr lang="en-US"/>
          </a:p>
        </p:txBody>
      </p:sp>
      <p:sp>
        <p:nvSpPr>
          <p:cNvPr id="3" name="Text Placeholder 2">
            <a:extLst>
              <a:ext uri="{FF2B5EF4-FFF2-40B4-BE49-F238E27FC236}">
                <a16:creationId xmlns:a16="http://schemas.microsoft.com/office/drawing/2014/main" id="{C7F23EC6-4892-F27C-27D3-728F2AC11E19}"/>
              </a:ext>
            </a:extLst>
          </p:cNvPr>
          <p:cNvSpPr>
            <a:spLocks noGrp="1"/>
          </p:cNvSpPr>
          <p:nvPr>
            <p:ph type="body" sz="quarter" idx="10"/>
          </p:nvPr>
        </p:nvSpPr>
        <p:spPr>
          <a:xfrm>
            <a:off x="333375" y="918907"/>
            <a:ext cx="4723606" cy="3850198"/>
          </a:xfrm>
        </p:spPr>
        <p:txBody>
          <a:bodyPr lIns="0" tIns="0" rIns="0" bIns="0" anchor="t"/>
          <a:lstStyle/>
          <a:p>
            <a:pPr marL="559435" lvl="2" indent="-285750">
              <a:buAutoNum type="arabicPeriod"/>
            </a:pPr>
            <a:r>
              <a:rPr lang="en-US" sz="700">
                <a:solidFill>
                  <a:srgbClr val="000000"/>
                </a:solidFill>
                <a:latin typeface="Open Sans Light"/>
                <a:ea typeface="Open Sans Light"/>
                <a:cs typeface="Open Sans Light"/>
                <a:hlinkClick r:id="rId2"/>
              </a:rPr>
              <a:t>Getting Started</a:t>
            </a:r>
            <a:r>
              <a:rPr lang="en-US" sz="700">
                <a:solidFill>
                  <a:srgbClr val="000000"/>
                </a:solidFill>
                <a:latin typeface="Open Sans Light"/>
                <a:ea typeface="Open Sans Light"/>
                <a:cs typeface="Open Sans Light"/>
              </a:rPr>
              <a:t> instructions </a:t>
            </a:r>
          </a:p>
          <a:p>
            <a:pPr marL="559435" lvl="2" indent="-285750">
              <a:buAutoNum type="arabicPeriod"/>
            </a:pPr>
            <a:r>
              <a:rPr lang="en-US" sz="800">
                <a:solidFill>
                  <a:srgbClr val="000000"/>
                </a:solidFill>
                <a:latin typeface="Open Sans Light"/>
                <a:ea typeface="Open Sans Light"/>
                <a:cs typeface="Open Sans Light"/>
              </a:rPr>
              <a:t>Get Raspberry Pi OS</a:t>
            </a:r>
          </a:p>
          <a:p>
            <a:pPr marL="559435" lvl="2" indent="-285750">
              <a:buAutoNum type="arabicPeriod"/>
            </a:pPr>
            <a:r>
              <a:rPr lang="en-US" sz="800">
                <a:solidFill>
                  <a:srgbClr val="000000"/>
                </a:solidFill>
                <a:latin typeface="Open Sans Light"/>
                <a:ea typeface="Open Sans Light"/>
                <a:cs typeface="Open Sans Light"/>
              </a:rPr>
              <a:t>Synchronize with the software repositories to install up-to-date packages for </a:t>
            </a:r>
            <a:r>
              <a:rPr lang="en-US" sz="800" err="1">
                <a:solidFill>
                  <a:srgbClr val="000000"/>
                </a:solidFill>
                <a:latin typeface="Open Sans Light"/>
                <a:ea typeface="Open Sans Light"/>
                <a:cs typeface="Open Sans Light"/>
              </a:rPr>
              <a:t>PiOS</a:t>
            </a:r>
            <a:r>
              <a:rPr lang="en-US" sz="800">
                <a:solidFill>
                  <a:srgbClr val="000000"/>
                </a:solidFill>
                <a:latin typeface="Open Sans Light"/>
                <a:ea typeface="Open Sans Light"/>
                <a:cs typeface="Open Sans Light"/>
              </a:rPr>
              <a:t>:</a:t>
            </a:r>
            <a:br>
              <a:rPr lang="en-US" sz="800"/>
            </a:br>
            <a:r>
              <a:rPr lang="en-US" sz="800">
                <a:solidFill>
                  <a:srgbClr val="000000"/>
                </a:solidFill>
                <a:latin typeface="Open Sans Light"/>
                <a:ea typeface="Open Sans Light"/>
                <a:cs typeface="Open Sans Light"/>
              </a:rPr>
              <a:t> </a:t>
            </a:r>
            <a:r>
              <a:rPr lang="en-US" sz="800" err="1">
                <a:solidFill>
                  <a:srgbClr val="000000"/>
                </a:solidFill>
                <a:latin typeface="Consolas"/>
                <a:ea typeface="Open Sans Light"/>
                <a:cs typeface="Open Sans Light"/>
              </a:rPr>
              <a:t>rms@raspberrypi</a:t>
            </a:r>
            <a:r>
              <a:rPr lang="en-US" sz="800">
                <a:solidFill>
                  <a:srgbClr val="000000"/>
                </a:solidFill>
                <a:latin typeface="Consolas"/>
                <a:ea typeface="Open Sans Light"/>
                <a:cs typeface="Open Sans Light"/>
              </a:rPr>
              <a:t>:~ $ </a:t>
            </a:r>
            <a:r>
              <a:rPr lang="en-US" sz="800" err="1">
                <a:solidFill>
                  <a:srgbClr val="000000"/>
                </a:solidFill>
                <a:latin typeface="Consolas"/>
                <a:ea typeface="Open Sans Light"/>
                <a:cs typeface="Open Sans Light"/>
              </a:rPr>
              <a:t>sudo</a:t>
            </a:r>
            <a:r>
              <a:rPr lang="en-US" sz="800">
                <a:solidFill>
                  <a:srgbClr val="000000"/>
                </a:solidFill>
                <a:latin typeface="Consolas"/>
                <a:ea typeface="Open Sans Light"/>
                <a:cs typeface="Open Sans Light"/>
              </a:rPr>
              <a:t> apt update &amp;&amp; </a:t>
            </a:r>
            <a:r>
              <a:rPr lang="en-US" sz="800" err="1">
                <a:solidFill>
                  <a:srgbClr val="000000"/>
                </a:solidFill>
                <a:latin typeface="Consolas"/>
                <a:ea typeface="Open Sans Light"/>
                <a:cs typeface="Open Sans Light"/>
              </a:rPr>
              <a:t>sudo</a:t>
            </a:r>
            <a:r>
              <a:rPr lang="en-US" sz="800">
                <a:solidFill>
                  <a:srgbClr val="000000"/>
                </a:solidFill>
                <a:latin typeface="Consolas"/>
                <a:ea typeface="Open Sans Light"/>
                <a:cs typeface="Open Sans Light"/>
              </a:rPr>
              <a:t> apt upgrade –y </a:t>
            </a:r>
            <a:r>
              <a:rPr lang="en-US" sz="800">
                <a:solidFill>
                  <a:srgbClr val="000000"/>
                </a:solidFill>
                <a:latin typeface="Open Sans Light"/>
                <a:ea typeface="Open Sans Light"/>
                <a:cs typeface="Open Sans Light"/>
              </a:rPr>
              <a:t>(5 mins)</a:t>
            </a:r>
            <a:endParaRPr lang="en-US" sz="800">
              <a:latin typeface="Open Sans Light"/>
              <a:ea typeface="Open Sans Light"/>
              <a:cs typeface="Open Sans Light"/>
            </a:endParaRPr>
          </a:p>
          <a:p>
            <a:pPr marL="559435" lvl="2" indent="-285750">
              <a:buAutoNum type="arabicPeriod"/>
            </a:pPr>
            <a:r>
              <a:rPr lang="en-US" sz="800">
                <a:solidFill>
                  <a:srgbClr val="000000"/>
                </a:solidFill>
                <a:latin typeface="Open Sans Light"/>
                <a:ea typeface="Open Sans Light"/>
                <a:cs typeface="Open Sans Light"/>
              </a:rPr>
              <a:t>Install a text editor of your choice like </a:t>
            </a:r>
            <a:r>
              <a:rPr lang="en-US" sz="800">
                <a:solidFill>
                  <a:srgbClr val="000000"/>
                </a:solidFill>
                <a:latin typeface="Open Sans Light"/>
                <a:ea typeface="Open Sans Light"/>
                <a:cs typeface="Open Sans Light"/>
                <a:hlinkClick r:id="rId3"/>
              </a:rPr>
              <a:t>Visual Studio Code</a:t>
            </a:r>
            <a:r>
              <a:rPr lang="en-US" sz="800">
                <a:solidFill>
                  <a:srgbClr val="000000"/>
                </a:solidFill>
                <a:latin typeface="Open Sans Light"/>
                <a:ea typeface="Open Sans Light"/>
                <a:cs typeface="Open Sans Light"/>
              </a:rPr>
              <a:t>, Emacs, etc. (2 mins)</a:t>
            </a:r>
            <a:br>
              <a:rPr lang="en-US" sz="800"/>
            </a:br>
            <a:r>
              <a:rPr lang="en-US" sz="800">
                <a:solidFill>
                  <a:srgbClr val="000000"/>
                </a:solidFill>
                <a:latin typeface="Open Sans Light"/>
                <a:ea typeface="Open Sans Light"/>
                <a:cs typeface="Open Sans Light"/>
              </a:rPr>
              <a:t> </a:t>
            </a:r>
            <a:r>
              <a:rPr lang="en-US" sz="800" err="1">
                <a:solidFill>
                  <a:srgbClr val="000000"/>
                </a:solidFill>
                <a:latin typeface="Consolas"/>
                <a:ea typeface="Open Sans Light"/>
                <a:cs typeface="Open Sans Light"/>
              </a:rPr>
              <a:t>rms@raspberrypi</a:t>
            </a:r>
            <a:r>
              <a:rPr lang="en-US" sz="800">
                <a:solidFill>
                  <a:srgbClr val="000000"/>
                </a:solidFill>
                <a:latin typeface="Consolas"/>
                <a:ea typeface="Open Sans Light"/>
                <a:cs typeface="Open Sans Light"/>
              </a:rPr>
              <a:t>:~ $ </a:t>
            </a:r>
            <a:r>
              <a:rPr lang="en-US" sz="800" err="1">
                <a:solidFill>
                  <a:srgbClr val="000000"/>
                </a:solidFill>
                <a:latin typeface="Consolas"/>
                <a:ea typeface="Open Sans Light"/>
                <a:cs typeface="Open Sans Light"/>
              </a:rPr>
              <a:t>sudo</a:t>
            </a:r>
            <a:r>
              <a:rPr lang="en-US" sz="800">
                <a:solidFill>
                  <a:srgbClr val="000000"/>
                </a:solidFill>
                <a:latin typeface="Consolas"/>
                <a:ea typeface="Open Sans Light"/>
                <a:cs typeface="Open Sans Light"/>
              </a:rPr>
              <a:t> apt install -y &lt;??&gt; # code, emacs, vim, nano, ...</a:t>
            </a:r>
            <a:endParaRPr lang="en-US" sz="800">
              <a:ea typeface="Open Sans Light"/>
              <a:cs typeface="Open Sans Light"/>
            </a:endParaRPr>
          </a:p>
          <a:p>
            <a:pPr marL="559435" lvl="2" indent="-285750">
              <a:buAutoNum type="arabicPeriod"/>
            </a:pPr>
            <a:r>
              <a:rPr lang="en-US" sz="800">
                <a:solidFill>
                  <a:srgbClr val="000000"/>
                </a:solidFill>
                <a:latin typeface="Open Sans Light"/>
                <a:ea typeface="Open Sans Light"/>
                <a:cs typeface="Open Sans Light"/>
              </a:rPr>
              <a:t>Install the NumPy and OpenCV modules for Python3. (2 mins)</a:t>
            </a:r>
            <a:br>
              <a:rPr lang="en-US" sz="800"/>
            </a:br>
            <a:r>
              <a:rPr lang="en-US" sz="800">
                <a:solidFill>
                  <a:srgbClr val="000000"/>
                </a:solidFill>
                <a:latin typeface="Open Sans Light"/>
                <a:ea typeface="Open Sans Light"/>
                <a:cs typeface="Open Sans Light"/>
              </a:rPr>
              <a:t> </a:t>
            </a:r>
            <a:r>
              <a:rPr lang="en-US" sz="800" err="1">
                <a:solidFill>
                  <a:srgbClr val="000000"/>
                </a:solidFill>
                <a:latin typeface="Consolas"/>
                <a:ea typeface="Open Sans Light"/>
                <a:cs typeface="Open Sans Light"/>
              </a:rPr>
              <a:t>rms@raspberrypi</a:t>
            </a:r>
            <a:r>
              <a:rPr lang="en-US" sz="800">
                <a:solidFill>
                  <a:srgbClr val="000000"/>
                </a:solidFill>
                <a:latin typeface="Consolas"/>
                <a:ea typeface="Open Sans Light"/>
                <a:cs typeface="Open Sans Light"/>
              </a:rPr>
              <a:t>:~ $ </a:t>
            </a:r>
            <a:r>
              <a:rPr lang="en-US" sz="800" err="1">
                <a:solidFill>
                  <a:srgbClr val="000000"/>
                </a:solidFill>
                <a:latin typeface="Consolas"/>
                <a:ea typeface="Open Sans Light"/>
                <a:cs typeface="Open Sans Light"/>
              </a:rPr>
              <a:t>sudo</a:t>
            </a:r>
            <a:r>
              <a:rPr lang="en-US" sz="800">
                <a:solidFill>
                  <a:srgbClr val="000000"/>
                </a:solidFill>
                <a:latin typeface="Consolas"/>
                <a:ea typeface="Open Sans Light"/>
                <a:cs typeface="Open Sans Light"/>
              </a:rPr>
              <a:t> apt install -y python3-numpy python3-opencv </a:t>
            </a:r>
            <a:r>
              <a:rPr lang="en-US" sz="800">
                <a:solidFill>
                  <a:srgbClr val="FF0000"/>
                </a:solidFill>
                <a:latin typeface="Consolas"/>
                <a:ea typeface="Open Sans Light"/>
                <a:cs typeface="Open Sans Light"/>
              </a:rPr>
              <a:t>onnx2torch</a:t>
            </a:r>
            <a:endParaRPr lang="en-US" sz="800">
              <a:ea typeface="Open Sans Light"/>
              <a:cs typeface="Open Sans Light"/>
            </a:endParaRPr>
          </a:p>
          <a:p>
            <a:pPr marL="559435" lvl="2" indent="-285750">
              <a:buFont typeface="System Font Regular"/>
              <a:buAutoNum type="arabicPeriod"/>
            </a:pPr>
            <a:r>
              <a:rPr lang="en-US" sz="800" b="1">
                <a:solidFill>
                  <a:srgbClr val="FF0000"/>
                </a:solidFill>
                <a:latin typeface="Open Sans Light"/>
                <a:ea typeface="Open Sans Light"/>
                <a:cs typeface="Open Sans Light"/>
              </a:rPr>
              <a:t>Instructions for inserting the microSD card into Pi</a:t>
            </a:r>
          </a:p>
          <a:p>
            <a:endParaRPr lang="en-US"/>
          </a:p>
        </p:txBody>
      </p:sp>
      <p:sp>
        <p:nvSpPr>
          <p:cNvPr id="8" name="TextBox 7">
            <a:extLst>
              <a:ext uri="{FF2B5EF4-FFF2-40B4-BE49-F238E27FC236}">
                <a16:creationId xmlns:a16="http://schemas.microsoft.com/office/drawing/2014/main" id="{8DFE36FD-B225-EE97-B6AE-CDD425CAA7EB}"/>
              </a:ext>
            </a:extLst>
          </p:cNvPr>
          <p:cNvSpPr txBox="1"/>
          <p:nvPr/>
        </p:nvSpPr>
        <p:spPr>
          <a:xfrm>
            <a:off x="1073740" y="3821845"/>
            <a:ext cx="7870235" cy="923328"/>
          </a:xfrm>
          <a:prstGeom prst="rect">
            <a:avLst/>
          </a:prstGeom>
          <a:noFill/>
          <a:ln w="190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0000"/>
                </a:solidFill>
                <a:effectLst/>
                <a:uFillTx/>
                <a:latin typeface="Calibri"/>
                <a:ea typeface="Calibri"/>
                <a:cs typeface="Calibri"/>
                <a:sym typeface="Calibri"/>
              </a:rPr>
              <a:t>Decide how much is done prior to class. Summarize what was done for them.</a:t>
            </a:r>
          </a:p>
          <a:p>
            <a:pPr marL="0" marR="0" indent="0" algn="l" defTabSz="914400" rtl="0" fontAlgn="auto" latinLnBrk="0" hangingPunct="0">
              <a:lnSpc>
                <a:spcPct val="100000"/>
              </a:lnSpc>
              <a:spcBef>
                <a:spcPts val="0"/>
              </a:spcBef>
              <a:spcAft>
                <a:spcPts val="0"/>
              </a:spcAft>
              <a:buClrTx/>
              <a:buSzTx/>
              <a:buFontTx/>
              <a:buNone/>
              <a:tabLst/>
            </a:pPr>
            <a:endParaRPr lang="en-US" sz="180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0000"/>
                </a:solidFill>
                <a:effectLst/>
                <a:uFillTx/>
                <a:latin typeface="Calibri"/>
                <a:ea typeface="Calibri"/>
                <a:cs typeface="Calibri"/>
                <a:sym typeface="Calibri"/>
              </a:rPr>
              <a:t>WILL THEY NEED AN EDITOR??</a:t>
            </a:r>
          </a:p>
        </p:txBody>
      </p:sp>
      <p:pic>
        <p:nvPicPr>
          <p:cNvPr id="16" name="Picture 15" descr="A picture containing electronics, circuit&#10;&#10;Description automatically generated">
            <a:extLst>
              <a:ext uri="{FF2B5EF4-FFF2-40B4-BE49-F238E27FC236}">
                <a16:creationId xmlns:a16="http://schemas.microsoft.com/office/drawing/2014/main" id="{38F8C27F-9840-A8AB-B789-5364B2B83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516" y="1404504"/>
            <a:ext cx="3577639" cy="2012422"/>
          </a:xfrm>
          <a:prstGeom prst="rect">
            <a:avLst/>
          </a:prstGeom>
        </p:spPr>
      </p:pic>
    </p:spTree>
    <p:extLst>
      <p:ext uri="{BB962C8B-B14F-4D97-AF65-F5344CB8AC3E}">
        <p14:creationId xmlns:p14="http://schemas.microsoft.com/office/powerpoint/2010/main" val="2084320027"/>
      </p:ext>
    </p:extLst>
  </p:cSld>
  <p:clrMapOvr>
    <a:masterClrMapping/>
  </p:clrMapOvr>
  <p:transition spd="me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Lesson 1 Leftovers</a:t>
            </a:r>
            <a:endParaRPr lang="en-US"/>
          </a:p>
        </p:txBody>
      </p:sp>
    </p:spTree>
    <p:extLst>
      <p:ext uri="{BB962C8B-B14F-4D97-AF65-F5344CB8AC3E}">
        <p14:creationId xmlns:p14="http://schemas.microsoft.com/office/powerpoint/2010/main" val="3130848750"/>
      </p:ext>
    </p:extLst>
  </p:cSld>
  <p:clrMapOvr>
    <a:masterClrMapping/>
  </p:clrMapOvr>
  <p:transition spd="me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Lesson 3 Leftovers</a:t>
            </a:r>
            <a:endParaRPr lang="en-US"/>
          </a:p>
        </p:txBody>
      </p:sp>
    </p:spTree>
    <p:extLst>
      <p:ext uri="{BB962C8B-B14F-4D97-AF65-F5344CB8AC3E}">
        <p14:creationId xmlns:p14="http://schemas.microsoft.com/office/powerpoint/2010/main" val="10461336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Lesson 2</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Introduction to Computer Vision</a:t>
            </a:r>
          </a:p>
        </p:txBody>
      </p:sp>
    </p:spTree>
    <p:extLst>
      <p:ext uri="{BB962C8B-B14F-4D97-AF65-F5344CB8AC3E}">
        <p14:creationId xmlns:p14="http://schemas.microsoft.com/office/powerpoint/2010/main" val="42141236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Discuss applications of computer vision.</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Define what machine learning is.</a:t>
            </a:r>
          </a:p>
          <a:p>
            <a:pPr marL="0" indent="-182245">
              <a:spcBef>
                <a:spcPts val="200"/>
              </a:spcBef>
              <a:spcAft>
                <a:spcPts val="0"/>
              </a:spcAft>
            </a:pPr>
            <a:r>
              <a:rPr lang="en-US" sz="1800" b="1" kern="100">
                <a:solidFill>
                  <a:srgbClr val="2F5496"/>
                </a:solidFill>
                <a:latin typeface="Calibri Light"/>
                <a:ea typeface="MS Gothic"/>
                <a:cs typeface="Times New Roman"/>
              </a:rPr>
              <a:t>Describe computer vision's place within machine learning.</a:t>
            </a:r>
          </a:p>
          <a:p>
            <a:pPr marL="0" indent="-182245">
              <a:spcBef>
                <a:spcPts val="200"/>
              </a:spcBef>
              <a:spcAft>
                <a:spcPts val="0"/>
              </a:spcAft>
            </a:pPr>
            <a:r>
              <a:rPr lang="en-US" sz="1800" b="1" kern="100">
                <a:solidFill>
                  <a:srgbClr val="2F5496"/>
                </a:solidFill>
                <a:latin typeface="Calibri Light"/>
                <a:ea typeface="MS Gothic"/>
                <a:cs typeface="Times New Roman"/>
              </a:rPr>
              <a:t>Test camera settings with code.</a:t>
            </a:r>
          </a:p>
          <a:p>
            <a:pPr marL="0" indent="-182245">
              <a:spcBef>
                <a:spcPts val="200"/>
              </a:spcBef>
              <a:spcAft>
                <a:spcPts val="0"/>
              </a:spcAft>
            </a:pPr>
            <a:r>
              <a:rPr lang="en-US" sz="1800" b="1" kern="100">
                <a:solidFill>
                  <a:srgbClr val="2F5496"/>
                </a:solidFill>
                <a:latin typeface="Calibri Light"/>
                <a:ea typeface="MS Gothic"/>
                <a:cs typeface="Times New Roman"/>
              </a:rPr>
              <a:t>Adjust camera settings to improve image capture.</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Lesson 2:  Learning Objectives</a:t>
            </a:r>
            <a:endParaRPr lang="en-US"/>
          </a:p>
        </p:txBody>
      </p:sp>
    </p:spTree>
    <p:extLst>
      <p:ext uri="{BB962C8B-B14F-4D97-AF65-F5344CB8AC3E}">
        <p14:creationId xmlns:p14="http://schemas.microsoft.com/office/powerpoint/2010/main" val="833858554"/>
      </p:ext>
    </p:extLst>
  </p:cSld>
  <p:clrMapOvr>
    <a:masterClrMapping/>
  </p:clrMapOvr>
  <p:transition spd="med"/>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Lecture 2</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Computer Vision Applications</a:t>
            </a:r>
          </a:p>
        </p:txBody>
      </p:sp>
    </p:spTree>
    <p:extLst>
      <p:ext uri="{BB962C8B-B14F-4D97-AF65-F5344CB8AC3E}">
        <p14:creationId xmlns:p14="http://schemas.microsoft.com/office/powerpoint/2010/main" val="9342120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0D0798-77A9-2B65-83A9-7973744421E5}"/>
              </a:ext>
            </a:extLst>
          </p:cNvPr>
          <p:cNvSpPr>
            <a:spLocks noGrp="1"/>
          </p:cNvSpPr>
          <p:nvPr>
            <p:ph type="body" sz="quarter" idx="10"/>
          </p:nvPr>
        </p:nvSpPr>
        <p:spPr/>
        <p:txBody>
          <a:bodyPr lIns="0" tIns="0" rIns="0" bIns="0" anchor="t"/>
          <a:lstStyle/>
          <a:p>
            <a:pPr marL="182245" indent="-182245"/>
            <a:r>
              <a:rPr lang="en-US"/>
              <a:t>Predictions, outputs, guesses</a:t>
            </a:r>
          </a:p>
          <a:p>
            <a:pPr marL="182245" indent="-182245"/>
            <a:r>
              <a:rPr lang="en-US">
                <a:latin typeface="Arial"/>
                <a:ea typeface="Open Sans Light"/>
                <a:cs typeface="Arial"/>
              </a:rPr>
              <a:t>Arrays, matrices, tensors</a:t>
            </a:r>
          </a:p>
          <a:p>
            <a:pPr marL="0" indent="0">
              <a:buNone/>
            </a:pPr>
            <a:endParaRPr lang="en-US">
              <a:latin typeface="Arial"/>
              <a:ea typeface="Open Sans Light"/>
              <a:cs typeface="Arial"/>
            </a:endParaRPr>
          </a:p>
          <a:p>
            <a:pPr marL="0" indent="0">
              <a:buNone/>
            </a:pPr>
            <a:r>
              <a:rPr lang="en-US">
                <a:latin typeface="Arial"/>
                <a:ea typeface="Open Sans Light"/>
                <a:cs typeface="Arial"/>
              </a:rPr>
              <a:t>Technically . . .</a:t>
            </a:r>
            <a:endParaRPr lang="en-US"/>
          </a:p>
          <a:p>
            <a:pPr marL="0" indent="0">
              <a:buNone/>
            </a:pPr>
            <a:r>
              <a:rPr lang="en-US">
                <a:latin typeface="Arial"/>
                <a:ea typeface="Open Sans Light"/>
                <a:cs typeface="Arial"/>
              </a:rPr>
              <a:t>Arrays are lists of stuff.  An example array with 3 integers:  [25 120  75]</a:t>
            </a:r>
          </a:p>
          <a:p>
            <a:pPr marL="0" indent="0">
              <a:buNone/>
            </a:pPr>
            <a:r>
              <a:rPr lang="en-US">
                <a:latin typeface="Arial"/>
                <a:ea typeface="Open Sans Light"/>
                <a:cs typeface="Arial"/>
              </a:rPr>
              <a:t>Matrices are two dimensional arrays:     25   120   75</a:t>
            </a:r>
          </a:p>
          <a:p>
            <a:pPr marL="0" indent="0">
              <a:buNone/>
            </a:pPr>
            <a:r>
              <a:rPr lang="en-US">
                <a:latin typeface="Arial"/>
                <a:ea typeface="Open Sans Light"/>
                <a:cs typeface="Arial"/>
              </a:rPr>
              <a:t>                                                              120     25   75</a:t>
            </a:r>
          </a:p>
          <a:p>
            <a:pPr marL="0" indent="0">
              <a:buNone/>
            </a:pPr>
            <a:r>
              <a:rPr lang="en-US">
                <a:latin typeface="Arial"/>
                <a:ea typeface="Open Sans Light"/>
                <a:cs typeface="Arial"/>
              </a:rPr>
              <a:t>                                                                75   120   25</a:t>
            </a:r>
          </a:p>
          <a:p>
            <a:pPr marL="0" indent="0">
              <a:buNone/>
            </a:pPr>
            <a:r>
              <a:rPr lang="en-US">
                <a:latin typeface="Arial"/>
                <a:ea typeface="Open Sans Light"/>
                <a:cs typeface="Arial"/>
              </a:rPr>
              <a:t>Tensors are multidimensional arrays.</a:t>
            </a:r>
          </a:p>
        </p:txBody>
      </p:sp>
      <p:sp>
        <p:nvSpPr>
          <p:cNvPr id="3" name="Title 2">
            <a:extLst>
              <a:ext uri="{FF2B5EF4-FFF2-40B4-BE49-F238E27FC236}">
                <a16:creationId xmlns:a16="http://schemas.microsoft.com/office/drawing/2014/main" id="{4E4A3AED-5049-C9FB-5A2C-1B63FF959705}"/>
              </a:ext>
            </a:extLst>
          </p:cNvPr>
          <p:cNvSpPr>
            <a:spLocks noGrp="1"/>
          </p:cNvSpPr>
          <p:nvPr>
            <p:ph type="title"/>
          </p:nvPr>
        </p:nvSpPr>
        <p:spPr/>
        <p:txBody>
          <a:bodyPr/>
          <a:lstStyle/>
          <a:p>
            <a:r>
              <a:rPr lang="en-US">
                <a:latin typeface="Arial"/>
                <a:ea typeface="Open Sans Light"/>
                <a:cs typeface="Arial"/>
              </a:rPr>
              <a:t>Words that I’ll use frequently (and interchangeably).</a:t>
            </a:r>
          </a:p>
        </p:txBody>
      </p:sp>
      <p:sp>
        <p:nvSpPr>
          <p:cNvPr id="6" name="Left Bracket 5">
            <a:extLst>
              <a:ext uri="{FF2B5EF4-FFF2-40B4-BE49-F238E27FC236}">
                <a16:creationId xmlns:a16="http://schemas.microsoft.com/office/drawing/2014/main" id="{B0CD4BD0-9E87-65ED-9C0D-33A3251869CB}"/>
              </a:ext>
            </a:extLst>
          </p:cNvPr>
          <p:cNvSpPr/>
          <p:nvPr/>
        </p:nvSpPr>
        <p:spPr>
          <a:xfrm>
            <a:off x="4437482" y="3330775"/>
            <a:ext cx="82412" cy="1095045"/>
          </a:xfrm>
          <a:prstGeom prst="leftBracket">
            <a:avLst/>
          </a:prstGeom>
          <a:noFill/>
          <a:ln w="28575"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Left Bracket 6">
            <a:extLst>
              <a:ext uri="{FF2B5EF4-FFF2-40B4-BE49-F238E27FC236}">
                <a16:creationId xmlns:a16="http://schemas.microsoft.com/office/drawing/2014/main" id="{95FDDBCD-A752-C856-0379-04CC1F4FC61A}"/>
              </a:ext>
            </a:extLst>
          </p:cNvPr>
          <p:cNvSpPr/>
          <p:nvPr/>
        </p:nvSpPr>
        <p:spPr>
          <a:xfrm>
            <a:off x="5997635" y="3330878"/>
            <a:ext cx="82412" cy="1095045"/>
          </a:xfrm>
          <a:prstGeom prst="rightBracket">
            <a:avLst/>
          </a:prstGeom>
          <a:noFill/>
          <a:ln w="28575"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14977494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List your ideas for applications and uses of computer vision.</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How many uses can you think of?</a:t>
            </a:r>
          </a:p>
          <a:p>
            <a:pPr marL="0" indent="-182245">
              <a:spcBef>
                <a:spcPts val="200"/>
              </a:spcBef>
              <a:spcAft>
                <a:spcPts val="0"/>
              </a:spcAft>
            </a:pPr>
            <a:r>
              <a:rPr lang="en-US" sz="1800" b="1" kern="100">
                <a:solidFill>
                  <a:srgbClr val="2F5496"/>
                </a:solidFill>
                <a:latin typeface="Calibri Light"/>
                <a:ea typeface="MS Gothic"/>
                <a:cs typeface="Times New Roman"/>
              </a:rPr>
              <a:t>How would you use computer vision in your work or work group?</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What do you think computer vision is used for?</a:t>
            </a:r>
            <a:br>
              <a:rPr lang="en-US">
                <a:latin typeface="Arial"/>
                <a:ea typeface="Open Sans Light"/>
                <a:cs typeface="Arial"/>
              </a:rPr>
            </a:br>
            <a:r>
              <a:rPr lang="en-US">
                <a:latin typeface="Arial"/>
                <a:ea typeface="Open Sans Light"/>
                <a:cs typeface="Arial"/>
              </a:rPr>
              <a:t>Why might you want to use it?</a:t>
            </a:r>
            <a:endParaRPr lang="en-US"/>
          </a:p>
        </p:txBody>
      </p:sp>
    </p:spTree>
    <p:extLst>
      <p:ext uri="{BB962C8B-B14F-4D97-AF65-F5344CB8AC3E}">
        <p14:creationId xmlns:p14="http://schemas.microsoft.com/office/powerpoint/2010/main" val="19389000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7D4559-95A4-CB7C-EA13-34096C777CA2}"/>
              </a:ext>
            </a:extLst>
          </p:cNvPr>
          <p:cNvSpPr>
            <a:spLocks noGrp="1"/>
          </p:cNvSpPr>
          <p:nvPr>
            <p:ph type="body" sz="quarter" idx="10"/>
          </p:nvPr>
        </p:nvSpPr>
        <p:spPr/>
        <p:txBody>
          <a:bodyPr lIns="0" tIns="0" rIns="0" bIns="0" anchor="t"/>
          <a:lstStyle/>
          <a:p>
            <a:pPr marL="182245" indent="-182245"/>
            <a:r>
              <a:rPr lang="en-US" b="1" i="1">
                <a:latin typeface="Arial"/>
                <a:ea typeface="Open Sans Light"/>
                <a:cs typeface="Arial"/>
              </a:rPr>
              <a:t>Enabling computers to understand visual content (images, videos, etc.)</a:t>
            </a:r>
          </a:p>
          <a:p>
            <a:pPr marL="182245" indent="-182245"/>
            <a:r>
              <a:rPr lang="en-US">
                <a:latin typeface="Arial"/>
                <a:ea typeface="Open Sans Light"/>
                <a:cs typeface="Arial"/>
              </a:rPr>
              <a:t>Early computer vision systems used handcrafted features and </a:t>
            </a:r>
            <a:r>
              <a:rPr lang="en-US" i="1">
                <a:latin typeface="Arial"/>
                <a:ea typeface="Open Sans Light"/>
                <a:cs typeface="Arial"/>
              </a:rPr>
              <a:t>rule-based systems</a:t>
            </a:r>
            <a:r>
              <a:rPr lang="en-US">
                <a:latin typeface="Arial"/>
                <a:ea typeface="Open Sans Light"/>
                <a:cs typeface="Arial"/>
              </a:rPr>
              <a:t> to classify objects in images</a:t>
            </a:r>
          </a:p>
          <a:p>
            <a:pPr marL="182245" indent="-182245"/>
            <a:r>
              <a:rPr lang="en-US">
                <a:latin typeface="Arial"/>
                <a:ea typeface="Open Sans Light"/>
                <a:cs typeface="Arial"/>
              </a:rPr>
              <a:t>Since the 1990s, computer vision has been dominated by </a:t>
            </a:r>
            <a:r>
              <a:rPr lang="en-US" i="1">
                <a:latin typeface="Arial"/>
                <a:ea typeface="Open Sans Light"/>
                <a:cs typeface="Arial"/>
              </a:rPr>
              <a:t>machine learning</a:t>
            </a:r>
            <a:r>
              <a:rPr lang="en-US">
                <a:latin typeface="Arial"/>
                <a:ea typeface="Open Sans Light"/>
                <a:cs typeface="Arial"/>
              </a:rPr>
              <a:t>.</a:t>
            </a:r>
          </a:p>
          <a:p>
            <a:pPr marL="182245" indent="-182245"/>
            <a:r>
              <a:rPr lang="en-US">
                <a:latin typeface="Arial"/>
                <a:ea typeface="Open Sans Light"/>
                <a:cs typeface="Arial"/>
              </a:rPr>
              <a:t>Since the 2010s, computer vision has been dominated by </a:t>
            </a:r>
            <a:r>
              <a:rPr lang="en-US" i="1">
                <a:latin typeface="Arial"/>
                <a:ea typeface="Open Sans Light"/>
                <a:cs typeface="Arial"/>
              </a:rPr>
              <a:t>neural networks</a:t>
            </a:r>
            <a:r>
              <a:rPr lang="en-US">
                <a:latin typeface="Arial"/>
                <a:ea typeface="Open Sans Light"/>
                <a:cs typeface="Arial"/>
              </a:rPr>
              <a:t>.</a:t>
            </a:r>
            <a:endParaRPr lang="en-US"/>
          </a:p>
          <a:p>
            <a:pPr marL="182245" indent="-182245"/>
            <a:endParaRPr lang="en-US"/>
          </a:p>
        </p:txBody>
      </p:sp>
      <p:sp>
        <p:nvSpPr>
          <p:cNvPr id="3" name="Title 2">
            <a:extLst>
              <a:ext uri="{FF2B5EF4-FFF2-40B4-BE49-F238E27FC236}">
                <a16:creationId xmlns:a16="http://schemas.microsoft.com/office/drawing/2014/main" id="{9E6FA428-5B1E-E9A2-9192-40AAA844A325}"/>
              </a:ext>
            </a:extLst>
          </p:cNvPr>
          <p:cNvSpPr>
            <a:spLocks noGrp="1"/>
          </p:cNvSpPr>
          <p:nvPr>
            <p:ph type="title"/>
          </p:nvPr>
        </p:nvSpPr>
        <p:spPr/>
        <p:txBody>
          <a:bodyPr/>
          <a:lstStyle/>
          <a:p>
            <a:r>
              <a:rPr lang="en-US"/>
              <a:t>What is “computer vision”?</a:t>
            </a:r>
          </a:p>
        </p:txBody>
      </p:sp>
    </p:spTree>
    <p:extLst>
      <p:ext uri="{BB962C8B-B14F-4D97-AF65-F5344CB8AC3E}">
        <p14:creationId xmlns:p14="http://schemas.microsoft.com/office/powerpoint/2010/main" val="1350065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4723607" cy="3746406"/>
          </a:xfrm>
        </p:spPr>
        <p:txBody>
          <a:bodyPr lIns="0" tIns="0" rIns="0" bIns="0" anchor="t"/>
          <a:lstStyle/>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Associate AI Workforce Development Engineer, CMU – Software Engineering Institute</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Cole Frank</a:t>
            </a:r>
            <a:endParaRPr lang="en-US"/>
          </a:p>
        </p:txBody>
      </p:sp>
      <p:pic>
        <p:nvPicPr>
          <p:cNvPr id="4" name="Picture 3" descr="A person wearing glasses&#10;&#10;Description automatically generated with medium confidence">
            <a:extLst>
              <a:ext uri="{FF2B5EF4-FFF2-40B4-BE49-F238E27FC236}">
                <a16:creationId xmlns:a16="http://schemas.microsoft.com/office/drawing/2014/main" id="{08EC320D-0154-2B31-E193-D192C7DD7125}"/>
              </a:ext>
            </a:extLst>
          </p:cNvPr>
          <p:cNvPicPr>
            <a:picLocks noChangeAspect="1"/>
          </p:cNvPicPr>
          <p:nvPr/>
        </p:nvPicPr>
        <p:blipFill rotWithShape="1">
          <a:blip r:embed="rId2">
            <a:extLst>
              <a:ext uri="{28A0092B-C50C-407E-A947-70E740481C1C}">
                <a14:useLocalDpi xmlns:a14="http://schemas.microsoft.com/office/drawing/2010/main" val="0"/>
              </a:ext>
            </a:extLst>
          </a:blip>
          <a:srcRect l="12831" t="11072" r="21072" b="6929"/>
          <a:stretch/>
        </p:blipFill>
        <p:spPr>
          <a:xfrm>
            <a:off x="5172350" y="1189374"/>
            <a:ext cx="4203382" cy="3475612"/>
          </a:xfrm>
          <a:prstGeom prst="rect">
            <a:avLst/>
          </a:prstGeom>
        </p:spPr>
      </p:pic>
    </p:spTree>
    <p:extLst>
      <p:ext uri="{BB962C8B-B14F-4D97-AF65-F5344CB8AC3E}">
        <p14:creationId xmlns:p14="http://schemas.microsoft.com/office/powerpoint/2010/main" val="312654906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Computer vision is now a part of machine learning.</a:t>
            </a:r>
            <a:endParaRPr lang="en-US"/>
          </a:p>
        </p:txBody>
      </p:sp>
      <p:sp>
        <p:nvSpPr>
          <p:cNvPr id="2" name="Oval 1">
            <a:extLst>
              <a:ext uri="{FF2B5EF4-FFF2-40B4-BE49-F238E27FC236}">
                <a16:creationId xmlns:a16="http://schemas.microsoft.com/office/drawing/2014/main" id="{46B608AE-0EA8-0EF0-92E4-1674A2B133A4}"/>
              </a:ext>
            </a:extLst>
          </p:cNvPr>
          <p:cNvSpPr/>
          <p:nvPr/>
        </p:nvSpPr>
        <p:spPr>
          <a:xfrm>
            <a:off x="1141620" y="1009457"/>
            <a:ext cx="4205108" cy="4209732"/>
          </a:xfrm>
          <a:prstGeom prst="ellipse">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 name="Oval 3">
            <a:extLst>
              <a:ext uri="{FF2B5EF4-FFF2-40B4-BE49-F238E27FC236}">
                <a16:creationId xmlns:a16="http://schemas.microsoft.com/office/drawing/2014/main" id="{189A0D8A-A033-4B97-2952-649431A8866F}"/>
              </a:ext>
            </a:extLst>
          </p:cNvPr>
          <p:cNvSpPr/>
          <p:nvPr/>
        </p:nvSpPr>
        <p:spPr>
          <a:xfrm>
            <a:off x="2113105" y="1609618"/>
            <a:ext cx="3030472" cy="3034987"/>
          </a:xfrm>
          <a:prstGeom prst="ellipse">
            <a:avLst/>
          </a:prstGeom>
          <a:solidFill>
            <a:schemeClr val="accent3">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Oval 4">
            <a:extLst>
              <a:ext uri="{FF2B5EF4-FFF2-40B4-BE49-F238E27FC236}">
                <a16:creationId xmlns:a16="http://schemas.microsoft.com/office/drawing/2014/main" id="{D4B2EE62-34DC-A44C-9CA5-B3B435320CDA}"/>
              </a:ext>
            </a:extLst>
          </p:cNvPr>
          <p:cNvSpPr/>
          <p:nvPr/>
        </p:nvSpPr>
        <p:spPr>
          <a:xfrm>
            <a:off x="3006964" y="2140696"/>
            <a:ext cx="1968118" cy="1972534"/>
          </a:xfrm>
          <a:prstGeom prst="ellipse">
            <a:avLst/>
          </a:prstGeom>
          <a:solidFill>
            <a:schemeClr val="accent6">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Oval 5">
            <a:extLst>
              <a:ext uri="{FF2B5EF4-FFF2-40B4-BE49-F238E27FC236}">
                <a16:creationId xmlns:a16="http://schemas.microsoft.com/office/drawing/2014/main" id="{D65FE1DB-CF38-0585-EF52-FB3F787CDCBE}"/>
              </a:ext>
            </a:extLst>
          </p:cNvPr>
          <p:cNvSpPr/>
          <p:nvPr/>
        </p:nvSpPr>
        <p:spPr>
          <a:xfrm>
            <a:off x="3900911" y="2641550"/>
            <a:ext cx="948949" cy="966227"/>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TextBox 6">
            <a:extLst>
              <a:ext uri="{FF2B5EF4-FFF2-40B4-BE49-F238E27FC236}">
                <a16:creationId xmlns:a16="http://schemas.microsoft.com/office/drawing/2014/main" id="{73B16735-2EC8-DADC-B70E-865103EC15C3}"/>
              </a:ext>
            </a:extLst>
          </p:cNvPr>
          <p:cNvSpPr txBox="1"/>
          <p:nvPr/>
        </p:nvSpPr>
        <p:spPr>
          <a:xfrm>
            <a:off x="2198027" y="1216113"/>
            <a:ext cx="2743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Artificial Intelligence</a:t>
            </a:r>
            <a:endParaRPr lang="en-US"/>
          </a:p>
        </p:txBody>
      </p:sp>
      <p:sp>
        <p:nvSpPr>
          <p:cNvPr id="9" name="TextBox 8">
            <a:extLst>
              <a:ext uri="{FF2B5EF4-FFF2-40B4-BE49-F238E27FC236}">
                <a16:creationId xmlns:a16="http://schemas.microsoft.com/office/drawing/2014/main" id="{4E9260AF-AF75-90FC-E0D7-4DD300FEDF11}"/>
              </a:ext>
            </a:extLst>
          </p:cNvPr>
          <p:cNvSpPr txBox="1"/>
          <p:nvPr/>
        </p:nvSpPr>
        <p:spPr>
          <a:xfrm>
            <a:off x="2716293" y="1846498"/>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Machine Learning</a:t>
            </a:r>
            <a:endParaRPr lang="en-US" sz="1800" b="0" i="0" u="none" strike="noStrike" cap="none" spc="0" normalizeH="0" baseline="0">
              <a:ln>
                <a:noFill/>
              </a:ln>
              <a:solidFill>
                <a:srgbClr val="000000"/>
              </a:solidFill>
              <a:effectLst/>
              <a:uFillTx/>
              <a:latin typeface="Calibri"/>
              <a:ea typeface="Calibri"/>
              <a:cs typeface="Calibri"/>
            </a:endParaRPr>
          </a:p>
        </p:txBody>
      </p:sp>
      <p:sp>
        <p:nvSpPr>
          <p:cNvPr id="10" name="TextBox 9">
            <a:extLst>
              <a:ext uri="{FF2B5EF4-FFF2-40B4-BE49-F238E27FC236}">
                <a16:creationId xmlns:a16="http://schemas.microsoft.com/office/drawing/2014/main" id="{12AF44FD-DD3F-F939-25B3-1EF70F4FDBC2}"/>
              </a:ext>
            </a:extLst>
          </p:cNvPr>
          <p:cNvSpPr txBox="1"/>
          <p:nvPr/>
        </p:nvSpPr>
        <p:spPr>
          <a:xfrm>
            <a:off x="3329364" y="2334399"/>
            <a:ext cx="27432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400"/>
              <a:t>Neural Networks</a:t>
            </a:r>
            <a:endParaRPr lang="en-US" sz="1400" b="0" i="0" u="none" strike="noStrike" cap="none" spc="0" normalizeH="0" baseline="0">
              <a:ln>
                <a:noFill/>
              </a:ln>
              <a:solidFill>
                <a:srgbClr val="000000"/>
              </a:solidFill>
              <a:effectLst/>
              <a:uFillTx/>
              <a:latin typeface="Calibri"/>
              <a:ea typeface="Calibri"/>
              <a:cs typeface="Calibri"/>
            </a:endParaRPr>
          </a:p>
        </p:txBody>
      </p:sp>
      <p:sp>
        <p:nvSpPr>
          <p:cNvPr id="11" name="TextBox 10">
            <a:extLst>
              <a:ext uri="{FF2B5EF4-FFF2-40B4-BE49-F238E27FC236}">
                <a16:creationId xmlns:a16="http://schemas.microsoft.com/office/drawing/2014/main" id="{4189ABF7-DDD4-150B-13B1-5B8728174709}"/>
              </a:ext>
            </a:extLst>
          </p:cNvPr>
          <p:cNvSpPr txBox="1"/>
          <p:nvPr/>
        </p:nvSpPr>
        <p:spPr>
          <a:xfrm>
            <a:off x="3899542" y="2861159"/>
            <a:ext cx="9553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400"/>
              <a:t>Computer</a:t>
            </a:r>
            <a:endParaRPr lang="en-US"/>
          </a:p>
          <a:p>
            <a:pPr algn="ctr" defTabSz="914400"/>
            <a:r>
              <a:rPr lang="en-US" sz="1400"/>
              <a:t>Vision</a:t>
            </a:r>
          </a:p>
        </p:txBody>
      </p:sp>
      <p:sp>
        <p:nvSpPr>
          <p:cNvPr id="12" name="TextBox 11">
            <a:extLst>
              <a:ext uri="{FF2B5EF4-FFF2-40B4-BE49-F238E27FC236}">
                <a16:creationId xmlns:a16="http://schemas.microsoft.com/office/drawing/2014/main" id="{CAEFD8CA-4027-C41B-3701-924937BF6F0A}"/>
              </a:ext>
            </a:extLst>
          </p:cNvPr>
          <p:cNvSpPr txBox="1"/>
          <p:nvPr/>
        </p:nvSpPr>
        <p:spPr>
          <a:xfrm>
            <a:off x="5539842" y="1479493"/>
            <a:ext cx="2743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Topics are not at scale!</a:t>
            </a:r>
            <a:endParaRPr lang="en-US"/>
          </a:p>
        </p:txBody>
      </p:sp>
    </p:spTree>
    <p:extLst>
      <p:ext uri="{BB962C8B-B14F-4D97-AF65-F5344CB8AC3E}">
        <p14:creationId xmlns:p14="http://schemas.microsoft.com/office/powerpoint/2010/main" val="28061957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8AB7DA-4959-2AD5-4076-3B957383CA63}"/>
              </a:ext>
            </a:extLst>
          </p:cNvPr>
          <p:cNvSpPr>
            <a:spLocks noGrp="1"/>
          </p:cNvSpPr>
          <p:nvPr>
            <p:ph type="body" sz="quarter" idx="10"/>
          </p:nvPr>
        </p:nvSpPr>
        <p:spPr/>
        <p:txBody>
          <a:bodyPr lIns="0" tIns="0" rIns="0" bIns="0" anchor="t"/>
          <a:lstStyle/>
          <a:p>
            <a:pPr marL="182245" indent="-182245"/>
            <a:r>
              <a:rPr lang="en-US">
                <a:latin typeface="Arial"/>
                <a:ea typeface="Open Sans Light"/>
                <a:cs typeface="Arial"/>
              </a:rPr>
              <a:t>Machine learning models are programs that take some input </a:t>
            </a:r>
            <a:r>
              <a:rPr lang="en-US" b="1">
                <a:latin typeface="Arial"/>
                <a:ea typeface="Open Sans Light"/>
                <a:cs typeface="Arial"/>
              </a:rPr>
              <a:t>x</a:t>
            </a:r>
            <a:r>
              <a:rPr lang="en-US">
                <a:latin typeface="Arial"/>
                <a:ea typeface="Open Sans Light"/>
                <a:cs typeface="Arial"/>
              </a:rPr>
              <a:t> and produce some result, prediction, or action </a:t>
            </a:r>
            <a:r>
              <a:rPr lang="en-US" b="1">
                <a:latin typeface="Arial"/>
                <a:ea typeface="Open Sans Light"/>
                <a:cs typeface="Arial"/>
              </a:rPr>
              <a:t>y = f(x)</a:t>
            </a:r>
            <a:endParaRPr lang="en-US">
              <a:latin typeface="Arial"/>
              <a:ea typeface="Open Sans Light"/>
              <a:cs typeface="Arial"/>
            </a:endParaRPr>
          </a:p>
          <a:p>
            <a:pPr marL="182245" indent="-182245"/>
            <a:r>
              <a:rPr lang="en-US">
                <a:latin typeface="Arial"/>
                <a:ea typeface="Open Sans Light"/>
                <a:cs typeface="Arial"/>
              </a:rPr>
              <a:t>The rules for transforming input to output are </a:t>
            </a:r>
            <a:r>
              <a:rPr lang="en-US" u="sng">
                <a:latin typeface="Arial"/>
                <a:ea typeface="Open Sans Light"/>
                <a:cs typeface="Arial"/>
              </a:rPr>
              <a:t>not directly programmed</a:t>
            </a:r>
            <a:r>
              <a:rPr lang="en-US">
                <a:latin typeface="Arial"/>
                <a:ea typeface="Open Sans Light"/>
                <a:cs typeface="Arial"/>
              </a:rPr>
              <a:t>.</a:t>
            </a:r>
            <a:endParaRPr lang="en-US"/>
          </a:p>
          <a:p>
            <a:pPr marL="182245" indent="-182245"/>
            <a:r>
              <a:rPr lang="en-US">
                <a:latin typeface="Arial"/>
                <a:ea typeface="Open Sans Light"/>
                <a:cs typeface="Arial"/>
              </a:rPr>
              <a:t>The rules are learned from analyzing lots of data.</a:t>
            </a:r>
          </a:p>
        </p:txBody>
      </p:sp>
      <p:sp>
        <p:nvSpPr>
          <p:cNvPr id="3" name="Title 2">
            <a:extLst>
              <a:ext uri="{FF2B5EF4-FFF2-40B4-BE49-F238E27FC236}">
                <a16:creationId xmlns:a16="http://schemas.microsoft.com/office/drawing/2014/main" id="{8C9311D7-335C-5E77-4E1C-8FC52B93E6E4}"/>
              </a:ext>
            </a:extLst>
          </p:cNvPr>
          <p:cNvSpPr>
            <a:spLocks noGrp="1"/>
          </p:cNvSpPr>
          <p:nvPr>
            <p:ph type="title"/>
          </p:nvPr>
        </p:nvSpPr>
        <p:spPr/>
        <p:txBody>
          <a:bodyPr/>
          <a:lstStyle/>
          <a:p>
            <a:r>
              <a:rPr lang="en-US">
                <a:latin typeface="Arial"/>
                <a:ea typeface="Open Sans Light"/>
                <a:cs typeface="Arial"/>
              </a:rPr>
              <a:t>Machine learning performs actions (prediction and classification) </a:t>
            </a:r>
            <a:r>
              <a:rPr lang="en-US" b="1">
                <a:latin typeface="Arial"/>
                <a:ea typeface="Open Sans Light"/>
                <a:cs typeface="Arial"/>
              </a:rPr>
              <a:t>without </a:t>
            </a:r>
            <a:r>
              <a:rPr lang="en-US">
                <a:latin typeface="Arial"/>
                <a:ea typeface="Open Sans Light"/>
                <a:cs typeface="Arial"/>
              </a:rPr>
              <a:t>explicit programming.</a:t>
            </a:r>
            <a:endParaRPr lang="en-US"/>
          </a:p>
        </p:txBody>
      </p:sp>
      <p:pic>
        <p:nvPicPr>
          <p:cNvPr id="6" name="Picture 5" descr="Diagram&#10;&#10;Description automatically generated">
            <a:extLst>
              <a:ext uri="{FF2B5EF4-FFF2-40B4-BE49-F238E27FC236}">
                <a16:creationId xmlns:a16="http://schemas.microsoft.com/office/drawing/2014/main" id="{E1189F67-1BBE-9C50-7C7C-E5377FCB2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631" y="3230848"/>
            <a:ext cx="5854700" cy="1384300"/>
          </a:xfrm>
          <a:prstGeom prst="rect">
            <a:avLst/>
          </a:prstGeom>
        </p:spPr>
      </p:pic>
    </p:spTree>
    <p:extLst>
      <p:ext uri="{BB962C8B-B14F-4D97-AF65-F5344CB8AC3E}">
        <p14:creationId xmlns:p14="http://schemas.microsoft.com/office/powerpoint/2010/main" val="230025736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EC78F7-C05D-4524-335B-1F2DD015DE35}"/>
              </a:ext>
            </a:extLst>
          </p:cNvPr>
          <p:cNvSpPr>
            <a:spLocks noGrp="1"/>
          </p:cNvSpPr>
          <p:nvPr>
            <p:ph type="body" sz="quarter" idx="10"/>
          </p:nvPr>
        </p:nvSpPr>
        <p:spPr>
          <a:xfrm>
            <a:off x="407685" y="1618487"/>
            <a:ext cx="8684911" cy="3419857"/>
          </a:xfrm>
        </p:spPr>
        <p:txBody>
          <a:bodyPr lIns="0" tIns="0" rIns="0" bIns="0" anchor="t"/>
          <a:lstStyle/>
          <a:p>
            <a:pPr marL="182245" indent="-182245"/>
            <a:r>
              <a:rPr lang="en-US"/>
              <a:t>At their core, ML models are functions!*</a:t>
            </a:r>
          </a:p>
          <a:p>
            <a:pPr marL="182245" indent="-182245"/>
            <a:r>
              <a:rPr lang="en-US"/>
              <a:t>They map numerical </a:t>
            </a:r>
            <a:r>
              <a:rPr lang="en-US" b="1">
                <a:solidFill>
                  <a:schemeClr val="accent1"/>
                </a:solidFill>
              </a:rPr>
              <a:t>inputs</a:t>
            </a:r>
            <a:r>
              <a:rPr lang="en-US"/>
              <a:t> to numerical </a:t>
            </a:r>
            <a:r>
              <a:rPr lang="en-US" b="1">
                <a:solidFill>
                  <a:schemeClr val="bg2"/>
                </a:solidFill>
              </a:rPr>
              <a:t>outputs</a:t>
            </a:r>
            <a:r>
              <a:rPr lang="en-US"/>
              <a:t> based on some </a:t>
            </a:r>
            <a:r>
              <a:rPr lang="en-US" b="1"/>
              <a:t>transformation</a:t>
            </a:r>
            <a:r>
              <a:rPr lang="en-US"/>
              <a:t> specified by their </a:t>
            </a:r>
            <a:r>
              <a:rPr lang="en-US" b="1">
                <a:solidFill>
                  <a:schemeClr val="accent3"/>
                </a:solidFill>
              </a:rPr>
              <a:t>parameters</a:t>
            </a:r>
          </a:p>
          <a:p>
            <a:pPr marL="182245" indent="-182245"/>
            <a:r>
              <a:rPr lang="en-US"/>
              <a:t>Parameters are learned during training</a:t>
            </a:r>
          </a:p>
          <a:p>
            <a:pPr marL="182245" indent="-182245"/>
            <a:r>
              <a:rPr lang="en-US">
                <a:latin typeface="Arial"/>
                <a:ea typeface="Open Sans Light"/>
                <a:cs typeface="Arial"/>
              </a:rPr>
              <a:t>These are very complicated functions</a:t>
            </a:r>
          </a:p>
          <a:p>
            <a:pPr marL="273685" lvl="2" indent="-136525"/>
            <a:r>
              <a:rPr lang="en-US" sz="1400">
                <a:latin typeface="Open Sans Light"/>
                <a:ea typeface="Open Sans Light"/>
                <a:cs typeface="Open Sans Light"/>
              </a:rPr>
              <a:t>Inputs and outputs are high-dimensional vectors (lists) of numbers rather than scalar values</a:t>
            </a:r>
          </a:p>
          <a:p>
            <a:pPr marL="273685" lvl="2" indent="-136525"/>
            <a:r>
              <a:rPr lang="en-US"/>
              <a:t>Many more parameters (millions, billions, even trillions)</a:t>
            </a:r>
          </a:p>
          <a:p>
            <a:pPr marL="273685" lvl="2" indent="-136525"/>
            <a:r>
              <a:rPr lang="en-US"/>
              <a:t>Complicated transformations</a:t>
            </a:r>
          </a:p>
          <a:p>
            <a:pPr marL="136525" lvl="2" indent="0">
              <a:buNone/>
            </a:pPr>
            <a:endParaRPr lang="en-US"/>
          </a:p>
          <a:p>
            <a:pPr marL="0" indent="0">
              <a:buNone/>
            </a:pPr>
            <a:r>
              <a:rPr lang="en-US" sz="1400"/>
              <a:t>* </a:t>
            </a:r>
            <a:r>
              <a:rPr lang="en-US" sz="1200"/>
              <a:t>Functions map each of their inputs to a unique outputs, whereas some ML models might map the same input to different outputs due to stochasticity in the model</a:t>
            </a:r>
            <a:endParaRPr lang="en-US" sz="1400"/>
          </a:p>
        </p:txBody>
      </p:sp>
      <p:sp>
        <p:nvSpPr>
          <p:cNvPr id="3" name="Title 2">
            <a:extLst>
              <a:ext uri="{FF2B5EF4-FFF2-40B4-BE49-F238E27FC236}">
                <a16:creationId xmlns:a16="http://schemas.microsoft.com/office/drawing/2014/main" id="{12A1BBEB-1FF7-E7B3-296E-D149FBF7E2B3}"/>
              </a:ext>
            </a:extLst>
          </p:cNvPr>
          <p:cNvSpPr>
            <a:spLocks noGrp="1"/>
          </p:cNvSpPr>
          <p:nvPr>
            <p:ph type="title"/>
          </p:nvPr>
        </p:nvSpPr>
        <p:spPr/>
        <p:txBody>
          <a:bodyPr/>
          <a:lstStyle/>
          <a:p>
            <a:r>
              <a:rPr lang="en-US">
                <a:latin typeface="Arial"/>
                <a:ea typeface="Open Sans Light"/>
                <a:cs typeface="Arial"/>
              </a:rPr>
              <a:t>For our purposes, machine learning can be thought of as implementing (learning) complex functions.</a:t>
            </a:r>
          </a:p>
        </p:txBody>
      </p:sp>
      <p:sp>
        <p:nvSpPr>
          <p:cNvPr id="4" name="TextBox 3">
            <a:extLst>
              <a:ext uri="{FF2B5EF4-FFF2-40B4-BE49-F238E27FC236}">
                <a16:creationId xmlns:a16="http://schemas.microsoft.com/office/drawing/2014/main" id="{2B655DAB-9EEA-733D-A326-1C614138A0A9}"/>
              </a:ext>
            </a:extLst>
          </p:cNvPr>
          <p:cNvSpPr txBox="1"/>
          <p:nvPr/>
        </p:nvSpPr>
        <p:spPr>
          <a:xfrm>
            <a:off x="3571396" y="1038692"/>
            <a:ext cx="303544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a:solidFill>
                  <a:schemeClr val="bg2"/>
                </a:solidFill>
                <a:latin typeface="Cambria Math" panose="02040503050406030204" pitchFamily="18" charset="0"/>
                <a:ea typeface="Cambria Math" panose="02040503050406030204" pitchFamily="18" charset="0"/>
              </a:rPr>
              <a:t>y</a:t>
            </a:r>
            <a:r>
              <a:rPr lang="en-US" sz="2400">
                <a:latin typeface="Cambria Math" panose="02040503050406030204" pitchFamily="18" charset="0"/>
                <a:ea typeface="Cambria Math" panose="02040503050406030204" pitchFamily="18" charset="0"/>
              </a:rPr>
              <a:t> =</a:t>
            </a:r>
            <a:r>
              <a:rPr kumimoji="0" lang="en-US" sz="2400" b="0" i="0" u="none" strike="noStrike" cap="none" spc="0" normalizeH="0" baseline="0">
                <a:ln>
                  <a:noFill/>
                </a:ln>
                <a:solidFill>
                  <a:srgbClr val="000000"/>
                </a:solidFill>
                <a:effectLst/>
                <a:uFillTx/>
                <a:latin typeface="Cambria Math" panose="02040503050406030204" pitchFamily="18" charset="0"/>
                <a:ea typeface="Cambria Math" panose="02040503050406030204" pitchFamily="18" charset="0"/>
                <a:sym typeface="Calibri"/>
              </a:rPr>
              <a:t> </a:t>
            </a:r>
            <a:r>
              <a:rPr kumimoji="0" lang="en-US" sz="2400" b="1" i="0" u="none" strike="noStrike" cap="none" spc="0" normalizeH="0" baseline="0">
                <a:ln>
                  <a:noFill/>
                </a:ln>
                <a:solidFill>
                  <a:schemeClr val="bg2"/>
                </a:solidFill>
                <a:effectLst/>
                <a:uFillTx/>
                <a:latin typeface="Cambria Math" panose="02040503050406030204" pitchFamily="18" charset="0"/>
                <a:ea typeface="Cambria Math" panose="02040503050406030204" pitchFamily="18" charset="0"/>
                <a:sym typeface="Calibri"/>
              </a:rPr>
              <a:t>f(x)</a:t>
            </a:r>
            <a:r>
              <a:rPr kumimoji="0" lang="en-US" sz="2400" b="0" i="0" u="none" strike="noStrike" cap="none" spc="0" normalizeH="0" baseline="0">
                <a:ln>
                  <a:noFill/>
                </a:ln>
                <a:solidFill>
                  <a:srgbClr val="000000"/>
                </a:solidFill>
                <a:effectLst/>
                <a:uFillTx/>
                <a:latin typeface="Cambria Math" panose="02040503050406030204" pitchFamily="18" charset="0"/>
                <a:ea typeface="Cambria Math" panose="02040503050406030204" pitchFamily="18" charset="0"/>
                <a:sym typeface="Calibri"/>
              </a:rPr>
              <a:t> = </a:t>
            </a:r>
            <a:r>
              <a:rPr kumimoji="0" lang="en-US" sz="2400" b="1" i="0" u="none" strike="noStrike" cap="none" spc="0" normalizeH="0" baseline="0">
                <a:ln>
                  <a:noFill/>
                </a:ln>
                <a:solidFill>
                  <a:schemeClr val="accent3"/>
                </a:solidFill>
                <a:effectLst/>
                <a:uFillTx/>
                <a:latin typeface="Cambria Math" panose="02040503050406030204" pitchFamily="18" charset="0"/>
                <a:ea typeface="Cambria Math" panose="02040503050406030204" pitchFamily="18" charset="0"/>
                <a:sym typeface="Calibri"/>
              </a:rPr>
              <a:t>2</a:t>
            </a:r>
            <a:r>
              <a:rPr kumimoji="0" lang="en-US" sz="2400" b="1" i="0" u="none" strike="noStrike" cap="none" spc="0" normalizeH="0" baseline="0">
                <a:ln>
                  <a:noFill/>
                </a:ln>
                <a:solidFill>
                  <a:schemeClr val="accent1"/>
                </a:solidFill>
                <a:effectLst/>
                <a:uFillTx/>
                <a:latin typeface="Cambria Math" panose="02040503050406030204" pitchFamily="18" charset="0"/>
                <a:ea typeface="Cambria Math" panose="02040503050406030204" pitchFamily="18" charset="0"/>
                <a:sym typeface="Calibri"/>
              </a:rPr>
              <a:t>x</a:t>
            </a:r>
            <a:r>
              <a:rPr kumimoji="0" lang="en-US" sz="2400" b="0" i="0" u="none" strike="noStrike" cap="none" spc="0" normalizeH="0" baseline="30000">
                <a:ln>
                  <a:noFill/>
                </a:ln>
                <a:solidFill>
                  <a:srgbClr val="000000"/>
                </a:solidFill>
                <a:effectLst/>
                <a:uFillTx/>
                <a:latin typeface="Cambria Math" panose="02040503050406030204" pitchFamily="18" charset="0"/>
                <a:ea typeface="Cambria Math" panose="02040503050406030204" pitchFamily="18" charset="0"/>
                <a:sym typeface="Calibri"/>
              </a:rPr>
              <a:t>2</a:t>
            </a:r>
            <a:r>
              <a:rPr kumimoji="0" lang="en-US" sz="2400" b="0" i="0" u="none" strike="noStrike" cap="none" spc="0" normalizeH="0" baseline="0">
                <a:ln>
                  <a:noFill/>
                </a:ln>
                <a:solidFill>
                  <a:srgbClr val="000000"/>
                </a:solidFill>
                <a:effectLst/>
                <a:uFillTx/>
                <a:latin typeface="Cambria Math" panose="02040503050406030204" pitchFamily="18" charset="0"/>
                <a:ea typeface="Cambria Math" panose="02040503050406030204" pitchFamily="18" charset="0"/>
                <a:sym typeface="Calibri"/>
              </a:rPr>
              <a:t> - </a:t>
            </a:r>
            <a:r>
              <a:rPr kumimoji="0" lang="en-US" sz="2400" b="1" i="0" u="none" strike="noStrike" cap="none" spc="0" normalizeH="0" baseline="0">
                <a:ln>
                  <a:noFill/>
                </a:ln>
                <a:solidFill>
                  <a:schemeClr val="accent3"/>
                </a:solidFill>
                <a:effectLst/>
                <a:uFillTx/>
                <a:latin typeface="Cambria Math" panose="02040503050406030204" pitchFamily="18" charset="0"/>
                <a:ea typeface="Cambria Math" panose="02040503050406030204" pitchFamily="18" charset="0"/>
                <a:sym typeface="Calibri"/>
              </a:rPr>
              <a:t>4</a:t>
            </a:r>
            <a:r>
              <a:rPr kumimoji="0" lang="en-US" sz="2400" b="1" i="0" u="none" strike="noStrike" cap="none" spc="0" normalizeH="0" baseline="0">
                <a:ln>
                  <a:noFill/>
                </a:ln>
                <a:solidFill>
                  <a:schemeClr val="accent1"/>
                </a:solidFill>
                <a:effectLst/>
                <a:uFillTx/>
                <a:latin typeface="Cambria Math" panose="02040503050406030204" pitchFamily="18" charset="0"/>
                <a:ea typeface="Cambria Math" panose="02040503050406030204" pitchFamily="18" charset="0"/>
                <a:sym typeface="Calibri"/>
              </a:rPr>
              <a:t>x</a:t>
            </a:r>
            <a:r>
              <a:rPr kumimoji="0" lang="en-US" sz="2400" b="0" i="0" u="none" strike="noStrike" cap="none" spc="0" normalizeH="0" baseline="0">
                <a:ln>
                  <a:noFill/>
                </a:ln>
                <a:solidFill>
                  <a:srgbClr val="000000"/>
                </a:solidFill>
                <a:effectLst/>
                <a:uFillTx/>
                <a:latin typeface="Cambria Math" panose="02040503050406030204" pitchFamily="18" charset="0"/>
                <a:ea typeface="Cambria Math" panose="02040503050406030204" pitchFamily="18" charset="0"/>
                <a:sym typeface="Calibri"/>
              </a:rPr>
              <a:t> + </a:t>
            </a:r>
            <a:r>
              <a:rPr kumimoji="0" lang="en-US" sz="2400" b="1" i="0" u="none" strike="noStrike" cap="none" spc="0" normalizeH="0" baseline="0">
                <a:ln>
                  <a:noFill/>
                </a:ln>
                <a:solidFill>
                  <a:schemeClr val="accent3"/>
                </a:solidFill>
                <a:effectLst/>
                <a:uFillTx/>
                <a:latin typeface="Cambria Math" panose="02040503050406030204" pitchFamily="18" charset="0"/>
                <a:ea typeface="Cambria Math" panose="02040503050406030204" pitchFamily="18" charset="0"/>
                <a:sym typeface="Calibri"/>
              </a:rPr>
              <a:t>5</a:t>
            </a:r>
          </a:p>
        </p:txBody>
      </p:sp>
    </p:spTree>
    <p:extLst>
      <p:ext uri="{BB962C8B-B14F-4D97-AF65-F5344CB8AC3E}">
        <p14:creationId xmlns:p14="http://schemas.microsoft.com/office/powerpoint/2010/main" val="402676826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5A17FE-A031-285D-BF38-02CEE9A66F2C}"/>
              </a:ext>
            </a:extLst>
          </p:cNvPr>
          <p:cNvSpPr>
            <a:spLocks noGrp="1"/>
          </p:cNvSpPr>
          <p:nvPr>
            <p:ph type="body" sz="quarter" idx="10"/>
          </p:nvPr>
        </p:nvSpPr>
        <p:spPr/>
        <p:txBody>
          <a:bodyPr lIns="0" tIns="0" rIns="0" bIns="0" anchor="t"/>
          <a:lstStyle/>
          <a:p>
            <a:pPr marL="182245" indent="-182245" algn="l">
              <a:spcBef>
                <a:spcPts val="200"/>
              </a:spcBef>
              <a:buFont typeface="Arial"/>
              <a:buChar char="•"/>
            </a:pPr>
            <a:r>
              <a:rPr lang="en-US" sz="2000">
                <a:latin typeface="Arial"/>
                <a:ea typeface="Open Sans Light"/>
                <a:cs typeface="Arial"/>
              </a:rPr>
              <a:t>The </a:t>
            </a:r>
            <a:r>
              <a:rPr lang="en-US" sz="2000" b="1">
                <a:solidFill>
                  <a:schemeClr val="accent1"/>
                </a:solidFill>
                <a:latin typeface="Arial"/>
                <a:ea typeface="Open Sans Light"/>
                <a:cs typeface="Arial"/>
              </a:rPr>
              <a:t>inputs</a:t>
            </a:r>
            <a:r>
              <a:rPr lang="en-US" sz="2000">
                <a:latin typeface="Arial"/>
                <a:ea typeface="Open Sans Light"/>
                <a:cs typeface="Arial"/>
              </a:rPr>
              <a:t> to CV models are numerical representations of images</a:t>
            </a:r>
            <a:endParaRPr lang="en-US">
              <a:latin typeface="Arial"/>
              <a:ea typeface="Open Sans Light"/>
              <a:cs typeface="Arial"/>
            </a:endParaRPr>
          </a:p>
          <a:p>
            <a:pPr marL="182245" indent="-182245">
              <a:spcBef>
                <a:spcPts val="200"/>
              </a:spcBef>
              <a:buFont typeface="Arial"/>
              <a:buChar char="•"/>
            </a:pPr>
            <a:r>
              <a:rPr lang="en-US" sz="2000">
                <a:latin typeface="Arial"/>
                <a:ea typeface="Open Sans Light"/>
                <a:cs typeface="Arial"/>
              </a:rPr>
              <a:t>The </a:t>
            </a:r>
            <a:r>
              <a:rPr lang="en-US" sz="2000" b="1">
                <a:solidFill>
                  <a:schemeClr val="bg2"/>
                </a:solidFill>
                <a:latin typeface="Arial"/>
                <a:ea typeface="Open Sans Light"/>
                <a:cs typeface="Arial"/>
              </a:rPr>
              <a:t>output</a:t>
            </a:r>
            <a:r>
              <a:rPr lang="en-US" sz="2000">
                <a:latin typeface="Arial"/>
                <a:ea typeface="Open Sans Light"/>
                <a:cs typeface="Arial"/>
              </a:rPr>
              <a:t> of a CV model depends on the application (for example, object detection, object classification, identification, object tracking, etc.)</a:t>
            </a:r>
          </a:p>
          <a:p>
            <a:pPr marL="182245" indent="-182245" algn="l">
              <a:spcBef>
                <a:spcPts val="200"/>
              </a:spcBef>
              <a:buFont typeface="Arial"/>
              <a:buChar char="•"/>
            </a:pPr>
            <a:endParaRPr lang="en-US" sz="2000" b="1"/>
          </a:p>
          <a:p>
            <a:pPr marL="182245" indent="-182245" algn="l">
              <a:spcBef>
                <a:spcPts val="200"/>
              </a:spcBef>
              <a:buFont typeface="Arial"/>
              <a:buChar char="•"/>
            </a:pPr>
            <a:r>
              <a:rPr lang="en-US" sz="2000" b="1">
                <a:latin typeface="Arial"/>
                <a:ea typeface="Open Sans Light"/>
                <a:cs typeface="Arial"/>
              </a:rPr>
              <a:t>Example:</a:t>
            </a:r>
            <a:r>
              <a:rPr lang="en-US" sz="2000">
                <a:latin typeface="Arial"/>
                <a:ea typeface="Open Sans Light"/>
                <a:cs typeface="Arial"/>
              </a:rPr>
              <a:t> a model designed to detect whether an input image depicts a car might output a single number: the estimated probability that the image contains a car</a:t>
            </a:r>
          </a:p>
          <a:p>
            <a:pPr marL="182245" indent="-182245"/>
            <a:endParaRPr lang="en-US"/>
          </a:p>
        </p:txBody>
      </p:sp>
      <p:sp>
        <p:nvSpPr>
          <p:cNvPr id="3" name="Title 2">
            <a:extLst>
              <a:ext uri="{FF2B5EF4-FFF2-40B4-BE49-F238E27FC236}">
                <a16:creationId xmlns:a16="http://schemas.microsoft.com/office/drawing/2014/main" id="{5B4CF835-503B-5F28-9218-8B5EBBFB9A61}"/>
              </a:ext>
            </a:extLst>
          </p:cNvPr>
          <p:cNvSpPr>
            <a:spLocks noGrp="1"/>
          </p:cNvSpPr>
          <p:nvPr>
            <p:ph type="title"/>
          </p:nvPr>
        </p:nvSpPr>
        <p:spPr/>
        <p:txBody>
          <a:bodyPr/>
          <a:lstStyle/>
          <a:p>
            <a:r>
              <a:rPr lang="en-US">
                <a:latin typeface="Arial"/>
                <a:ea typeface="Open Sans Light"/>
                <a:cs typeface="Arial"/>
              </a:rPr>
              <a:t>The machine learning function metaphor describes computer vision (CV). </a:t>
            </a:r>
          </a:p>
        </p:txBody>
      </p:sp>
    </p:spTree>
    <p:extLst>
      <p:ext uri="{BB962C8B-B14F-4D97-AF65-F5344CB8AC3E}">
        <p14:creationId xmlns:p14="http://schemas.microsoft.com/office/powerpoint/2010/main" val="397178683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Artificial intelligence is programming computers to act human in some way—basically.</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Machine learning is creating programs that produce results (predictions) without directly programming rules.  The machine learning algorithms makes prediction by analyzing data.</a:t>
            </a:r>
          </a:p>
          <a:p>
            <a:pPr marL="0" indent="-182245">
              <a:spcBef>
                <a:spcPts val="200"/>
              </a:spcBef>
              <a:spcAft>
                <a:spcPts val="0"/>
              </a:spcAft>
            </a:pPr>
            <a:r>
              <a:rPr lang="en-US" sz="1800" b="1" kern="100">
                <a:solidFill>
                  <a:srgbClr val="2F5496"/>
                </a:solidFill>
                <a:latin typeface="Calibri Light"/>
                <a:ea typeface="MS Gothic"/>
                <a:cs typeface="Times New Roman"/>
              </a:rPr>
              <a:t>At its core, an ML model is a function that takes an input and returns some output</a:t>
            </a:r>
          </a:p>
          <a:p>
            <a:pPr marL="0" indent="-182245">
              <a:spcBef>
                <a:spcPts val="200"/>
              </a:spcBef>
              <a:spcAft>
                <a:spcPts val="0"/>
              </a:spcAft>
            </a:pPr>
            <a:r>
              <a:rPr lang="en-US" sz="1800" b="1" kern="100">
                <a:solidFill>
                  <a:srgbClr val="2F5496"/>
                </a:solidFill>
                <a:latin typeface="Calibri Light"/>
                <a:ea typeface="MS Gothic"/>
                <a:cs typeface="Times New Roman"/>
              </a:rPr>
              <a:t>Computer vision is an application of machine learning.</a:t>
            </a:r>
          </a:p>
          <a:p>
            <a:pPr marL="0" indent="-182245">
              <a:spcBef>
                <a:spcPts val="200"/>
              </a:spcBef>
              <a:spcAft>
                <a:spcPts val="0"/>
              </a:spcAft>
            </a:pPr>
            <a:r>
              <a:rPr lang="en-US" sz="1800" b="1" kern="100">
                <a:solidFill>
                  <a:srgbClr val="2F5496"/>
                </a:solidFill>
                <a:latin typeface="Calibri Light"/>
                <a:ea typeface="MS Gothic"/>
                <a:cs typeface="Times New Roman"/>
              </a:rPr>
              <a:t>The input to CV models are images (stored as numerical arrays)</a:t>
            </a:r>
          </a:p>
          <a:p>
            <a:pPr marL="0" indent="-182245">
              <a:spcBef>
                <a:spcPts val="200"/>
              </a:spcBef>
              <a:spcAft>
                <a:spcPts val="0"/>
              </a:spcAft>
            </a:pPr>
            <a:r>
              <a:rPr lang="en-US" sz="1800" b="1" kern="100">
                <a:solidFill>
                  <a:srgbClr val="2F5496"/>
                </a:solidFill>
                <a:latin typeface="Calibri Light"/>
                <a:ea typeface="MS Gothic"/>
                <a:cs typeface="Times New Roman"/>
              </a:rPr>
              <a:t>The output of a CV model depends on the application (object detection, object classification, identification, object tracking)</a:t>
            </a:r>
          </a:p>
          <a:p>
            <a:pPr marL="0" indent="-182245">
              <a:spcBef>
                <a:spcPts val="200"/>
              </a:spcBef>
              <a:spcAft>
                <a:spcPts val="0"/>
              </a:spcAft>
            </a:pPr>
            <a:r>
              <a:rPr lang="en-US" sz="1800" b="1" kern="100">
                <a:solidFill>
                  <a:srgbClr val="2F5496"/>
                </a:solidFill>
                <a:latin typeface="Calibri Light"/>
                <a:ea typeface="MS Gothic"/>
                <a:cs typeface="Times New Roman"/>
              </a:rPr>
              <a:t>For example, a model designed to detect whether an input image depicts a car or not might output a single number: the estimated probability that the given image contains a car</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Computer vision models are trained.  </a:t>
            </a:r>
            <a:br>
              <a:rPr lang="en-US">
                <a:latin typeface="Arial"/>
                <a:ea typeface="Open Sans Light"/>
                <a:cs typeface="Arial"/>
              </a:rPr>
            </a:br>
            <a:r>
              <a:rPr lang="en-US">
                <a:latin typeface="Arial"/>
                <a:ea typeface="Open Sans Light"/>
                <a:cs typeface="Arial"/>
              </a:rPr>
              <a:t>This is part of machine learning (artificial intelligence).</a:t>
            </a:r>
            <a:endParaRPr lang="en-US"/>
          </a:p>
        </p:txBody>
      </p:sp>
    </p:spTree>
    <p:extLst>
      <p:ext uri="{BB962C8B-B14F-4D97-AF65-F5344CB8AC3E}">
        <p14:creationId xmlns:p14="http://schemas.microsoft.com/office/powerpoint/2010/main" val="385470033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Computer vision has many useful applications.</a:t>
            </a:r>
            <a:endParaRPr lang="en-US"/>
          </a:p>
        </p:txBody>
      </p:sp>
      <p:pic>
        <p:nvPicPr>
          <p:cNvPr id="2" name="Picture 1">
            <a:extLst>
              <a:ext uri="{FF2B5EF4-FFF2-40B4-BE49-F238E27FC236}">
                <a16:creationId xmlns:a16="http://schemas.microsoft.com/office/drawing/2014/main" id="{A9E9C457-931B-7A3B-C0F6-F942EAC8D823}"/>
              </a:ext>
            </a:extLst>
          </p:cNvPr>
          <p:cNvPicPr>
            <a:picLocks noChangeAspect="1"/>
          </p:cNvPicPr>
          <p:nvPr/>
        </p:nvPicPr>
        <p:blipFill>
          <a:blip r:embed="rId3"/>
          <a:stretch>
            <a:fillRect/>
          </a:stretch>
        </p:blipFill>
        <p:spPr>
          <a:xfrm>
            <a:off x="1096859" y="1037831"/>
            <a:ext cx="2742601" cy="1828800"/>
          </a:xfrm>
          <a:prstGeom prst="rect">
            <a:avLst/>
          </a:prstGeom>
        </p:spPr>
      </p:pic>
      <p:pic>
        <p:nvPicPr>
          <p:cNvPr id="4" name="Picture 3">
            <a:extLst>
              <a:ext uri="{FF2B5EF4-FFF2-40B4-BE49-F238E27FC236}">
                <a16:creationId xmlns:a16="http://schemas.microsoft.com/office/drawing/2014/main" id="{C49644D9-D462-6AA1-3694-09AA1DC4BE9F}"/>
              </a:ext>
            </a:extLst>
          </p:cNvPr>
          <p:cNvPicPr>
            <a:picLocks noChangeAspect="1"/>
          </p:cNvPicPr>
          <p:nvPr/>
        </p:nvPicPr>
        <p:blipFill>
          <a:blip r:embed="rId4"/>
          <a:stretch>
            <a:fillRect/>
          </a:stretch>
        </p:blipFill>
        <p:spPr>
          <a:xfrm>
            <a:off x="5056433" y="1037831"/>
            <a:ext cx="2742601" cy="1828800"/>
          </a:xfrm>
          <a:prstGeom prst="rect">
            <a:avLst/>
          </a:prstGeom>
        </p:spPr>
      </p:pic>
      <p:pic>
        <p:nvPicPr>
          <p:cNvPr id="5" name="Picture 4">
            <a:extLst>
              <a:ext uri="{FF2B5EF4-FFF2-40B4-BE49-F238E27FC236}">
                <a16:creationId xmlns:a16="http://schemas.microsoft.com/office/drawing/2014/main" id="{8D4A5A17-48A4-6DBE-7739-0B1A7A67D7E0}"/>
              </a:ext>
            </a:extLst>
          </p:cNvPr>
          <p:cNvPicPr>
            <a:picLocks noChangeAspect="1"/>
          </p:cNvPicPr>
          <p:nvPr/>
        </p:nvPicPr>
        <p:blipFill>
          <a:blip r:embed="rId5"/>
          <a:stretch>
            <a:fillRect/>
          </a:stretch>
        </p:blipFill>
        <p:spPr>
          <a:xfrm>
            <a:off x="1096859" y="3272283"/>
            <a:ext cx="2742601" cy="1828800"/>
          </a:xfrm>
          <a:prstGeom prst="rect">
            <a:avLst/>
          </a:prstGeom>
        </p:spPr>
      </p:pic>
      <p:pic>
        <p:nvPicPr>
          <p:cNvPr id="6" name="Picture 5">
            <a:extLst>
              <a:ext uri="{FF2B5EF4-FFF2-40B4-BE49-F238E27FC236}">
                <a16:creationId xmlns:a16="http://schemas.microsoft.com/office/drawing/2014/main" id="{4A40367F-F59A-26B5-FB38-A6857E456751}"/>
              </a:ext>
            </a:extLst>
          </p:cNvPr>
          <p:cNvPicPr>
            <a:picLocks noChangeAspect="1"/>
          </p:cNvPicPr>
          <p:nvPr/>
        </p:nvPicPr>
        <p:blipFill>
          <a:blip r:embed="rId6"/>
          <a:stretch>
            <a:fillRect/>
          </a:stretch>
        </p:blipFill>
        <p:spPr>
          <a:xfrm>
            <a:off x="5056433" y="3272380"/>
            <a:ext cx="2742601" cy="1828607"/>
          </a:xfrm>
          <a:prstGeom prst="rect">
            <a:avLst/>
          </a:prstGeom>
        </p:spPr>
      </p:pic>
    </p:spTree>
    <p:extLst>
      <p:ext uri="{BB962C8B-B14F-4D97-AF65-F5344CB8AC3E}">
        <p14:creationId xmlns:p14="http://schemas.microsoft.com/office/powerpoint/2010/main" val="123974016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Computer vision falls into three broad categories.</a:t>
            </a:r>
            <a:endParaRPr lang="en-US"/>
          </a:p>
        </p:txBody>
      </p:sp>
      <p:pic>
        <p:nvPicPr>
          <p:cNvPr id="2" name="Picture 1" descr="A picture containing text, outdoor&#10;&#10;Description automatically generated">
            <a:extLst>
              <a:ext uri="{FF2B5EF4-FFF2-40B4-BE49-F238E27FC236}">
                <a16:creationId xmlns:a16="http://schemas.microsoft.com/office/drawing/2014/main" id="{A4367741-71F0-9E61-1DC3-FA00D91683EA}"/>
              </a:ext>
            </a:extLst>
          </p:cNvPr>
          <p:cNvPicPr>
            <a:picLocks noChangeAspect="1"/>
          </p:cNvPicPr>
          <p:nvPr/>
        </p:nvPicPr>
        <p:blipFill>
          <a:blip r:embed="rId3"/>
          <a:stretch>
            <a:fillRect/>
          </a:stretch>
        </p:blipFill>
        <p:spPr>
          <a:xfrm>
            <a:off x="2309448" y="1401812"/>
            <a:ext cx="5490351" cy="3653006"/>
          </a:xfrm>
          <a:prstGeom prst="rect">
            <a:avLst/>
          </a:prstGeom>
        </p:spPr>
      </p:pic>
      <p:sp>
        <p:nvSpPr>
          <p:cNvPr id="4" name="TextBox 3">
            <a:extLst>
              <a:ext uri="{FF2B5EF4-FFF2-40B4-BE49-F238E27FC236}">
                <a16:creationId xmlns:a16="http://schemas.microsoft.com/office/drawing/2014/main" id="{2450C3A0-134B-B66A-BC30-7417261224BF}"/>
              </a:ext>
            </a:extLst>
          </p:cNvPr>
          <p:cNvSpPr txBox="1"/>
          <p:nvPr/>
        </p:nvSpPr>
        <p:spPr>
          <a:xfrm>
            <a:off x="745441" y="861976"/>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342900" indent="-342900" defTabSz="914400">
              <a:buFontTx/>
              <a:buAutoNum type="arabicPeriod"/>
            </a:pPr>
            <a:r>
              <a:rPr lang="en-US" sz="1800"/>
              <a:t>Object Segmentation</a:t>
            </a:r>
            <a:endParaRPr lang="en-US" sz="1800" b="0" i="0" u="none" strike="noStrike" cap="none" spc="0" normalizeH="0" baseline="0">
              <a:ln>
                <a:noFill/>
              </a:ln>
              <a:solidFill>
                <a:srgbClr val="000000"/>
              </a:solidFill>
              <a:effectLst/>
              <a:uFillTx/>
              <a:latin typeface="Calibri"/>
              <a:ea typeface="Calibri"/>
              <a:cs typeface="Calibri"/>
            </a:endParaRPr>
          </a:p>
        </p:txBody>
      </p:sp>
      <p:cxnSp>
        <p:nvCxnSpPr>
          <p:cNvPr id="13" name="Straight Arrow Connector 12">
            <a:extLst>
              <a:ext uri="{FF2B5EF4-FFF2-40B4-BE49-F238E27FC236}">
                <a16:creationId xmlns:a16="http://schemas.microsoft.com/office/drawing/2014/main" id="{C61BE030-CE6A-9C91-26EA-E76998F2CC8A}"/>
              </a:ext>
            </a:extLst>
          </p:cNvPr>
          <p:cNvCxnSpPr/>
          <p:nvPr/>
        </p:nvCxnSpPr>
        <p:spPr>
          <a:xfrm>
            <a:off x="1487021" y="1237621"/>
            <a:ext cx="822704" cy="1040383"/>
          </a:xfrm>
          <a:prstGeom prst="straightConnector1">
            <a:avLst/>
          </a:prstGeom>
          <a:ln w="5715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3F925C2-478A-9442-6491-7355CAFA538D}"/>
              </a:ext>
            </a:extLst>
          </p:cNvPr>
          <p:cNvCxnSpPr>
            <a:cxnSpLocks/>
          </p:cNvCxnSpPr>
          <p:nvPr/>
        </p:nvCxnSpPr>
        <p:spPr>
          <a:xfrm>
            <a:off x="1473399" y="1242185"/>
            <a:ext cx="1144596" cy="2146255"/>
          </a:xfrm>
          <a:prstGeom prst="straightConnector1">
            <a:avLst/>
          </a:prstGeom>
          <a:ln w="57150">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D146C706-DC68-CA93-FE24-1B8622E7484D}"/>
              </a:ext>
            </a:extLst>
          </p:cNvPr>
          <p:cNvSpPr txBox="1"/>
          <p:nvPr/>
        </p:nvSpPr>
        <p:spPr>
          <a:xfrm>
            <a:off x="4637741" y="857427"/>
            <a:ext cx="37695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3. Object Classification/Identification</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6" name="Straight Arrow Connector 15">
            <a:extLst>
              <a:ext uri="{FF2B5EF4-FFF2-40B4-BE49-F238E27FC236}">
                <a16:creationId xmlns:a16="http://schemas.microsoft.com/office/drawing/2014/main" id="{2C85154E-8EB1-30C9-1130-19FA0AA0B99A}"/>
              </a:ext>
            </a:extLst>
          </p:cNvPr>
          <p:cNvCxnSpPr/>
          <p:nvPr/>
        </p:nvCxnSpPr>
        <p:spPr>
          <a:xfrm flipH="1">
            <a:off x="4557880" y="1224738"/>
            <a:ext cx="1184901" cy="303136"/>
          </a:xfrm>
          <a:prstGeom prst="straightConnector1">
            <a:avLst/>
          </a:prstGeom>
          <a:noFill/>
          <a:ln w="57150"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73FD28F0-AF0B-DF5D-E5D6-85498E0B7E25}"/>
              </a:ext>
            </a:extLst>
          </p:cNvPr>
          <p:cNvCxnSpPr>
            <a:cxnSpLocks/>
          </p:cNvCxnSpPr>
          <p:nvPr/>
        </p:nvCxnSpPr>
        <p:spPr>
          <a:xfrm>
            <a:off x="5748432" y="1243362"/>
            <a:ext cx="783776" cy="615766"/>
          </a:xfrm>
          <a:prstGeom prst="straightConnector1">
            <a:avLst/>
          </a:prstGeom>
          <a:noFill/>
          <a:ln w="57150"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89A857C9-321D-BE7B-5254-D42A011B55DE}"/>
              </a:ext>
            </a:extLst>
          </p:cNvPr>
          <p:cNvSpPr txBox="1"/>
          <p:nvPr/>
        </p:nvSpPr>
        <p:spPr>
          <a:xfrm>
            <a:off x="278495" y="4264829"/>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2. Object Dection</a:t>
            </a:r>
            <a:endParaRPr lang="en-US"/>
          </a:p>
        </p:txBody>
      </p:sp>
      <p:cxnSp>
        <p:nvCxnSpPr>
          <p:cNvPr id="8" name="Straight Arrow Connector 7">
            <a:extLst>
              <a:ext uri="{FF2B5EF4-FFF2-40B4-BE49-F238E27FC236}">
                <a16:creationId xmlns:a16="http://schemas.microsoft.com/office/drawing/2014/main" id="{8CCA4B70-C0F2-D920-3911-377EA87DDE4E}"/>
              </a:ext>
            </a:extLst>
          </p:cNvPr>
          <p:cNvCxnSpPr>
            <a:cxnSpLocks/>
          </p:cNvCxnSpPr>
          <p:nvPr/>
        </p:nvCxnSpPr>
        <p:spPr>
          <a:xfrm flipV="1">
            <a:off x="2126231" y="4198449"/>
            <a:ext cx="2885033" cy="275446"/>
          </a:xfrm>
          <a:prstGeom prst="straightConnector1">
            <a:avLst/>
          </a:prstGeom>
          <a:ln w="5715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513664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SHOW AN EXAMPLE OF TRACKING WITH OUR SETUP</a:t>
            </a:r>
            <a:endParaRPr lang="en-US"/>
          </a:p>
        </p:txBody>
      </p:sp>
      <p:pic>
        <p:nvPicPr>
          <p:cNvPr id="2" name="Picture 1" descr="A picture containing text, outdoor&#10;&#10;Description automatically generated">
            <a:extLst>
              <a:ext uri="{FF2B5EF4-FFF2-40B4-BE49-F238E27FC236}">
                <a16:creationId xmlns:a16="http://schemas.microsoft.com/office/drawing/2014/main" id="{A4367741-71F0-9E61-1DC3-FA00D91683EA}"/>
              </a:ext>
            </a:extLst>
          </p:cNvPr>
          <p:cNvPicPr>
            <a:picLocks noChangeAspect="1"/>
          </p:cNvPicPr>
          <p:nvPr/>
        </p:nvPicPr>
        <p:blipFill>
          <a:blip r:embed="rId3"/>
          <a:stretch>
            <a:fillRect/>
          </a:stretch>
        </p:blipFill>
        <p:spPr>
          <a:xfrm>
            <a:off x="2309448" y="1401812"/>
            <a:ext cx="5490351" cy="3653006"/>
          </a:xfrm>
          <a:prstGeom prst="rect">
            <a:avLst/>
          </a:prstGeom>
        </p:spPr>
      </p:pic>
      <p:sp>
        <p:nvSpPr>
          <p:cNvPr id="4" name="TextBox 3">
            <a:extLst>
              <a:ext uri="{FF2B5EF4-FFF2-40B4-BE49-F238E27FC236}">
                <a16:creationId xmlns:a16="http://schemas.microsoft.com/office/drawing/2014/main" id="{2450C3A0-134B-B66A-BC30-7417261224BF}"/>
              </a:ext>
            </a:extLst>
          </p:cNvPr>
          <p:cNvSpPr txBox="1"/>
          <p:nvPr/>
        </p:nvSpPr>
        <p:spPr>
          <a:xfrm>
            <a:off x="745441" y="861976"/>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342900" indent="-342900" defTabSz="914400">
              <a:buFontTx/>
              <a:buAutoNum type="arabicPeriod"/>
            </a:pPr>
            <a:r>
              <a:rPr lang="en-US" sz="1800"/>
              <a:t>Object Detection</a:t>
            </a:r>
            <a:endParaRPr lang="en-US" sz="1800" b="0" i="0" u="none" strike="noStrike" cap="none" spc="0" normalizeH="0" baseline="0">
              <a:ln>
                <a:noFill/>
              </a:ln>
              <a:solidFill>
                <a:srgbClr val="000000"/>
              </a:solidFill>
              <a:effectLst/>
              <a:uFillTx/>
              <a:latin typeface="Calibri"/>
              <a:ea typeface="Calibri"/>
              <a:cs typeface="Calibri"/>
            </a:endParaRPr>
          </a:p>
        </p:txBody>
      </p:sp>
      <p:cxnSp>
        <p:nvCxnSpPr>
          <p:cNvPr id="13" name="Straight Arrow Connector 12">
            <a:extLst>
              <a:ext uri="{FF2B5EF4-FFF2-40B4-BE49-F238E27FC236}">
                <a16:creationId xmlns:a16="http://schemas.microsoft.com/office/drawing/2014/main" id="{C61BE030-CE6A-9C91-26EA-E76998F2CC8A}"/>
              </a:ext>
            </a:extLst>
          </p:cNvPr>
          <p:cNvCxnSpPr/>
          <p:nvPr/>
        </p:nvCxnSpPr>
        <p:spPr>
          <a:xfrm>
            <a:off x="1487021" y="1237621"/>
            <a:ext cx="822704" cy="1040383"/>
          </a:xfrm>
          <a:prstGeom prst="straightConnector1">
            <a:avLst/>
          </a:prstGeom>
          <a:ln w="5715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3F925C2-478A-9442-6491-7355CAFA538D}"/>
              </a:ext>
            </a:extLst>
          </p:cNvPr>
          <p:cNvCxnSpPr>
            <a:cxnSpLocks/>
          </p:cNvCxnSpPr>
          <p:nvPr/>
        </p:nvCxnSpPr>
        <p:spPr>
          <a:xfrm>
            <a:off x="1473399" y="1242185"/>
            <a:ext cx="1144596" cy="2146255"/>
          </a:xfrm>
          <a:prstGeom prst="straightConnector1">
            <a:avLst/>
          </a:prstGeom>
          <a:ln w="57150">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D146C706-DC68-CA93-FE24-1B8622E7484D}"/>
              </a:ext>
            </a:extLst>
          </p:cNvPr>
          <p:cNvSpPr txBox="1"/>
          <p:nvPr/>
        </p:nvSpPr>
        <p:spPr>
          <a:xfrm>
            <a:off x="4637741" y="857427"/>
            <a:ext cx="37695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2. Object Classification/Identification</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6" name="Straight Arrow Connector 15">
            <a:extLst>
              <a:ext uri="{FF2B5EF4-FFF2-40B4-BE49-F238E27FC236}">
                <a16:creationId xmlns:a16="http://schemas.microsoft.com/office/drawing/2014/main" id="{2C85154E-8EB1-30C9-1130-19FA0AA0B99A}"/>
              </a:ext>
            </a:extLst>
          </p:cNvPr>
          <p:cNvCxnSpPr/>
          <p:nvPr/>
        </p:nvCxnSpPr>
        <p:spPr>
          <a:xfrm flipH="1">
            <a:off x="4557880" y="1224738"/>
            <a:ext cx="1184901" cy="303136"/>
          </a:xfrm>
          <a:prstGeom prst="straightConnector1">
            <a:avLst/>
          </a:prstGeom>
          <a:noFill/>
          <a:ln w="57150"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73FD28F0-AF0B-DF5D-E5D6-85498E0B7E25}"/>
              </a:ext>
            </a:extLst>
          </p:cNvPr>
          <p:cNvCxnSpPr>
            <a:cxnSpLocks/>
          </p:cNvCxnSpPr>
          <p:nvPr/>
        </p:nvCxnSpPr>
        <p:spPr>
          <a:xfrm>
            <a:off x="5748432" y="1243362"/>
            <a:ext cx="783776" cy="615766"/>
          </a:xfrm>
          <a:prstGeom prst="straightConnector1">
            <a:avLst/>
          </a:prstGeom>
          <a:noFill/>
          <a:ln w="57150"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89A857C9-321D-BE7B-5254-D42A011B55DE}"/>
              </a:ext>
            </a:extLst>
          </p:cNvPr>
          <p:cNvSpPr txBox="1"/>
          <p:nvPr/>
        </p:nvSpPr>
        <p:spPr>
          <a:xfrm>
            <a:off x="330303" y="4264829"/>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3. Object Tracking</a:t>
            </a:r>
            <a:endParaRPr lang="en-US"/>
          </a:p>
        </p:txBody>
      </p:sp>
      <p:cxnSp>
        <p:nvCxnSpPr>
          <p:cNvPr id="8" name="Straight Arrow Connector 7">
            <a:extLst>
              <a:ext uri="{FF2B5EF4-FFF2-40B4-BE49-F238E27FC236}">
                <a16:creationId xmlns:a16="http://schemas.microsoft.com/office/drawing/2014/main" id="{8CCA4B70-C0F2-D920-3911-377EA87DDE4E}"/>
              </a:ext>
            </a:extLst>
          </p:cNvPr>
          <p:cNvCxnSpPr>
            <a:cxnSpLocks/>
          </p:cNvCxnSpPr>
          <p:nvPr/>
        </p:nvCxnSpPr>
        <p:spPr>
          <a:xfrm flipV="1">
            <a:off x="2126231" y="4198449"/>
            <a:ext cx="2885033" cy="275446"/>
          </a:xfrm>
          <a:prstGeom prst="straightConnector1">
            <a:avLst/>
          </a:prstGeom>
          <a:ln w="5715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2575259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Face recognition</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Autonomous driving</a:t>
            </a:r>
          </a:p>
          <a:p>
            <a:pPr marL="0" indent="-182245">
              <a:spcBef>
                <a:spcPts val="200"/>
              </a:spcBef>
              <a:spcAft>
                <a:spcPts val="0"/>
              </a:spcAft>
            </a:pPr>
            <a:r>
              <a:rPr lang="en-US" sz="1800" b="1" kern="100">
                <a:solidFill>
                  <a:srgbClr val="2F5496"/>
                </a:solidFill>
                <a:latin typeface="Calibri Light"/>
                <a:ea typeface="MS Gothic"/>
                <a:cs typeface="Times New Roman"/>
              </a:rPr>
              <a:t>Medical imaging diagnosis</a:t>
            </a:r>
          </a:p>
          <a:p>
            <a:pPr marL="0" indent="-182245">
              <a:spcBef>
                <a:spcPts val="200"/>
              </a:spcBef>
              <a:spcAft>
                <a:spcPts val="0"/>
              </a:spcAft>
            </a:pPr>
            <a:r>
              <a:rPr lang="en-US" sz="1800" b="1" kern="100">
                <a:solidFill>
                  <a:srgbClr val="2F5496"/>
                </a:solidFill>
                <a:latin typeface="Calibri Light"/>
                <a:ea typeface="MS Gothic"/>
                <a:cs typeface="Times New Roman"/>
              </a:rPr>
              <a:t>Pose estimation</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Reflection:  Which category of computer vision (classification, identification, or tracking) do these applications fall under?</a:t>
            </a:r>
            <a:endParaRPr lang="en-US" sz="2400"/>
          </a:p>
        </p:txBody>
      </p:sp>
    </p:spTree>
    <p:extLst>
      <p:ext uri="{BB962C8B-B14F-4D97-AF65-F5344CB8AC3E}">
        <p14:creationId xmlns:p14="http://schemas.microsoft.com/office/powerpoint/2010/main" val="10984137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You want to pick a specific face out from a crowd of people.</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You want to count how many vehicles go through a busy intersection.</a:t>
            </a:r>
          </a:p>
          <a:p>
            <a:pPr marL="0" indent="-182245">
              <a:spcBef>
                <a:spcPts val="200"/>
              </a:spcBef>
              <a:spcAft>
                <a:spcPts val="0"/>
              </a:spcAft>
            </a:pPr>
            <a:r>
              <a:rPr lang="en-US" sz="1800" b="1" kern="100">
                <a:solidFill>
                  <a:srgbClr val="2F5496"/>
                </a:solidFill>
                <a:latin typeface="Calibri Light"/>
                <a:ea typeface="MS Gothic"/>
                <a:cs typeface="Times New Roman"/>
              </a:rPr>
              <a:t>You want to diagnose skin cancers.</a:t>
            </a:r>
          </a:p>
          <a:p>
            <a:pPr marL="0" indent="-182245">
              <a:spcBef>
                <a:spcPts val="200"/>
              </a:spcBef>
              <a:spcAft>
                <a:spcPts val="0"/>
              </a:spcAft>
            </a:pPr>
            <a:r>
              <a:rPr lang="en-US" sz="1800" b="1" kern="100">
                <a:solidFill>
                  <a:srgbClr val="2F5496"/>
                </a:solidFill>
                <a:latin typeface="Calibri Light"/>
                <a:ea typeface="MS Gothic"/>
                <a:cs typeface="Times New Roman"/>
              </a:rPr>
              <a:t>You want to know what type of car is parked in front of a building.</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Practice idea:  Which categories of computer vision (classification, identification, or tracking) would you need for these scenarios?</a:t>
            </a:r>
            <a:endParaRPr lang="en-US" sz="2400"/>
          </a:p>
        </p:txBody>
      </p:sp>
    </p:spTree>
    <p:extLst>
      <p:ext uri="{BB962C8B-B14F-4D97-AF65-F5344CB8AC3E}">
        <p14:creationId xmlns:p14="http://schemas.microsoft.com/office/powerpoint/2010/main" val="50954388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AI Workforce Development Engineer</a:t>
            </a:r>
          </a:p>
          <a:p>
            <a:pPr marL="0" indent="-182245">
              <a:spcBef>
                <a:spcPts val="200"/>
              </a:spcBef>
              <a:spcAft>
                <a:spcPts val="0"/>
              </a:spcAft>
            </a:pPr>
            <a:r>
              <a:rPr lang="en-US" sz="1800" b="1" kern="100">
                <a:solidFill>
                  <a:srgbClr val="2F5496"/>
                </a:solidFill>
                <a:latin typeface="Calibri Light"/>
                <a:ea typeface="MS Gothic"/>
                <a:cs typeface="Times New Roman"/>
              </a:rPr>
              <a:t>Software Engineering Institute,                                                                                                    Carnegie Mellon University</a:t>
            </a:r>
          </a:p>
          <a:p>
            <a:pPr marL="0" indent="-182245">
              <a:spcBef>
                <a:spcPts val="200"/>
              </a:spcBef>
              <a:spcAft>
                <a:spcPts val="0"/>
              </a:spcAft>
            </a:pPr>
            <a:r>
              <a:rPr lang="en-US" sz="1800" b="1" kern="100">
                <a:solidFill>
                  <a:srgbClr val="2F5496"/>
                </a:solidFill>
                <a:latin typeface="Calibri Light"/>
                <a:ea typeface="MS Gothic"/>
                <a:cs typeface="Times New Roman"/>
              </a:rPr>
              <a:t>Background in </a:t>
            </a:r>
          </a:p>
          <a:p>
            <a:pPr marL="594995" lvl="4" indent="-137795">
              <a:spcBef>
                <a:spcPts val="200"/>
              </a:spcBef>
            </a:pPr>
            <a:r>
              <a:rPr lang="en-US" sz="1150" kern="100">
                <a:solidFill>
                  <a:srgbClr val="2F5496"/>
                </a:solidFill>
                <a:latin typeface="Calibri Light"/>
                <a:ea typeface="MS Gothic"/>
                <a:cs typeface="Times New Roman"/>
              </a:rPr>
              <a:t>Instructional Design</a:t>
            </a:r>
          </a:p>
          <a:p>
            <a:pPr marL="594995" lvl="4" indent="-137795">
              <a:spcBef>
                <a:spcPts val="200"/>
              </a:spcBef>
            </a:pPr>
            <a:r>
              <a:rPr lang="en-US" sz="1150" kern="100">
                <a:solidFill>
                  <a:srgbClr val="2F5496"/>
                </a:solidFill>
                <a:latin typeface="Calibri Light"/>
                <a:ea typeface="MS Gothic"/>
                <a:cs typeface="Times New Roman"/>
              </a:rPr>
              <a:t>Educational Technology</a:t>
            </a:r>
          </a:p>
          <a:p>
            <a:pPr marL="594995" lvl="4" indent="-137795">
              <a:spcBef>
                <a:spcPts val="200"/>
              </a:spcBef>
            </a:pPr>
            <a:r>
              <a:rPr lang="en-US" sz="1150" kern="100">
                <a:solidFill>
                  <a:srgbClr val="2F5496"/>
                </a:solidFill>
                <a:latin typeface="Calibri Light"/>
                <a:ea typeface="MS Gothic"/>
                <a:cs typeface="Times New Roman"/>
              </a:rPr>
              <a:t>Educational Video Games</a:t>
            </a:r>
          </a:p>
          <a:p>
            <a:pPr marL="594995" lvl="4" indent="-137795">
              <a:spcBef>
                <a:spcPts val="200"/>
              </a:spcBef>
            </a:pPr>
            <a:r>
              <a:rPr lang="en-US" sz="1150" kern="100">
                <a:solidFill>
                  <a:srgbClr val="2F5496"/>
                </a:solidFill>
                <a:latin typeface="Calibri Light"/>
                <a:ea typeface="MS Gothic"/>
                <a:cs typeface="Times New Roman"/>
              </a:rPr>
              <a:t>Data Science</a:t>
            </a:r>
          </a:p>
          <a:p>
            <a:pPr marL="594995" lvl="4" indent="-137795">
              <a:spcBef>
                <a:spcPts val="200"/>
              </a:spcBef>
            </a:pPr>
            <a:r>
              <a:rPr lang="en-US" sz="1150" kern="100">
                <a:solidFill>
                  <a:srgbClr val="2F5496"/>
                </a:solidFill>
                <a:latin typeface="Calibri Light"/>
                <a:ea typeface="MS Gothic"/>
                <a:cs typeface="Times New Roman"/>
              </a:rPr>
              <a:t>Other things</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Eric Keylor, PhD</a:t>
            </a:r>
            <a:endParaRPr lang="en-US"/>
          </a:p>
        </p:txBody>
      </p:sp>
      <p:pic>
        <p:nvPicPr>
          <p:cNvPr id="2" name="Picture 1">
            <a:extLst>
              <a:ext uri="{FF2B5EF4-FFF2-40B4-BE49-F238E27FC236}">
                <a16:creationId xmlns:a16="http://schemas.microsoft.com/office/drawing/2014/main" id="{85177BAB-BC4A-6B3A-2584-F31B573C1A74}"/>
              </a:ext>
            </a:extLst>
          </p:cNvPr>
          <p:cNvPicPr>
            <a:picLocks noChangeAspect="1"/>
          </p:cNvPicPr>
          <p:nvPr/>
        </p:nvPicPr>
        <p:blipFill>
          <a:blip r:embed="rId2"/>
          <a:stretch>
            <a:fillRect/>
          </a:stretch>
        </p:blipFill>
        <p:spPr>
          <a:xfrm>
            <a:off x="5758221" y="1255403"/>
            <a:ext cx="2742932" cy="3175620"/>
          </a:xfrm>
          <a:prstGeom prst="rect">
            <a:avLst/>
          </a:prstGeom>
        </p:spPr>
      </p:pic>
    </p:spTree>
    <p:extLst>
      <p:ext uri="{BB962C8B-B14F-4D97-AF65-F5344CB8AC3E}">
        <p14:creationId xmlns:p14="http://schemas.microsoft.com/office/powerpoint/2010/main" val="415469081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800" b="1" kern="100">
                <a:solidFill>
                  <a:srgbClr val="2F5496"/>
                </a:solidFill>
                <a:latin typeface="Calibri Light"/>
                <a:ea typeface="MS Gothic"/>
                <a:cs typeface="Times New Roman"/>
              </a:rPr>
              <a:t>The following camera settings are crucial in a computer vision setup:</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Resolution</a:t>
            </a:r>
          </a:p>
          <a:p>
            <a:pPr marL="0" indent="-182245">
              <a:spcBef>
                <a:spcPts val="200"/>
              </a:spcBef>
              <a:spcAft>
                <a:spcPts val="0"/>
              </a:spcAft>
            </a:pPr>
            <a:r>
              <a:rPr lang="en-US" sz="1800" b="1" kern="100">
                <a:solidFill>
                  <a:srgbClr val="2F5496"/>
                </a:solidFill>
                <a:latin typeface="Calibri Light"/>
                <a:ea typeface="MS Gothic"/>
                <a:cs typeface="Times New Roman"/>
              </a:rPr>
              <a:t>Framerate</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Exposure time / Autoexposure</a:t>
            </a:r>
          </a:p>
          <a:p>
            <a:pPr marL="0" indent="-182245">
              <a:spcBef>
                <a:spcPts val="200"/>
              </a:spcBef>
              <a:spcAft>
                <a:spcPts val="0"/>
              </a:spcAft>
            </a:pPr>
            <a:r>
              <a:rPr lang="en-US" sz="1800" b="1" kern="100">
                <a:solidFill>
                  <a:srgbClr val="2F5496"/>
                </a:solidFill>
                <a:latin typeface="Calibri Light"/>
                <a:ea typeface="MS Gothic"/>
                <a:cs typeface="Times New Roman"/>
              </a:rPr>
              <a:t>ANYTHING ELSE?</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It's important to leverage hardware as much as possible.</a:t>
            </a:r>
            <a:br>
              <a:rPr lang="en-US" sz="2400">
                <a:latin typeface="Arial"/>
                <a:ea typeface="Open Sans Light"/>
                <a:cs typeface="Arial"/>
              </a:rPr>
            </a:br>
            <a:r>
              <a:rPr lang="en-US" sz="2400">
                <a:latin typeface="Arial"/>
                <a:ea typeface="Open Sans Light"/>
                <a:cs typeface="Arial"/>
              </a:rPr>
              <a:t>This starts with using cameras effectively.</a:t>
            </a:r>
            <a:endParaRPr lang="en-US" sz="2400"/>
          </a:p>
        </p:txBody>
      </p:sp>
    </p:spTree>
    <p:extLst>
      <p:ext uri="{BB962C8B-B14F-4D97-AF65-F5344CB8AC3E}">
        <p14:creationId xmlns:p14="http://schemas.microsoft.com/office/powerpoint/2010/main" val="245197722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Resolution is the number of pixels (dots) that make an image.</a:t>
            </a:r>
            <a:br>
              <a:rPr lang="en-US" sz="2400">
                <a:latin typeface="Arial"/>
                <a:ea typeface="Open Sans Light"/>
                <a:cs typeface="Arial"/>
              </a:rPr>
            </a:br>
            <a:r>
              <a:rPr lang="en-US" sz="2400">
                <a:latin typeface="Arial"/>
                <a:ea typeface="Open Sans Light"/>
                <a:cs typeface="Arial"/>
              </a:rPr>
              <a:t>Resolution is usually measured in pixels per inch (</a:t>
            </a:r>
            <a:r>
              <a:rPr lang="en-US" sz="2400" err="1">
                <a:latin typeface="Arial"/>
                <a:ea typeface="Open Sans Light"/>
                <a:cs typeface="Arial"/>
              </a:rPr>
              <a:t>ppi</a:t>
            </a:r>
            <a:r>
              <a:rPr lang="en-US" sz="2400">
                <a:latin typeface="Arial"/>
                <a:ea typeface="Open Sans Light"/>
                <a:cs typeface="Arial"/>
              </a:rPr>
              <a:t>).</a:t>
            </a:r>
            <a:endParaRPr lang="en-US" sz="2400"/>
          </a:p>
        </p:txBody>
      </p:sp>
      <p:pic>
        <p:nvPicPr>
          <p:cNvPr id="4" name="Picture 3">
            <a:extLst>
              <a:ext uri="{FF2B5EF4-FFF2-40B4-BE49-F238E27FC236}">
                <a16:creationId xmlns:a16="http://schemas.microsoft.com/office/drawing/2014/main" id="{22B5F2A7-4335-A4CA-B349-9E8C204B2577}"/>
              </a:ext>
            </a:extLst>
          </p:cNvPr>
          <p:cNvPicPr>
            <a:picLocks noChangeAspect="1"/>
          </p:cNvPicPr>
          <p:nvPr/>
        </p:nvPicPr>
        <p:blipFill>
          <a:blip r:embed="rId4"/>
          <a:stretch>
            <a:fillRect/>
          </a:stretch>
        </p:blipFill>
        <p:spPr>
          <a:xfrm>
            <a:off x="5758221" y="1255403"/>
            <a:ext cx="2742932" cy="3175620"/>
          </a:xfrm>
          <a:prstGeom prst="rect">
            <a:avLst/>
          </a:prstGeom>
        </p:spPr>
      </p:pic>
      <p:pic>
        <p:nvPicPr>
          <p:cNvPr id="5" name="Picture 4">
            <a:extLst>
              <a:ext uri="{FF2B5EF4-FFF2-40B4-BE49-F238E27FC236}">
                <a16:creationId xmlns:a16="http://schemas.microsoft.com/office/drawing/2014/main" id="{1A86E75D-F3C0-A027-9BC7-93A0AF005069}"/>
              </a:ext>
            </a:extLst>
          </p:cNvPr>
          <p:cNvPicPr>
            <a:picLocks noChangeAspect="1"/>
          </p:cNvPicPr>
          <p:nvPr/>
        </p:nvPicPr>
        <p:blipFill>
          <a:blip r:embed="rId5"/>
          <a:stretch>
            <a:fillRect/>
          </a:stretch>
        </p:blipFill>
        <p:spPr>
          <a:xfrm>
            <a:off x="848493" y="1255359"/>
            <a:ext cx="2838459" cy="3177531"/>
          </a:xfrm>
          <a:prstGeom prst="rect">
            <a:avLst/>
          </a:prstGeom>
        </p:spPr>
      </p:pic>
    </p:spTree>
    <p:extLst>
      <p:ext uri="{BB962C8B-B14F-4D97-AF65-F5344CB8AC3E}">
        <p14:creationId xmlns:p14="http://schemas.microsoft.com/office/powerpoint/2010/main" val="3724225230"/>
      </p:ext>
    </p:extLst>
  </p:cSld>
  <p:clrMapOvr>
    <a:masterClrMapping/>
  </p:clrMapOvr>
  <p:transition spd="med"/>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Show video with slow frame rate</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Show video with fast frame rate</a:t>
            </a:r>
            <a:endParaRPr lang="en-US">
              <a:solidFill>
                <a:srgbClr val="000000"/>
              </a:solidFill>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Framerate is the number of images taken per second.</a:t>
            </a:r>
            <a:br>
              <a:rPr lang="en-US" sz="2400">
                <a:latin typeface="Arial"/>
                <a:ea typeface="Open Sans Light"/>
                <a:cs typeface="Arial"/>
              </a:rPr>
            </a:br>
            <a:r>
              <a:rPr lang="en-US" sz="2400">
                <a:latin typeface="Arial"/>
                <a:ea typeface="Open Sans Light"/>
                <a:cs typeface="Arial"/>
              </a:rPr>
              <a:t>Fast frame rates are necessary to show continuous motion.</a:t>
            </a:r>
            <a:endParaRPr lang="en-US" sz="2400"/>
          </a:p>
        </p:txBody>
      </p:sp>
    </p:spTree>
    <p:extLst>
      <p:ext uri="{BB962C8B-B14F-4D97-AF65-F5344CB8AC3E}">
        <p14:creationId xmlns:p14="http://schemas.microsoft.com/office/powerpoint/2010/main" val="311240751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Mention that exposure time (per image) determines frame rate and vice versa.</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Would be nice to show video showing this relationship?  As frame rate goes up exposure goes down.</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Exposure time is the length of time the shutter is open.</a:t>
            </a:r>
            <a:br>
              <a:rPr lang="en-US" sz="2400">
                <a:latin typeface="Arial"/>
                <a:ea typeface="Open Sans Light"/>
                <a:cs typeface="Arial"/>
              </a:rPr>
            </a:br>
            <a:r>
              <a:rPr lang="en-US" sz="2400">
                <a:latin typeface="Arial"/>
                <a:ea typeface="Open Sans Light"/>
                <a:cs typeface="Arial"/>
              </a:rPr>
              <a:t>Longer exposure provides sharper detail at the cost of noise.</a:t>
            </a:r>
            <a:endParaRPr lang="en-US" sz="2400"/>
          </a:p>
        </p:txBody>
      </p:sp>
    </p:spTree>
    <p:extLst>
      <p:ext uri="{BB962C8B-B14F-4D97-AF65-F5344CB8AC3E}">
        <p14:creationId xmlns:p14="http://schemas.microsoft.com/office/powerpoint/2010/main" val="163778234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What do we need to say?</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Digital cameras have autoexposure capabilities.</a:t>
            </a:r>
            <a:endParaRPr lang="en-US" sz="2400"/>
          </a:p>
        </p:txBody>
      </p:sp>
    </p:spTree>
    <p:extLst>
      <p:ext uri="{BB962C8B-B14F-4D97-AF65-F5344CB8AC3E}">
        <p14:creationId xmlns:p14="http://schemas.microsoft.com/office/powerpoint/2010/main" val="365447269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296364" y="1036407"/>
            <a:ext cx="8684911" cy="3453231"/>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Estimates values in 2 dimensions.</a:t>
            </a:r>
          </a:p>
          <a:p>
            <a:pPr marL="0" indent="-182245">
              <a:spcBef>
                <a:spcPts val="200"/>
              </a:spcBef>
              <a:spcAft>
                <a:spcPts val="0"/>
              </a:spcAft>
            </a:pPr>
            <a:r>
              <a:rPr lang="en-US" sz="1800" b="1" kern="100">
                <a:solidFill>
                  <a:srgbClr val="2F5496"/>
                </a:solidFill>
                <a:latin typeface="Calibri Light"/>
                <a:ea typeface="MS Gothic"/>
                <a:cs typeface="Times New Roman"/>
              </a:rPr>
              <a:t>Estimates are usually in a grid.</a:t>
            </a:r>
          </a:p>
          <a:p>
            <a:pPr marL="0" indent="-182245">
              <a:spcBef>
                <a:spcPts val="200"/>
              </a:spcBef>
              <a:spcAft>
                <a:spcPts val="0"/>
              </a:spcAft>
            </a:pPr>
            <a:r>
              <a:rPr lang="en-US" sz="1800" b="1" kern="100">
                <a:solidFill>
                  <a:srgbClr val="2F5496"/>
                </a:solidFill>
                <a:latin typeface="Calibri Light"/>
                <a:ea typeface="MS Gothic"/>
                <a:cs typeface="Times New Roman"/>
              </a:rPr>
              <a:t>In this example:                                                                                                                              0 is blue, .5 is green, 1 is red.</a:t>
            </a:r>
          </a:p>
          <a:p>
            <a:pPr marL="0" indent="-182245">
              <a:spcBef>
                <a:spcPts val="200"/>
              </a:spcBef>
              <a:spcAft>
                <a:spcPts val="0"/>
              </a:spcAft>
            </a:pPr>
            <a:r>
              <a:rPr lang="en-US" sz="1800" b="1" kern="100">
                <a:solidFill>
                  <a:srgbClr val="2F5496"/>
                </a:solidFill>
                <a:latin typeface="Calibri Light"/>
                <a:ea typeface="MS Gothic"/>
                <a:cs typeface="Times New Roman"/>
              </a:rPr>
              <a:t>Bilinear interpolation estimates                                                                                                    the (x, y)-coordinate color.</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Bilinear Interpolation</a:t>
            </a:r>
            <a:endParaRPr lang="en-US" sz="2400"/>
          </a:p>
        </p:txBody>
      </p:sp>
      <p:pic>
        <p:nvPicPr>
          <p:cNvPr id="2" name="Picture 1">
            <a:extLst>
              <a:ext uri="{FF2B5EF4-FFF2-40B4-BE49-F238E27FC236}">
                <a16:creationId xmlns:a16="http://schemas.microsoft.com/office/drawing/2014/main" id="{52F337EF-A6AB-8764-5D98-53CFF31A79D6}"/>
              </a:ext>
            </a:extLst>
          </p:cNvPr>
          <p:cNvPicPr>
            <a:picLocks noChangeAspect="1"/>
          </p:cNvPicPr>
          <p:nvPr/>
        </p:nvPicPr>
        <p:blipFill>
          <a:blip r:embed="rId3"/>
          <a:stretch>
            <a:fillRect/>
          </a:stretch>
        </p:blipFill>
        <p:spPr>
          <a:xfrm>
            <a:off x="3985956" y="960113"/>
            <a:ext cx="5178481" cy="4142960"/>
          </a:xfrm>
          <a:prstGeom prst="rect">
            <a:avLst/>
          </a:prstGeom>
        </p:spPr>
      </p:pic>
    </p:spTree>
    <p:extLst>
      <p:ext uri="{BB962C8B-B14F-4D97-AF65-F5344CB8AC3E}">
        <p14:creationId xmlns:p14="http://schemas.microsoft.com/office/powerpoint/2010/main" val="164498093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Exercise 2</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Image Capture Using the Camera Module</a:t>
            </a:r>
          </a:p>
        </p:txBody>
      </p:sp>
    </p:spTree>
    <p:extLst>
      <p:ext uri="{BB962C8B-B14F-4D97-AF65-F5344CB8AC3E}">
        <p14:creationId xmlns:p14="http://schemas.microsoft.com/office/powerpoint/2010/main" val="53249629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2:  Image Capture</a:t>
            </a:r>
            <a:endParaRPr lang="en-US" sz="2400"/>
          </a:p>
        </p:txBody>
      </p:sp>
      <p:sp>
        <p:nvSpPr>
          <p:cNvPr id="9" name="Text Placeholder 7">
            <a:extLst>
              <a:ext uri="{FF2B5EF4-FFF2-40B4-BE49-F238E27FC236}">
                <a16:creationId xmlns:a16="http://schemas.microsoft.com/office/drawing/2014/main" id="{F41A36E4-BFB5-D120-717A-00A5D61914BC}"/>
              </a:ext>
            </a:extLst>
          </p:cNvPr>
          <p:cNvSpPr>
            <a:spLocks noGrp="1"/>
          </p:cNvSpPr>
          <p:nvPr>
            <p:ph type="body" sz="quarter" idx="10"/>
          </p:nvPr>
        </p:nvSpPr>
        <p:spPr>
          <a:xfrm>
            <a:off x="333374" y="1037914"/>
            <a:ext cx="8684911" cy="3453231"/>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Review the code imports.</a:t>
            </a:r>
            <a:endParaRPr lang="en-US" sz="1800" kern="100">
              <a:solidFill>
                <a:srgbClr val="000000"/>
              </a:solidFill>
              <a:latin typeface="Calibri Light"/>
              <a:ea typeface="MS Gothic"/>
              <a:cs typeface="Arial"/>
            </a:endParaRPr>
          </a:p>
          <a:p>
            <a:pPr marL="0" indent="-182245">
              <a:spcBef>
                <a:spcPts val="200"/>
              </a:spcBef>
              <a:spcAft>
                <a:spcPts val="0"/>
              </a:spcAft>
            </a:pPr>
            <a:r>
              <a:rPr lang="en-US" sz="1800" b="1" kern="100">
                <a:solidFill>
                  <a:srgbClr val="2F5496"/>
                </a:solidFill>
                <a:latin typeface="Calibri Light"/>
                <a:ea typeface="MS Gothic"/>
                <a:cs typeface="Times New Roman"/>
              </a:rPr>
              <a:t>Create and configure the camera.</a:t>
            </a:r>
          </a:p>
          <a:p>
            <a:pPr marL="0" indent="-182245">
              <a:spcBef>
                <a:spcPts val="200"/>
              </a:spcBef>
              <a:spcAft>
                <a:spcPts val="0"/>
              </a:spcAft>
            </a:pPr>
            <a:r>
              <a:rPr lang="en-US" sz="1800" b="1" kern="100">
                <a:solidFill>
                  <a:srgbClr val="2F5496"/>
                </a:solidFill>
                <a:latin typeface="Calibri Light"/>
                <a:ea typeface="MS Gothic"/>
                <a:cs typeface="Times New Roman"/>
              </a:rPr>
              <a:t>Start a viewing window.</a:t>
            </a:r>
          </a:p>
          <a:p>
            <a:pPr marL="0" indent="-182245">
              <a:spcBef>
                <a:spcPts val="200"/>
              </a:spcBef>
              <a:spcAft>
                <a:spcPts val="0"/>
              </a:spcAft>
            </a:pPr>
            <a:r>
              <a:rPr lang="en-US" sz="1800" b="1" kern="100">
                <a:solidFill>
                  <a:srgbClr val="2F5496"/>
                </a:solidFill>
                <a:latin typeface="Calibri Light"/>
                <a:ea typeface="MS Gothic"/>
                <a:cs typeface="Times New Roman"/>
              </a:rPr>
              <a:t>Resize and view real-time image data.</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Tree>
    <p:extLst>
      <p:ext uri="{BB962C8B-B14F-4D97-AF65-F5344CB8AC3E}">
        <p14:creationId xmlns:p14="http://schemas.microsoft.com/office/powerpoint/2010/main" val="148753894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i="1" kern="100">
                <a:solidFill>
                  <a:srgbClr val="2F5496"/>
                </a:solidFill>
                <a:latin typeface="Consolas"/>
                <a:ea typeface="MS Gothic"/>
                <a:cs typeface="Times New Roman"/>
              </a:rPr>
              <a:t># Important that this code block is only run once!</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Otherwise will need to restart kernel</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from</a:t>
            </a:r>
            <a:r>
              <a:rPr lang="en-US" sz="1000" kern="100">
                <a:solidFill>
                  <a:srgbClr val="212121"/>
                </a:solidFill>
                <a:latin typeface="Consolas"/>
                <a:ea typeface="MS Gothic"/>
                <a:cs typeface="Times New Roman"/>
              </a:rPr>
              <a:t> picamera2 </a:t>
            </a: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Picamera2
</a:t>
            </a: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timeit</a:t>
            </a:r>
            <a:r>
              <a:rPr lang="en-US" sz="1000" kern="100">
                <a:solidFill>
                  <a:srgbClr val="212121"/>
                </a:solidFill>
                <a:latin typeface="Consolas"/>
                <a:ea typeface="MS Gothic"/>
                <a:cs typeface="Times New Roman"/>
              </a:rPr>
              <a:t> [DO WE USE TIMEIT FOR ANYTHING?]
</a:t>
            </a: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cv2
</a:t>
            </a:r>
            <a:r>
              <a:rPr lang="en-US" sz="1000" i="1" kern="100">
                <a:solidFill>
                  <a:srgbClr val="2F5496"/>
                </a:solidFill>
                <a:latin typeface="Consolas"/>
                <a:ea typeface="MS Gothic"/>
                <a:cs typeface="Times New Roman"/>
              </a:rPr>
              <a:t># instantiate camera instance</a:t>
            </a:r>
            <a:r>
              <a:rPr lang="en-US" sz="1000" kern="100">
                <a:solidFill>
                  <a:srgbClr val="212121"/>
                </a:solidFill>
                <a:latin typeface="Consolas"/>
                <a:ea typeface="MS Gothic"/>
                <a:cs typeface="Times New Roman"/>
              </a:rPr>
              <a:t>
picam2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Picamera2</a:t>
            </a:r>
            <a:r>
              <a:rPr lang="en-US" sz="1000" kern="100">
                <a:solidFill>
                  <a:srgbClr val="2F5496"/>
                </a:solidFill>
                <a:latin typeface="Consolas"/>
                <a:ea typeface="MS Gothic"/>
                <a:cs typeface="Times New Roman"/>
              </a:rPr>
              <a:t>()</a:t>
            </a:r>
            <a:endParaRPr lang="en-US"/>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2:  Image Capture</a:t>
            </a:r>
            <a:br>
              <a:rPr lang="en-US" sz="2400">
                <a:latin typeface="Arial"/>
                <a:ea typeface="Open Sans Light"/>
                <a:cs typeface="Arial"/>
              </a:rPr>
            </a:br>
            <a:br>
              <a:rPr lang="en-US" sz="2400"/>
            </a:br>
            <a:r>
              <a:rPr lang="en-US" sz="2400">
                <a:latin typeface="Arial"/>
                <a:ea typeface="Open Sans Light"/>
                <a:cs typeface="Arial"/>
              </a:rPr>
              <a:t>Preliminary Imports and Connect to Camera</a:t>
            </a:r>
            <a:endParaRPr lang="en-US" sz="2400"/>
          </a:p>
        </p:txBody>
      </p:sp>
    </p:spTree>
    <p:extLst>
      <p:ext uri="{BB962C8B-B14F-4D97-AF65-F5344CB8AC3E}">
        <p14:creationId xmlns:p14="http://schemas.microsoft.com/office/powerpoint/2010/main" val="114459618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i="1" kern="100">
                <a:solidFill>
                  <a:srgbClr val="2F5496"/>
                </a:solidFill>
                <a:latin typeface="Consolas"/>
                <a:ea typeface="MS Gothic"/>
                <a:cs typeface="Times New Roman"/>
              </a:rPr>
              <a:t># create a config with desired attributes: format, size, framerate</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NOTE: camera resolution 4608x2464, </a:t>
            </a:r>
            <a:r>
              <a:rPr lang="en-US" sz="1000" i="1" kern="100" err="1">
                <a:solidFill>
                  <a:srgbClr val="2F5496"/>
                </a:solidFill>
                <a:latin typeface="Consolas"/>
                <a:ea typeface="MS Gothic"/>
                <a:cs typeface="Times New Roman"/>
              </a:rPr>
              <a:t>downsamples</a:t>
            </a:r>
            <a:r>
              <a:rPr lang="en-US" sz="1000" i="1" kern="100">
                <a:solidFill>
                  <a:srgbClr val="2F5496"/>
                </a:solidFill>
                <a:latin typeface="Consolas"/>
                <a:ea typeface="MS Gothic"/>
                <a:cs typeface="Times New Roman"/>
              </a:rPr>
              <a:t> at 2304x1296 (56.03 fps)</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NOTE: XRGB8888 =&gt; shape: (height, width, 4); pixel value: [B, G, R, A]</a:t>
            </a:r>
            <a:r>
              <a:rPr lang="en-US" sz="1000" kern="100">
                <a:solidFill>
                  <a:srgbClr val="212121"/>
                </a:solidFill>
                <a:latin typeface="Consolas"/>
                <a:ea typeface="MS Gothic"/>
                <a:cs typeface="Times New Roman"/>
              </a:rPr>
              <a:t>
config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picam2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create_preview_configuration</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main</a:t>
            </a:r>
            <a:r>
              <a:rPr lang="en-US" sz="1000" b="1" kern="100">
                <a:solidFill>
                  <a:srgbClr val="2F5496"/>
                </a:solidFill>
                <a:latin typeface="Consolas"/>
                <a:ea typeface="MS Gothic"/>
                <a:cs typeface="Times New Roman"/>
              </a:rPr>
              <a:t>=</a:t>
            </a:r>
            <a:r>
              <a:rPr lang="en-US" sz="1000" kern="100">
                <a:solidFill>
                  <a:srgbClr val="2F5496"/>
                </a:solidFill>
                <a:latin typeface="Consolas"/>
                <a:ea typeface="MS Gothic"/>
                <a:cs typeface="Times New Roman"/>
              </a:rPr>
              <a:t>{'format':</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'XRGB8888',</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'size':</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(2304,</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1296)})</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16:9 aspect ratio</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set camera configuration, start camera</a:t>
            </a:r>
            <a:r>
              <a:rPr lang="en-US" sz="1000" kern="100">
                <a:solidFill>
                  <a:srgbClr val="212121"/>
                </a:solidFill>
                <a:latin typeface="Consolas"/>
                <a:ea typeface="MS Gothic"/>
                <a:cs typeface="Times New Roman"/>
              </a:rPr>
              <a:t>
picam2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configure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config</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picam2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start</a:t>
            </a:r>
            <a:r>
              <a:rPr lang="en-US" sz="1000" kern="100">
                <a:solidFill>
                  <a:srgbClr val="2F5496"/>
                </a:solidFill>
                <a:latin typeface="Consolas"/>
                <a:ea typeface="MS Gothic"/>
                <a:cs typeface="Times New Roman"/>
              </a:rPr>
              <a:t>()</a:t>
            </a:r>
            <a:endParaRPr lang="en-US"/>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2:  Image Capture</a:t>
            </a:r>
            <a:br>
              <a:rPr lang="en-US" sz="2400">
                <a:latin typeface="Arial"/>
                <a:ea typeface="Open Sans Light"/>
                <a:cs typeface="Arial"/>
              </a:rPr>
            </a:br>
            <a:br>
              <a:rPr lang="en-US" sz="2400"/>
            </a:br>
            <a:r>
              <a:rPr lang="en-US" sz="2400">
                <a:latin typeface="Arial"/>
                <a:ea typeface="Open Sans Light"/>
                <a:cs typeface="Arial"/>
              </a:rPr>
              <a:t>Set Camera Settings (Configuration) and Start Camera</a:t>
            </a:r>
            <a:endParaRPr lang="en-US" sz="2400"/>
          </a:p>
        </p:txBody>
      </p:sp>
    </p:spTree>
    <p:extLst>
      <p:ext uri="{BB962C8B-B14F-4D97-AF65-F5344CB8AC3E}">
        <p14:creationId xmlns:p14="http://schemas.microsoft.com/office/powerpoint/2010/main" val="101822494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Lesson 1</a:t>
            </a:r>
            <a:r>
              <a:rPr lang="en-US" sz="1800" b="1" kern="100">
                <a:solidFill>
                  <a:srgbClr val="2F5496"/>
                </a:solidFill>
                <a:effectLst/>
                <a:latin typeface="Calibri Light"/>
                <a:ea typeface="MS Gothic"/>
                <a:cs typeface="Times New Roman"/>
              </a:rPr>
              <a:t>:</a:t>
            </a:r>
            <a:r>
              <a:rPr lang="en-US" sz="1800" b="1" kern="100">
                <a:solidFill>
                  <a:srgbClr val="2F5496"/>
                </a:solidFill>
                <a:latin typeface="Calibri Light"/>
                <a:ea typeface="MS Gothic"/>
                <a:cs typeface="Times New Roman"/>
              </a:rPr>
              <a:t> </a:t>
            </a:r>
            <a:r>
              <a:rPr lang="en-US" sz="1800" b="1" kern="100">
                <a:solidFill>
                  <a:srgbClr val="2F5496"/>
                </a:solidFill>
                <a:effectLst/>
                <a:latin typeface="Calibri Light"/>
                <a:ea typeface="MS Gothic"/>
                <a:cs typeface="Times New Roman"/>
              </a:rPr>
              <a:t> </a:t>
            </a:r>
            <a:r>
              <a:rPr lang="en-US" sz="1800" b="1" kern="100">
                <a:solidFill>
                  <a:srgbClr val="2F5496"/>
                </a:solidFill>
                <a:latin typeface="Calibri Light"/>
                <a:ea typeface="MS Gothic"/>
                <a:cs typeface="Times New Roman"/>
              </a:rPr>
              <a:t>Introduction and Hardware Setup</a:t>
            </a:r>
            <a:endParaRPr lang="en-US">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Lesson 2:  Introduction to Computer Vision</a:t>
            </a:r>
          </a:p>
          <a:p>
            <a:pPr marL="0" indent="-182245">
              <a:spcBef>
                <a:spcPts val="200"/>
              </a:spcBef>
              <a:spcAft>
                <a:spcPts val="0"/>
              </a:spcAft>
            </a:pPr>
            <a:r>
              <a:rPr lang="en-US" sz="1800" b="1" kern="100">
                <a:solidFill>
                  <a:srgbClr val="2F5496"/>
                </a:solidFill>
                <a:latin typeface="Calibri Light"/>
                <a:ea typeface="MS Gothic"/>
                <a:cs typeface="Times New Roman"/>
              </a:rPr>
              <a:t>Lesson 3</a:t>
            </a:r>
            <a:r>
              <a:rPr lang="en-US" sz="1800" b="1" kern="100">
                <a:solidFill>
                  <a:srgbClr val="2F5496"/>
                </a:solidFill>
                <a:effectLst/>
                <a:latin typeface="Calibri Light"/>
                <a:ea typeface="MS Gothic"/>
                <a:cs typeface="Times New Roman"/>
              </a:rPr>
              <a:t>:</a:t>
            </a:r>
            <a:r>
              <a:rPr lang="en-US" sz="1800" b="1" kern="100">
                <a:solidFill>
                  <a:srgbClr val="2F5496"/>
                </a:solidFill>
                <a:latin typeface="Calibri Light"/>
                <a:ea typeface="MS Gothic"/>
                <a:cs typeface="Times New Roman"/>
              </a:rPr>
              <a:t> </a:t>
            </a:r>
            <a:r>
              <a:rPr lang="en-US" sz="1800" b="1" kern="100">
                <a:solidFill>
                  <a:srgbClr val="2F5496"/>
                </a:solidFill>
                <a:effectLst/>
                <a:latin typeface="Calibri Light"/>
                <a:ea typeface="MS Gothic"/>
                <a:cs typeface="Times New Roman"/>
              </a:rPr>
              <a:t> </a:t>
            </a:r>
            <a:r>
              <a:rPr lang="en-US" sz="1800" b="1" kern="100">
                <a:solidFill>
                  <a:srgbClr val="2F5496"/>
                </a:solidFill>
                <a:latin typeface="Calibri Light"/>
                <a:ea typeface="MS Gothic"/>
                <a:cs typeface="Times New Roman"/>
              </a:rPr>
              <a:t>Computer Images</a:t>
            </a:r>
            <a:endParaRPr lang="en-US" sz="1800" b="1" kern="100">
              <a:solidFill>
                <a:srgbClr val="2F5496"/>
              </a:solidFill>
              <a:effectLst/>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Lesson 4:  Neural Networks for Computer Vision</a:t>
            </a:r>
          </a:p>
          <a:p>
            <a:pPr marL="0" indent="-182245">
              <a:spcBef>
                <a:spcPts val="200"/>
              </a:spcBef>
              <a:spcAft>
                <a:spcPts val="0"/>
              </a:spcAft>
            </a:pPr>
            <a:r>
              <a:rPr lang="en-US" sz="1800" b="1" kern="100">
                <a:solidFill>
                  <a:srgbClr val="2F5496"/>
                </a:solidFill>
                <a:latin typeface="Calibri Light"/>
                <a:ea typeface="MS Gothic"/>
                <a:cs typeface="Times New Roman"/>
              </a:rPr>
              <a:t>Lesson 5:  Object Detection</a:t>
            </a:r>
          </a:p>
          <a:p>
            <a:pPr marL="0" indent="-182245">
              <a:spcBef>
                <a:spcPts val="200"/>
              </a:spcBef>
              <a:spcAft>
                <a:spcPts val="0"/>
              </a:spcAft>
            </a:pPr>
            <a:r>
              <a:rPr lang="en-US" sz="1800" b="1" kern="100">
                <a:solidFill>
                  <a:srgbClr val="2F5496"/>
                </a:solidFill>
                <a:latin typeface="Calibri Light"/>
                <a:ea typeface="MS Gothic"/>
                <a:cs typeface="Times New Roman"/>
              </a:rPr>
              <a:t>Lesson 6:  You Only Look Once (YOLO)</a:t>
            </a:r>
          </a:p>
          <a:p>
            <a:pPr marL="0" indent="-182245">
              <a:spcBef>
                <a:spcPts val="200"/>
              </a:spcBef>
              <a:spcAft>
                <a:spcPts val="0"/>
              </a:spcAft>
            </a:pPr>
            <a:r>
              <a:rPr lang="en-US" sz="1800" b="1" kern="100">
                <a:solidFill>
                  <a:srgbClr val="2F5496"/>
                </a:solidFill>
                <a:latin typeface="Calibri Light"/>
                <a:ea typeface="MS Gothic"/>
                <a:cs typeface="Times New Roman"/>
              </a:rPr>
              <a:t>Lesson 7:  Inference on Images</a:t>
            </a:r>
          </a:p>
          <a:p>
            <a:pPr marL="0" indent="-182245">
              <a:spcBef>
                <a:spcPts val="200"/>
              </a:spcBef>
              <a:spcAft>
                <a:spcPts val="0"/>
              </a:spcAft>
            </a:pPr>
            <a:r>
              <a:rPr lang="en-US" sz="1800" b="1" kern="100">
                <a:solidFill>
                  <a:srgbClr val="2F5496"/>
                </a:solidFill>
                <a:latin typeface="Calibri Light"/>
                <a:ea typeface="MS Gothic"/>
                <a:cs typeface="Times New Roman"/>
              </a:rPr>
              <a:t>Lesson 8:  Next Steps</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Course Agenda</a:t>
            </a:r>
            <a:endParaRPr lang="en-US"/>
          </a:p>
        </p:txBody>
      </p:sp>
    </p:spTree>
    <p:extLst>
      <p:ext uri="{BB962C8B-B14F-4D97-AF65-F5344CB8AC3E}">
        <p14:creationId xmlns:p14="http://schemas.microsoft.com/office/powerpoint/2010/main" val="4793565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i="1" kern="100">
                <a:solidFill>
                  <a:srgbClr val="2F5496"/>
                </a:solidFill>
                <a:latin typeface="Consolas"/>
                <a:ea typeface="MS Gothic"/>
                <a:cs typeface="Times New Roman"/>
              </a:rPr>
              <a:t># start </a:t>
            </a:r>
            <a:r>
              <a:rPr lang="en-US" sz="1000" i="1" kern="100" err="1">
                <a:solidFill>
                  <a:srgbClr val="2F5496"/>
                </a:solidFill>
                <a:latin typeface="Consolas"/>
                <a:ea typeface="MS Gothic"/>
                <a:cs typeface="Times New Roman"/>
              </a:rPr>
              <a:t>opencv</a:t>
            </a:r>
            <a:r>
              <a:rPr lang="en-US" sz="1000" i="1" kern="100">
                <a:solidFill>
                  <a:srgbClr val="2F5496"/>
                </a:solidFill>
                <a:latin typeface="Consolas"/>
                <a:ea typeface="MS Gothic"/>
                <a:cs typeface="Times New Roman"/>
              </a:rPr>
              <a:t> window thread</a:t>
            </a:r>
            <a:r>
              <a:rPr lang="en-US" sz="1000" kern="100">
                <a:solidFill>
                  <a:srgbClr val="212121"/>
                </a:solidFill>
                <a:latin typeface="Consolas"/>
                <a:ea typeface="MS Gothic"/>
                <a:cs typeface="Times New Roman"/>
              </a:rPr>
              <a:t>
cv2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startWindowThread</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wnd_name</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'foo'</a:t>
            </a:r>
            <a:r>
              <a:rPr lang="en-US" sz="1000" kern="100">
                <a:solidFill>
                  <a:srgbClr val="212121"/>
                </a:solidFill>
                <a:latin typeface="Consolas"/>
                <a:ea typeface="MS Gothic"/>
                <a:cs typeface="Times New Roman"/>
              </a:rPr>
              <a:t>
cv2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namedWindow</a:t>
            </a:r>
            <a:r>
              <a:rPr lang="en-US" sz="1000" kern="100">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wnd_name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cv2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WINDOW_KEEPRATIO</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cv2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resizeWindow</a:t>
            </a:r>
            <a:r>
              <a:rPr lang="en-US" sz="1000" kern="100">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wnd_name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640,</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480)</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4:3 aspect ratio</a:t>
            </a:r>
            <a:endParaRPr lang="en-US"/>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2:  Image Capture</a:t>
            </a:r>
            <a:br>
              <a:rPr lang="en-US" sz="2400">
                <a:latin typeface="Arial"/>
                <a:ea typeface="Open Sans Light"/>
                <a:cs typeface="Arial"/>
              </a:rPr>
            </a:br>
            <a:br>
              <a:rPr lang="en-US" sz="2400"/>
            </a:br>
            <a:r>
              <a:rPr lang="en-US" sz="2400">
                <a:latin typeface="Arial"/>
                <a:ea typeface="Open Sans Light"/>
                <a:cs typeface="Arial"/>
              </a:rPr>
              <a:t>Create the Viewing Window</a:t>
            </a:r>
            <a:endParaRPr lang="en-US" sz="2400"/>
          </a:p>
        </p:txBody>
      </p:sp>
    </p:spTree>
    <p:extLst>
      <p:ext uri="{BB962C8B-B14F-4D97-AF65-F5344CB8AC3E}">
        <p14:creationId xmlns:p14="http://schemas.microsoft.com/office/powerpoint/2010/main" val="293555032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b="1" kern="100">
                <a:solidFill>
                  <a:srgbClr val="2F5496"/>
                </a:solidFill>
                <a:latin typeface="Consolas"/>
                <a:ea typeface="MS Gothic"/>
                <a:cs typeface="Times New Roman"/>
              </a:rPr>
              <a:t>while</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True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get current image data from 'main' camera stream</a:t>
            </a:r>
            <a:r>
              <a:rPr lang="en-US" sz="1000" kern="100">
                <a:solidFill>
                  <a:srgbClr val="212121"/>
                </a:solidFill>
                <a:latin typeface="Consolas"/>
                <a:ea typeface="MS Gothic"/>
                <a:cs typeface="Times New Roman"/>
              </a:rPr>
              <a:t>
    arr1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picam2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capture_array</a:t>
            </a:r>
            <a:r>
              <a:rPr lang="en-US" sz="1000" kern="100">
                <a:solidFill>
                  <a:srgbClr val="2F5496"/>
                </a:solidFill>
                <a:latin typeface="Consolas"/>
                <a:ea typeface="MS Gothic"/>
                <a:cs typeface="Times New Roman"/>
              </a:rPr>
              <a:t>('main')</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resize the image data using bi-linear interpolation</a:t>
            </a:r>
            <a:r>
              <a:rPr lang="en-US" sz="1000" kern="100">
                <a:solidFill>
                  <a:srgbClr val="212121"/>
                </a:solidFill>
                <a:latin typeface="Consolas"/>
                <a:ea typeface="MS Gothic"/>
                <a:cs typeface="Times New Roman"/>
              </a:rPr>
              <a:t>
    arr2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cv2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resize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arr1</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(640,</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480),</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0,</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0,</a:t>
            </a:r>
            <a:r>
              <a:rPr lang="en-US" sz="1000" kern="100">
                <a:solidFill>
                  <a:srgbClr val="212121"/>
                </a:solidFill>
                <a:latin typeface="Consolas"/>
                <a:ea typeface="MS Gothic"/>
                <a:cs typeface="Times New Roman"/>
              </a:rPr>
              <a:t> cv2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INTER_LINEAR</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if window closed, break loop before </a:t>
            </a:r>
            <a:r>
              <a:rPr lang="en-US" sz="1000" i="1" kern="100" err="1">
                <a:solidFill>
                  <a:srgbClr val="2F5496"/>
                </a:solidFill>
                <a:latin typeface="Consolas"/>
                <a:ea typeface="MS Gothic"/>
                <a:cs typeface="Times New Roman"/>
              </a:rPr>
              <a:t>imshow</a:t>
            </a:r>
            <a:r>
              <a:rPr lang="en-US" sz="1000" i="1" kern="100">
                <a:solidFill>
                  <a:srgbClr val="2F5496"/>
                </a:solidFill>
                <a:latin typeface="Consolas"/>
                <a:ea typeface="MS Gothic"/>
                <a:cs typeface="Times New Roman"/>
              </a:rPr>
              <a:t> creates new window</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if cv2.getWindowProperty(</a:t>
            </a:r>
            <a:r>
              <a:rPr lang="en-US" sz="1000" i="1" kern="100" err="1">
                <a:solidFill>
                  <a:srgbClr val="2F5496"/>
                </a:solidFill>
                <a:latin typeface="Consolas"/>
                <a:ea typeface="MS Gothic"/>
                <a:cs typeface="Times New Roman"/>
              </a:rPr>
              <a:t>wnd_name</a:t>
            </a:r>
            <a:r>
              <a:rPr lang="en-US" sz="1000" i="1" kern="100">
                <a:solidFill>
                  <a:srgbClr val="2F5496"/>
                </a:solidFill>
                <a:latin typeface="Consolas"/>
                <a:ea typeface="MS Gothic"/>
                <a:cs typeface="Times New Roman"/>
              </a:rPr>
              <a:t>, cv2.WND_PROP_AUTOSIZE) == -1:</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break</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show resized image</a:t>
            </a:r>
            <a:r>
              <a:rPr lang="en-US" sz="1000" kern="100">
                <a:solidFill>
                  <a:srgbClr val="212121"/>
                </a:solidFill>
                <a:latin typeface="Consolas"/>
                <a:ea typeface="MS Gothic"/>
                <a:cs typeface="Times New Roman"/>
              </a:rPr>
              <a:t>
    cv2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imshow</a:t>
            </a:r>
            <a:r>
              <a:rPr lang="en-US" sz="1000" kern="100">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wnd_name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arr2</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key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cv2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waitKey</a:t>
            </a:r>
            <a:r>
              <a:rPr lang="en-US" sz="1000" kern="100">
                <a:solidFill>
                  <a:srgbClr val="2F5496"/>
                </a:solidFill>
                <a:latin typeface="Consolas"/>
                <a:ea typeface="MS Gothic"/>
                <a:cs typeface="Times New Roman"/>
              </a:rPr>
              <a:t>(1)</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if</a:t>
            </a:r>
            <a:r>
              <a:rPr lang="en-US" sz="1000" kern="100">
                <a:solidFill>
                  <a:srgbClr val="212121"/>
                </a:solidFill>
                <a:latin typeface="Consolas"/>
                <a:ea typeface="MS Gothic"/>
                <a:cs typeface="Times New Roman"/>
              </a:rPr>
              <a:t> key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ord</a:t>
            </a:r>
            <a:r>
              <a:rPr lang="en-US" sz="1000" kern="100">
                <a:solidFill>
                  <a:srgbClr val="2F5496"/>
                </a:solidFill>
                <a:latin typeface="Consolas"/>
                <a:ea typeface="MS Gothic"/>
                <a:cs typeface="Times New Roman"/>
              </a:rPr>
              <a:t>("q"):</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break</a:t>
            </a:r>
            <a:endParaRPr lang="en-US"/>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2:  Image Capture</a:t>
            </a:r>
            <a:br>
              <a:rPr lang="en-US" sz="2400">
                <a:latin typeface="Arial"/>
                <a:ea typeface="Open Sans Light"/>
                <a:cs typeface="Arial"/>
              </a:rPr>
            </a:br>
            <a:br>
              <a:rPr lang="en-US" sz="2400"/>
            </a:br>
            <a:r>
              <a:rPr lang="en-US" sz="2400">
                <a:latin typeface="Arial"/>
                <a:ea typeface="Open Sans Light"/>
                <a:cs typeface="Arial"/>
              </a:rPr>
              <a:t>Capture and Resize Real-Time Images</a:t>
            </a:r>
            <a:endParaRPr lang="en-US" sz="2400"/>
          </a:p>
        </p:txBody>
      </p:sp>
    </p:spTree>
    <p:extLst>
      <p:ext uri="{BB962C8B-B14F-4D97-AF65-F5344CB8AC3E}">
        <p14:creationId xmlns:p14="http://schemas.microsoft.com/office/powerpoint/2010/main" val="14018298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i="1" kern="100">
                <a:solidFill>
                  <a:srgbClr val="2F5496"/>
                </a:solidFill>
                <a:latin typeface="Consolas"/>
                <a:ea typeface="MS Gothic"/>
                <a:cs typeface="Times New Roman"/>
              </a:rPr>
              <a:t># stop camera</a:t>
            </a:r>
            <a:r>
              <a:rPr lang="en-US" sz="1000" kern="100">
                <a:solidFill>
                  <a:srgbClr val="212121"/>
                </a:solidFill>
                <a:latin typeface="Consolas"/>
                <a:ea typeface="MS Gothic"/>
                <a:cs typeface="Times New Roman"/>
              </a:rPr>
              <a:t>
cv2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destroyWindow</a:t>
            </a:r>
            <a:r>
              <a:rPr lang="en-US" sz="1000" kern="100">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wnd_name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picam2</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stop</a:t>
            </a:r>
            <a:r>
              <a:rPr lang="en-US" sz="1000" kern="100">
                <a:solidFill>
                  <a:srgbClr val="2F5496"/>
                </a:solidFill>
                <a:latin typeface="Consolas"/>
                <a:ea typeface="MS Gothic"/>
                <a:cs typeface="Times New Roman"/>
              </a:rPr>
              <a:t>()</a:t>
            </a:r>
            <a:endParaRPr lang="en-US"/>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2:  Image Capture</a:t>
            </a:r>
            <a:br>
              <a:rPr lang="en-US" sz="2400">
                <a:latin typeface="Arial"/>
                <a:ea typeface="Open Sans Light"/>
                <a:cs typeface="Arial"/>
              </a:rPr>
            </a:br>
            <a:br>
              <a:rPr lang="en-US" sz="2400"/>
            </a:br>
            <a:r>
              <a:rPr lang="en-US" sz="2400">
                <a:latin typeface="Arial"/>
                <a:ea typeface="Open Sans Light"/>
                <a:cs typeface="Arial"/>
              </a:rPr>
              <a:t>Stop Camera and Close Viewing Window </a:t>
            </a:r>
            <a:endParaRPr lang="en-US" sz="2400"/>
          </a:p>
        </p:txBody>
      </p:sp>
    </p:spTree>
    <p:extLst>
      <p:ext uri="{BB962C8B-B14F-4D97-AF65-F5344CB8AC3E}">
        <p14:creationId xmlns:p14="http://schemas.microsoft.com/office/powerpoint/2010/main" val="77020509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Change the following camera parameters &lt;need specific instruction, outlining here&gt;</a:t>
            </a:r>
            <a:endParaRPr lang="en-US" sz="1800" kern="100">
              <a:solidFill>
                <a:srgbClr val="000000"/>
              </a:solidFill>
              <a:latin typeface="Calibri Light"/>
              <a:ea typeface="MS Gothic"/>
              <a:cs typeface="Arial"/>
            </a:endParaRPr>
          </a:p>
          <a:p>
            <a:pPr marL="0" indent="-182245">
              <a:spcBef>
                <a:spcPts val="200"/>
              </a:spcBef>
              <a:spcAft>
                <a:spcPts val="0"/>
              </a:spcAft>
            </a:pPr>
            <a:r>
              <a:rPr lang="en-US" sz="1800" b="1" kern="100">
                <a:solidFill>
                  <a:srgbClr val="2F5496"/>
                </a:solidFill>
                <a:latin typeface="Calibri Light"/>
                <a:ea typeface="MS Gothic"/>
                <a:cs typeface="Times New Roman"/>
              </a:rPr>
              <a:t>Resolution:  &lt;set low enough to see pixelation, what other useful values?&gt;</a:t>
            </a:r>
          </a:p>
          <a:p>
            <a:pPr marL="0" indent="-182245">
              <a:spcBef>
                <a:spcPts val="200"/>
              </a:spcBef>
              <a:spcAft>
                <a:spcPts val="0"/>
              </a:spcAft>
            </a:pPr>
            <a:r>
              <a:rPr lang="en-US" sz="1800" b="1" kern="100">
                <a:solidFill>
                  <a:srgbClr val="2F5496"/>
                </a:solidFill>
                <a:latin typeface="Calibri Light"/>
                <a:ea typeface="MS Gothic"/>
                <a:cs typeface="Times New Roman"/>
              </a:rPr>
              <a:t>Framerate: &lt;show frame rate values, adjust to different values&gt;</a:t>
            </a:r>
          </a:p>
          <a:p>
            <a:pPr marL="0" indent="-182245">
              <a:spcBef>
                <a:spcPts val="200"/>
              </a:spcBef>
              <a:spcAft>
                <a:spcPts val="0"/>
              </a:spcAft>
            </a:pPr>
            <a:r>
              <a:rPr lang="en-US" sz="1800" b="1" kern="100">
                <a:solidFill>
                  <a:srgbClr val="2F5496"/>
                </a:solidFill>
                <a:latin typeface="Calibri Light"/>
                <a:ea typeface="MS Gothic"/>
                <a:cs typeface="Times New Roman"/>
              </a:rPr>
              <a:t>Exposure time &lt;if possible, demonstrate relationship among resolution, framerate, exposure time&gt;</a:t>
            </a:r>
          </a:p>
          <a:p>
            <a:pPr marL="0" indent="-182245">
              <a:spcBef>
                <a:spcPts val="200"/>
              </a:spcBef>
              <a:spcAft>
                <a:spcPts val="0"/>
              </a:spcAft>
            </a:pPr>
            <a:r>
              <a:rPr lang="en-US" sz="1800" b="1" kern="100">
                <a:solidFill>
                  <a:srgbClr val="2F5496"/>
                </a:solidFill>
                <a:latin typeface="Calibri Light"/>
                <a:ea typeface="MS Gothic"/>
                <a:cs typeface="Times New Roman"/>
              </a:rPr>
              <a:t>Autoexposure</a:t>
            </a: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Bonus Tasks?</a:t>
            </a:r>
            <a:endParaRPr lang="en-US" sz="2400"/>
          </a:p>
        </p:txBody>
      </p:sp>
    </p:spTree>
    <p:extLst>
      <p:ext uri="{BB962C8B-B14F-4D97-AF65-F5344CB8AC3E}">
        <p14:creationId xmlns:p14="http://schemas.microsoft.com/office/powerpoint/2010/main" val="289512016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342900" marR="0" lvl="0" indent="-342900">
              <a:lnSpc>
                <a:spcPct val="107000"/>
              </a:lnSpc>
              <a:spcBef>
                <a:spcPts val="0"/>
              </a:spcBef>
              <a:spcAft>
                <a:spcPts val="0"/>
              </a:spcAft>
              <a:buFont typeface="+mj-lt"/>
              <a:buAutoNum type="arabi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Exercise 2: Image Capture Using the RPi Camera Module: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Run pre-canned code to verify camera operation and play with camera settings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nSpc>
                <a:spcPct val="107000"/>
              </a:lnSpc>
              <a:spcBef>
                <a:spcPts val="0"/>
              </a:spcBef>
              <a:spcAft>
                <a:spcPts val="0"/>
              </a:spcAft>
              <a:buFont typeface="+mj-lt"/>
              <a:buAutoNum type="roman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Resolution</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nSpc>
                <a:spcPct val="107000"/>
              </a:lnSpc>
              <a:spcBef>
                <a:spcPts val="0"/>
              </a:spcBef>
              <a:spcAft>
                <a:spcPts val="0"/>
              </a:spcAft>
              <a:buFont typeface="+mj-lt"/>
              <a:buAutoNum type="roman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Framerate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nSpc>
                <a:spcPct val="107000"/>
              </a:lnSpc>
              <a:spcBef>
                <a:spcPts val="0"/>
              </a:spcBef>
              <a:spcAft>
                <a:spcPts val="0"/>
              </a:spcAft>
              <a:buFont typeface="+mj-lt"/>
              <a:buAutoNum type="roman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Exposure time vs autoexposure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nSpc>
                <a:spcPct val="107000"/>
              </a:lnSpc>
              <a:spcBef>
                <a:spcPts val="0"/>
              </a:spcBef>
              <a:spcAft>
                <a:spcPts val="0"/>
              </a:spcAft>
              <a:buFont typeface="+mj-lt"/>
              <a:buAutoNum type="roman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What else.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Show how to set camera resolution (done by hardware).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Does resolution affect framerate?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nSpc>
                <a:spcPct val="107000"/>
              </a:lnSpc>
              <a:spcBef>
                <a:spcPts val="0"/>
              </a:spcBef>
              <a:spcAft>
                <a:spcPts val="0"/>
              </a:spcAft>
              <a:buFont typeface="+mj-lt"/>
              <a:buAutoNum type="roman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Go low enough resolution so that pixels are visible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nSpc>
                <a:spcPct val="107000"/>
              </a:lnSpc>
              <a:spcBef>
                <a:spcPts val="0"/>
              </a:spcBef>
              <a:spcAft>
                <a:spcPts val="800"/>
              </a:spcAft>
              <a:buFont typeface="+mj-lt"/>
              <a:buAutoNum type="roman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NOTE: software should report frame rate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Instructions</a:t>
            </a:r>
            <a:endParaRPr lang="en-US"/>
          </a:p>
        </p:txBody>
      </p:sp>
    </p:spTree>
    <p:extLst>
      <p:ext uri="{BB962C8B-B14F-4D97-AF65-F5344CB8AC3E}">
        <p14:creationId xmlns:p14="http://schemas.microsoft.com/office/powerpoint/2010/main" val="152580865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What questions or observations do you have?</a:t>
            </a:r>
          </a:p>
          <a:p>
            <a:pPr marL="0" indent="-182245">
              <a:spcBef>
                <a:spcPts val="200"/>
              </a:spcBef>
              <a:spcAft>
                <a:spcPts val="0"/>
              </a:spcAft>
            </a:pPr>
            <a:r>
              <a:rPr lang="en-US" sz="1800" b="1" kern="100">
                <a:solidFill>
                  <a:srgbClr val="2F5496"/>
                </a:solidFill>
                <a:latin typeface="Calibri Light"/>
                <a:ea typeface="MS Gothic"/>
                <a:cs typeface="Times New Roman"/>
              </a:rPr>
              <a:t>Does anything need clarification?</a:t>
            </a:r>
          </a:p>
          <a:p>
            <a:pPr marL="0" indent="-182245">
              <a:spcBef>
                <a:spcPts val="200"/>
              </a:spcBef>
              <a:spcAft>
                <a:spcPts val="0"/>
              </a:spcAft>
            </a:pPr>
            <a:r>
              <a:rPr lang="en-US" sz="1800" b="1" kern="100">
                <a:solidFill>
                  <a:srgbClr val="2F5496"/>
                </a:solidFill>
                <a:latin typeface="Calibri Light"/>
                <a:ea typeface="MS Gothic"/>
                <a:cs typeface="Times New Roman"/>
              </a:rPr>
              <a:t>Anything else you’d like to do in this notebook?</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Debrief</a:t>
            </a:r>
            <a:endParaRPr lang="en-US"/>
          </a:p>
        </p:txBody>
      </p:sp>
    </p:spTree>
    <p:extLst>
      <p:ext uri="{BB962C8B-B14F-4D97-AF65-F5344CB8AC3E}">
        <p14:creationId xmlns:p14="http://schemas.microsoft.com/office/powerpoint/2010/main" val="198897364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Lesson 3</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Computer Images</a:t>
            </a:r>
          </a:p>
        </p:txBody>
      </p:sp>
    </p:spTree>
    <p:extLst>
      <p:ext uri="{BB962C8B-B14F-4D97-AF65-F5344CB8AC3E}">
        <p14:creationId xmlns:p14="http://schemas.microsoft.com/office/powerpoint/2010/main" val="318740808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Explain RGB color space.</a:t>
            </a:r>
            <a:endParaRPr lang="en-US" sz="1800" b="1" kern="100">
              <a:solidFill>
                <a:srgbClr val="2F5496"/>
              </a:solidFill>
              <a:latin typeface="Calibri Light" panose="020F0302020204030204" pitchFamily="34" charset="0"/>
              <a:ea typeface="MS Gothic" panose="020B0609070205080204" pitchFamily="49" charset="-128"/>
              <a:cs typeface="Times New Roman" panose="02020603050405020304" pitchFamily="18" charset="0"/>
            </a:endParaRPr>
          </a:p>
          <a:p>
            <a:pPr marL="0" indent="-182245">
              <a:spcBef>
                <a:spcPts val="200"/>
              </a:spcBef>
              <a:spcAft>
                <a:spcPts val="0"/>
              </a:spcAft>
            </a:pPr>
            <a:r>
              <a:rPr lang="en-US" sz="1800" b="1" kern="100">
                <a:solidFill>
                  <a:srgbClr val="2F5496"/>
                </a:solidFill>
                <a:latin typeface="Calibri Light"/>
                <a:ea typeface="MS Gothic"/>
                <a:cs typeface="Times New Roman"/>
              </a:rPr>
              <a:t>Define pixels and their integer representations.</a:t>
            </a:r>
          </a:p>
          <a:p>
            <a:pPr marL="0" indent="-182245">
              <a:spcBef>
                <a:spcPts val="200"/>
              </a:spcBef>
              <a:spcAft>
                <a:spcPts val="0"/>
              </a:spcAft>
            </a:pPr>
            <a:r>
              <a:rPr lang="en-US" sz="1800" b="1" kern="100">
                <a:solidFill>
                  <a:srgbClr val="2F5496"/>
                </a:solidFill>
                <a:latin typeface="Calibri Light"/>
                <a:ea typeface="MS Gothic"/>
                <a:cs typeface="Times New Roman"/>
              </a:rPr>
              <a:t>Describe image preprocessing steps.</a:t>
            </a:r>
          </a:p>
          <a:p>
            <a:pPr marL="0" indent="-182245">
              <a:spcBef>
                <a:spcPts val="200"/>
              </a:spcBef>
              <a:spcAft>
                <a:spcPts val="0"/>
              </a:spcAft>
            </a:pPr>
            <a:r>
              <a:rPr lang="en-US" sz="1800" b="1" kern="100">
                <a:solidFill>
                  <a:srgbClr val="2F5496"/>
                </a:solidFill>
                <a:latin typeface="Calibri Light"/>
                <a:ea typeface="MS Gothic"/>
                <a:cs typeface="Times New Roman"/>
              </a:rPr>
              <a:t>Preprocess images using provided code.</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Lesson 3:  Learning Objectives</a:t>
            </a:r>
            <a:endParaRPr lang="en-US"/>
          </a:p>
        </p:txBody>
      </p:sp>
    </p:spTree>
    <p:extLst>
      <p:ext uri="{BB962C8B-B14F-4D97-AF65-F5344CB8AC3E}">
        <p14:creationId xmlns:p14="http://schemas.microsoft.com/office/powerpoint/2010/main" val="418817251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Lecture 3</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The Anatomy of an Image</a:t>
            </a:r>
          </a:p>
        </p:txBody>
      </p:sp>
    </p:spTree>
    <p:extLst>
      <p:ext uri="{BB962C8B-B14F-4D97-AF65-F5344CB8AC3E}">
        <p14:creationId xmlns:p14="http://schemas.microsoft.com/office/powerpoint/2010/main" val="86756775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How do you think computers store image data?</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What data needs to be stored?</a:t>
            </a:r>
          </a:p>
          <a:p>
            <a:pPr marL="0" indent="-182245">
              <a:spcBef>
                <a:spcPts val="200"/>
              </a:spcBef>
              <a:spcAft>
                <a:spcPts val="0"/>
              </a:spcAft>
            </a:pPr>
            <a:r>
              <a:rPr lang="en-US" sz="1800" b="1" kern="100">
                <a:solidFill>
                  <a:srgbClr val="2F5496"/>
                </a:solidFill>
                <a:latin typeface="Calibri Light"/>
                <a:ea typeface="MS Gothic"/>
                <a:cs typeface="Times New Roman"/>
              </a:rPr>
              <a:t>What type of values are needed?</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Think About It:  How do computers represent image data?</a:t>
            </a:r>
            <a:endParaRPr lang="en-US"/>
          </a:p>
        </p:txBody>
      </p:sp>
    </p:spTree>
    <p:extLst>
      <p:ext uri="{BB962C8B-B14F-4D97-AF65-F5344CB8AC3E}">
        <p14:creationId xmlns:p14="http://schemas.microsoft.com/office/powerpoint/2010/main" val="27614177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Describe computer vision applications</a:t>
            </a:r>
            <a:endParaRPr lang="en-US">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Define image data representation</a:t>
            </a:r>
          </a:p>
          <a:p>
            <a:pPr marL="0" indent="-182245">
              <a:spcBef>
                <a:spcPts val="200"/>
              </a:spcBef>
              <a:spcAft>
                <a:spcPts val="0"/>
              </a:spcAft>
            </a:pPr>
            <a:r>
              <a:rPr lang="en-US" sz="1800" b="1" kern="100">
                <a:solidFill>
                  <a:srgbClr val="2F5496"/>
                </a:solidFill>
                <a:latin typeface="Calibri Light"/>
                <a:ea typeface="MS Gothic"/>
                <a:cs typeface="Times New Roman"/>
              </a:rPr>
              <a:t>Preprocess images for a pretrained computer vision model</a:t>
            </a:r>
          </a:p>
          <a:p>
            <a:pPr marL="0" indent="-182245">
              <a:spcBef>
                <a:spcPts val="200"/>
              </a:spcBef>
              <a:spcAft>
                <a:spcPts val="0"/>
              </a:spcAft>
            </a:pPr>
            <a:r>
              <a:rPr lang="en-US" sz="1800" b="1" kern="100">
                <a:solidFill>
                  <a:srgbClr val="2F5496"/>
                </a:solidFill>
                <a:latin typeface="Calibri Light"/>
                <a:ea typeface="MS Gothic"/>
                <a:cs typeface="Times New Roman"/>
              </a:rPr>
              <a:t>Describe how a neural network performs computer vision</a:t>
            </a:r>
          </a:p>
          <a:p>
            <a:pPr marL="0" indent="-182245">
              <a:spcBef>
                <a:spcPts val="200"/>
              </a:spcBef>
              <a:spcAft>
                <a:spcPts val="0"/>
              </a:spcAft>
            </a:pPr>
            <a:r>
              <a:rPr lang="en-US" sz="1800" b="1" kern="100">
                <a:solidFill>
                  <a:srgbClr val="2F5496"/>
                </a:solidFill>
                <a:latin typeface="Calibri Light"/>
                <a:ea typeface="MS Gothic"/>
                <a:cs typeface="Times New Roman"/>
              </a:rPr>
              <a:t>Explain the steps in a computer vision pipeline</a:t>
            </a:r>
          </a:p>
          <a:p>
            <a:pPr marL="0" indent="-182245">
              <a:spcBef>
                <a:spcPts val="200"/>
              </a:spcBef>
              <a:spcAft>
                <a:spcPts val="0"/>
              </a:spcAft>
            </a:pPr>
            <a:r>
              <a:rPr lang="en-US" sz="1800" b="1" kern="100">
                <a:solidFill>
                  <a:srgbClr val="2F5496"/>
                </a:solidFill>
                <a:latin typeface="Calibri Light"/>
                <a:ea typeface="MS Gothic"/>
                <a:cs typeface="Times New Roman"/>
              </a:rPr>
              <a:t>Execute a computer vision model for an edge computing environment</a:t>
            </a:r>
            <a:endParaRPr lang="en-US" sz="1800" b="1" kern="100">
              <a:solidFill>
                <a:srgbClr val="2F5496"/>
              </a:solidFill>
              <a:effectLst/>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Use a computer vision model for object detection</a:t>
            </a:r>
          </a:p>
          <a:p>
            <a:pPr marL="0" indent="-182245">
              <a:spcBef>
                <a:spcPts val="200"/>
              </a:spcBef>
              <a:spcAft>
                <a:spcPts val="0"/>
              </a:spcAft>
            </a:pPr>
            <a:r>
              <a:rPr lang="en-US" sz="1800" b="1" kern="100">
                <a:solidFill>
                  <a:srgbClr val="2F5496"/>
                </a:solidFill>
                <a:latin typeface="Calibri Light"/>
                <a:ea typeface="MS Gothic"/>
                <a:cs typeface="Times New Roman"/>
              </a:rPr>
              <a:t>Postprocess computer vision algorithm (YOLO) results</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Course Learning Objectives</a:t>
            </a:r>
            <a:endParaRPr lang="en-US"/>
          </a:p>
        </p:txBody>
      </p:sp>
    </p:spTree>
    <p:extLst>
      <p:ext uri="{BB962C8B-B14F-4D97-AF65-F5344CB8AC3E}">
        <p14:creationId xmlns:p14="http://schemas.microsoft.com/office/powerpoint/2010/main" val="146221414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Computer vision is not like human vision.</a:t>
            </a:r>
            <a:endParaRPr lang="en-US"/>
          </a:p>
        </p:txBody>
      </p:sp>
      <p:pic>
        <p:nvPicPr>
          <p:cNvPr id="4" name="Picture 3" descr="Background pattern&#10;&#10;Description automatically generated">
            <a:extLst>
              <a:ext uri="{FF2B5EF4-FFF2-40B4-BE49-F238E27FC236}">
                <a16:creationId xmlns:a16="http://schemas.microsoft.com/office/drawing/2014/main" id="{3E5C48EF-52C3-870A-14C5-1502B068F852}"/>
              </a:ext>
            </a:extLst>
          </p:cNvPr>
          <p:cNvPicPr>
            <a:picLocks noChangeAspect="1"/>
          </p:cNvPicPr>
          <p:nvPr/>
        </p:nvPicPr>
        <p:blipFill>
          <a:blip r:embed="rId3"/>
          <a:stretch>
            <a:fillRect/>
          </a:stretch>
        </p:blipFill>
        <p:spPr>
          <a:xfrm>
            <a:off x="2696724" y="1276369"/>
            <a:ext cx="4716506" cy="2727505"/>
          </a:xfrm>
          <a:prstGeom prst="rect">
            <a:avLst/>
          </a:prstGeom>
        </p:spPr>
      </p:pic>
    </p:spTree>
    <p:extLst>
      <p:ext uri="{BB962C8B-B14F-4D97-AF65-F5344CB8AC3E}">
        <p14:creationId xmlns:p14="http://schemas.microsoft.com/office/powerpoint/2010/main" val="95980022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Image data is made of arrays (lists) of pixels.</a:t>
            </a:r>
            <a:endParaRPr lang="en-US"/>
          </a:p>
        </p:txBody>
      </p:sp>
      <p:pic>
        <p:nvPicPr>
          <p:cNvPr id="2" name="Picture 1">
            <a:extLst>
              <a:ext uri="{FF2B5EF4-FFF2-40B4-BE49-F238E27FC236}">
                <a16:creationId xmlns:a16="http://schemas.microsoft.com/office/drawing/2014/main" id="{DC85D1E7-5B7D-A36C-693E-D03A1D9E252B}"/>
              </a:ext>
            </a:extLst>
          </p:cNvPr>
          <p:cNvPicPr>
            <a:picLocks noChangeAspect="1"/>
          </p:cNvPicPr>
          <p:nvPr/>
        </p:nvPicPr>
        <p:blipFill>
          <a:blip r:embed="rId4"/>
          <a:stretch>
            <a:fillRect/>
          </a:stretch>
        </p:blipFill>
        <p:spPr>
          <a:xfrm>
            <a:off x="416504" y="753084"/>
            <a:ext cx="1102536" cy="4452931"/>
          </a:xfrm>
          <a:prstGeom prst="rect">
            <a:avLst/>
          </a:prstGeom>
        </p:spPr>
      </p:pic>
      <p:sp>
        <p:nvSpPr>
          <p:cNvPr id="4" name="Rectangle 3">
            <a:extLst>
              <a:ext uri="{FF2B5EF4-FFF2-40B4-BE49-F238E27FC236}">
                <a16:creationId xmlns:a16="http://schemas.microsoft.com/office/drawing/2014/main" id="{577F1328-2E1B-9179-2521-1C23CD9E9C77}"/>
              </a:ext>
            </a:extLst>
          </p:cNvPr>
          <p:cNvSpPr/>
          <p:nvPr/>
        </p:nvSpPr>
        <p:spPr>
          <a:xfrm>
            <a:off x="603486" y="754139"/>
            <a:ext cx="284082" cy="4373074"/>
          </a:xfrm>
          <a:prstGeom prst="rect">
            <a:avLst/>
          </a:prstGeom>
          <a:solidFill>
            <a:srgbClr val="B2D5FD">
              <a:alpha val="25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Rectangle 4">
            <a:extLst>
              <a:ext uri="{FF2B5EF4-FFF2-40B4-BE49-F238E27FC236}">
                <a16:creationId xmlns:a16="http://schemas.microsoft.com/office/drawing/2014/main" id="{38F469A8-776D-3F4A-E5B2-1E687908D344}"/>
              </a:ext>
            </a:extLst>
          </p:cNvPr>
          <p:cNvSpPr/>
          <p:nvPr/>
        </p:nvSpPr>
        <p:spPr>
          <a:xfrm>
            <a:off x="887688" y="754230"/>
            <a:ext cx="221532" cy="4373074"/>
          </a:xfrm>
          <a:prstGeom prst="rect">
            <a:avLst/>
          </a:prstGeom>
          <a:solidFill>
            <a:srgbClr val="D2EDDC">
              <a:alpha val="25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Rectangle 5">
            <a:extLst>
              <a:ext uri="{FF2B5EF4-FFF2-40B4-BE49-F238E27FC236}">
                <a16:creationId xmlns:a16="http://schemas.microsoft.com/office/drawing/2014/main" id="{52396551-60C6-9809-235D-5AB8F00A1A8E}"/>
              </a:ext>
            </a:extLst>
          </p:cNvPr>
          <p:cNvSpPr/>
          <p:nvPr/>
        </p:nvSpPr>
        <p:spPr>
          <a:xfrm>
            <a:off x="1132929" y="754320"/>
            <a:ext cx="260025" cy="4368262"/>
          </a:xfrm>
          <a:prstGeom prst="rect">
            <a:avLst/>
          </a:prstGeom>
          <a:solidFill>
            <a:srgbClr val="FAC8D1">
              <a:alpha val="25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Arrow: Left 6">
            <a:extLst>
              <a:ext uri="{FF2B5EF4-FFF2-40B4-BE49-F238E27FC236}">
                <a16:creationId xmlns:a16="http://schemas.microsoft.com/office/drawing/2014/main" id="{5E2C5D61-FF52-F917-A4EC-0B50747A5B22}"/>
              </a:ext>
            </a:extLst>
          </p:cNvPr>
          <p:cNvSpPr/>
          <p:nvPr/>
        </p:nvSpPr>
        <p:spPr>
          <a:xfrm>
            <a:off x="1585947" y="821439"/>
            <a:ext cx="381771" cy="118905"/>
          </a:xfrm>
          <a:prstGeom prst="leftArrow">
            <a:avLst/>
          </a:prstGeom>
          <a:solidFill>
            <a:schemeClr val="tx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a:extLst>
              <a:ext uri="{FF2B5EF4-FFF2-40B4-BE49-F238E27FC236}">
                <a16:creationId xmlns:a16="http://schemas.microsoft.com/office/drawing/2014/main" id="{DEEA38D4-CBD9-2FF2-63A1-16FBEB636FF4}"/>
              </a:ext>
            </a:extLst>
          </p:cNvPr>
          <p:cNvSpPr txBox="1"/>
          <p:nvPr/>
        </p:nvSpPr>
        <p:spPr>
          <a:xfrm>
            <a:off x="1961906" y="677893"/>
            <a:ext cx="36525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Pixel (Each Row of 3 Numbers)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Right Brace 9">
            <a:extLst>
              <a:ext uri="{FF2B5EF4-FFF2-40B4-BE49-F238E27FC236}">
                <a16:creationId xmlns:a16="http://schemas.microsoft.com/office/drawing/2014/main" id="{3E2C9136-AAA8-6EE6-7F0A-80544AF69FEC}"/>
              </a:ext>
            </a:extLst>
          </p:cNvPr>
          <p:cNvSpPr/>
          <p:nvPr/>
        </p:nvSpPr>
        <p:spPr>
          <a:xfrm>
            <a:off x="1427511" y="820188"/>
            <a:ext cx="155447" cy="914400"/>
          </a:xfrm>
          <a:prstGeom prst="rightBrac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3" name="TextBox 12">
            <a:extLst>
              <a:ext uri="{FF2B5EF4-FFF2-40B4-BE49-F238E27FC236}">
                <a16:creationId xmlns:a16="http://schemas.microsoft.com/office/drawing/2014/main" id="{B5870783-9B1E-A4CF-C13B-9EB7A9B3E525}"/>
              </a:ext>
            </a:extLst>
          </p:cNvPr>
          <p:cNvSpPr txBox="1"/>
          <p:nvPr/>
        </p:nvSpPr>
        <p:spPr>
          <a:xfrm>
            <a:off x="1602043" y="1077032"/>
            <a:ext cx="27335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Columns (Image Width)</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4" name="Rectangle 13">
            <a:extLst>
              <a:ext uri="{FF2B5EF4-FFF2-40B4-BE49-F238E27FC236}">
                <a16:creationId xmlns:a16="http://schemas.microsoft.com/office/drawing/2014/main" id="{DFB2821D-59CC-1E92-7677-77359AE6F6D6}"/>
              </a:ext>
            </a:extLst>
          </p:cNvPr>
          <p:cNvSpPr/>
          <p:nvPr/>
        </p:nvSpPr>
        <p:spPr>
          <a:xfrm>
            <a:off x="512670" y="811914"/>
            <a:ext cx="81996" cy="128720"/>
          </a:xfrm>
          <a:prstGeom prst="rect">
            <a:avLst/>
          </a:prstGeom>
          <a:solidFill>
            <a:srgbClr val="404040">
              <a:alpha val="25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Rectangle 14">
            <a:extLst>
              <a:ext uri="{FF2B5EF4-FFF2-40B4-BE49-F238E27FC236}">
                <a16:creationId xmlns:a16="http://schemas.microsoft.com/office/drawing/2014/main" id="{44D3F590-9847-DBD4-75E6-513BCCBFB558}"/>
              </a:ext>
            </a:extLst>
          </p:cNvPr>
          <p:cNvSpPr/>
          <p:nvPr/>
        </p:nvSpPr>
        <p:spPr>
          <a:xfrm>
            <a:off x="1320791" y="1610103"/>
            <a:ext cx="81996" cy="128720"/>
          </a:xfrm>
          <a:prstGeom prst="rect">
            <a:avLst/>
          </a:prstGeom>
          <a:solidFill>
            <a:srgbClr val="404040">
              <a:alpha val="25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 name="Arrow: Left 15">
            <a:extLst>
              <a:ext uri="{FF2B5EF4-FFF2-40B4-BE49-F238E27FC236}">
                <a16:creationId xmlns:a16="http://schemas.microsoft.com/office/drawing/2014/main" id="{22E6B3F0-EDBE-FE9E-9EE1-CFF7E4D325E6}"/>
              </a:ext>
            </a:extLst>
          </p:cNvPr>
          <p:cNvSpPr/>
          <p:nvPr/>
        </p:nvSpPr>
        <p:spPr>
          <a:xfrm>
            <a:off x="1427953" y="1610011"/>
            <a:ext cx="381771" cy="118905"/>
          </a:xfrm>
          <a:prstGeom prst="leftArrow">
            <a:avLst/>
          </a:prstGeom>
          <a:solidFill>
            <a:schemeClr val="tx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TextBox 16">
            <a:extLst>
              <a:ext uri="{FF2B5EF4-FFF2-40B4-BE49-F238E27FC236}">
                <a16:creationId xmlns:a16="http://schemas.microsoft.com/office/drawing/2014/main" id="{9B3927FC-E9A4-8277-0FCB-4EF408704539}"/>
              </a:ext>
            </a:extLst>
          </p:cNvPr>
          <p:cNvSpPr txBox="1"/>
          <p:nvPr/>
        </p:nvSpPr>
        <p:spPr>
          <a:xfrm>
            <a:off x="1814206" y="1480979"/>
            <a:ext cx="27335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Row (Image Height)</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pic>
        <p:nvPicPr>
          <p:cNvPr id="18" name="Picture 17">
            <a:extLst>
              <a:ext uri="{FF2B5EF4-FFF2-40B4-BE49-F238E27FC236}">
                <a16:creationId xmlns:a16="http://schemas.microsoft.com/office/drawing/2014/main" id="{6EBE5D79-F440-F9E4-995A-2A70EE1DD1E2}"/>
              </a:ext>
            </a:extLst>
          </p:cNvPr>
          <p:cNvPicPr>
            <a:picLocks noChangeAspect="1"/>
          </p:cNvPicPr>
          <p:nvPr/>
        </p:nvPicPr>
        <p:blipFill>
          <a:blip r:embed="rId5"/>
          <a:stretch>
            <a:fillRect/>
          </a:stretch>
        </p:blipFill>
        <p:spPr>
          <a:xfrm>
            <a:off x="4219359" y="1612585"/>
            <a:ext cx="4109347" cy="3067960"/>
          </a:xfrm>
          <a:prstGeom prst="rect">
            <a:avLst/>
          </a:prstGeom>
        </p:spPr>
      </p:pic>
    </p:spTree>
    <p:extLst>
      <p:ext uri="{BB962C8B-B14F-4D97-AF65-F5344CB8AC3E}">
        <p14:creationId xmlns:p14="http://schemas.microsoft.com/office/powerpoint/2010/main" val="2815750060"/>
      </p:ext>
    </p:extLst>
  </p:cSld>
  <p:clrMapOvr>
    <a:masterClrMapping/>
  </p:clrMapOvr>
  <p:transition spd="med"/>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821761" y="1689874"/>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Pixels are represented as channels of numbers.</a:t>
            </a:r>
            <a:br>
              <a:rPr lang="en-US">
                <a:latin typeface="Arial"/>
                <a:ea typeface="Open Sans Light"/>
                <a:cs typeface="Arial"/>
              </a:rPr>
            </a:br>
            <a:r>
              <a:rPr lang="en-US">
                <a:latin typeface="Arial"/>
                <a:ea typeface="Open Sans Light"/>
                <a:cs typeface="Arial"/>
              </a:rPr>
              <a:t>The channels represent a color space.</a:t>
            </a:r>
            <a:endParaRPr lang="en-US"/>
          </a:p>
        </p:txBody>
      </p:sp>
      <p:sp>
        <p:nvSpPr>
          <p:cNvPr id="4" name="Text Placeholder 7">
            <a:extLst>
              <a:ext uri="{FF2B5EF4-FFF2-40B4-BE49-F238E27FC236}">
                <a16:creationId xmlns:a16="http://schemas.microsoft.com/office/drawing/2014/main" id="{487EDCAA-0BB8-CFBB-5D4A-2318E049D5E2}"/>
              </a:ext>
            </a:extLst>
          </p:cNvPr>
          <p:cNvSpPr txBox="1">
            <a:spLocks/>
          </p:cNvSpPr>
          <p:nvPr/>
        </p:nvSpPr>
        <p:spPr>
          <a:xfrm>
            <a:off x="3974161" y="1842274"/>
            <a:ext cx="8684911" cy="3746406"/>
          </a:xfrm>
          <a:prstGeom prst="rect">
            <a:avLst/>
          </a:prstGeom>
        </p:spPr>
        <p:txBody>
          <a:bodyPr lIns="0" tIns="0" rIns="0" bIns="0" anchor="t"/>
          <a:lstStyle>
            <a:lvl1pPr marL="182714" marR="0" indent="-182714" algn="l" defTabSz="730857" rtl="0" eaLnBrk="1" latinLnBrk="0" hangingPunct="1">
              <a:lnSpc>
                <a:spcPct val="100000"/>
              </a:lnSpc>
              <a:spcBef>
                <a:spcPts val="0"/>
              </a:spcBef>
              <a:spcAft>
                <a:spcPts val="959"/>
              </a:spcAft>
              <a:buClrTx/>
              <a:buSzPct val="100000"/>
              <a:buFont typeface="Arial" panose="020B0604020202020204" pitchFamily="34" charset="0"/>
              <a:buChar char="•"/>
              <a:tabLst/>
              <a:defRPr sz="1900"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599" b="1"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1"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1"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1"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0" indent="0">
              <a:spcBef>
                <a:spcPts val="200"/>
              </a:spcBef>
              <a:spcAft>
                <a:spcPts val="0"/>
              </a:spcAft>
              <a:buFont typeface="Arial" panose="020B0604020202020204" pitchFamily="34" charset="0"/>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pic>
        <p:nvPicPr>
          <p:cNvPr id="9" name="Picture 8">
            <a:extLst>
              <a:ext uri="{FF2B5EF4-FFF2-40B4-BE49-F238E27FC236}">
                <a16:creationId xmlns:a16="http://schemas.microsoft.com/office/drawing/2014/main" id="{FC3161E1-4E8F-71A1-74C5-4B00BB6AA22E}"/>
              </a:ext>
            </a:extLst>
          </p:cNvPr>
          <p:cNvPicPr>
            <a:picLocks noChangeAspect="1"/>
          </p:cNvPicPr>
          <p:nvPr/>
        </p:nvPicPr>
        <p:blipFill>
          <a:blip r:embed="rId3"/>
          <a:stretch>
            <a:fillRect/>
          </a:stretch>
        </p:blipFill>
        <p:spPr>
          <a:xfrm>
            <a:off x="3904890" y="1167585"/>
            <a:ext cx="1102536" cy="4452931"/>
          </a:xfrm>
          <a:prstGeom prst="rect">
            <a:avLst/>
          </a:prstGeom>
        </p:spPr>
      </p:pic>
      <p:sp>
        <p:nvSpPr>
          <p:cNvPr id="11" name="Rectangle 10">
            <a:extLst>
              <a:ext uri="{FF2B5EF4-FFF2-40B4-BE49-F238E27FC236}">
                <a16:creationId xmlns:a16="http://schemas.microsoft.com/office/drawing/2014/main" id="{D9BACEA5-C1E2-37B7-13C5-E82C4413F5E9}"/>
              </a:ext>
            </a:extLst>
          </p:cNvPr>
          <p:cNvSpPr/>
          <p:nvPr/>
        </p:nvSpPr>
        <p:spPr>
          <a:xfrm>
            <a:off x="4091872" y="1168640"/>
            <a:ext cx="284082" cy="4373074"/>
          </a:xfrm>
          <a:prstGeom prst="rect">
            <a:avLst/>
          </a:prstGeom>
          <a:solidFill>
            <a:srgbClr val="B2D5FD">
              <a:alpha val="25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 name="Rectangle 12">
            <a:extLst>
              <a:ext uri="{FF2B5EF4-FFF2-40B4-BE49-F238E27FC236}">
                <a16:creationId xmlns:a16="http://schemas.microsoft.com/office/drawing/2014/main" id="{2BEE3F80-422E-F66B-1BE1-7CFDA905D8D0}"/>
              </a:ext>
            </a:extLst>
          </p:cNvPr>
          <p:cNvSpPr/>
          <p:nvPr/>
        </p:nvSpPr>
        <p:spPr>
          <a:xfrm>
            <a:off x="4376074" y="1168731"/>
            <a:ext cx="221532" cy="4373074"/>
          </a:xfrm>
          <a:prstGeom prst="rect">
            <a:avLst/>
          </a:prstGeom>
          <a:solidFill>
            <a:srgbClr val="D2EDDC">
              <a:alpha val="25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Rectangle 14">
            <a:extLst>
              <a:ext uri="{FF2B5EF4-FFF2-40B4-BE49-F238E27FC236}">
                <a16:creationId xmlns:a16="http://schemas.microsoft.com/office/drawing/2014/main" id="{13469F97-C2FA-23C5-013B-D5C65520C1F3}"/>
              </a:ext>
            </a:extLst>
          </p:cNvPr>
          <p:cNvSpPr/>
          <p:nvPr/>
        </p:nvSpPr>
        <p:spPr>
          <a:xfrm>
            <a:off x="4621315" y="1168821"/>
            <a:ext cx="260025" cy="4368262"/>
          </a:xfrm>
          <a:prstGeom prst="rect">
            <a:avLst/>
          </a:prstGeom>
          <a:solidFill>
            <a:srgbClr val="FAC8D1">
              <a:alpha val="25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2" name="TextBox 31">
            <a:extLst>
              <a:ext uri="{FF2B5EF4-FFF2-40B4-BE49-F238E27FC236}">
                <a16:creationId xmlns:a16="http://schemas.microsoft.com/office/drawing/2014/main" id="{E9BBCA57-67F7-5D4C-97E2-E56928CB3A1C}"/>
              </a:ext>
            </a:extLst>
          </p:cNvPr>
          <p:cNvSpPr txBox="1"/>
          <p:nvPr/>
        </p:nvSpPr>
        <p:spPr>
          <a:xfrm>
            <a:off x="422538" y="1691225"/>
            <a:ext cx="3136184"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Red-Blue-Green (RGB)</a:t>
            </a:r>
          </a:p>
          <a:p>
            <a:pPr defTabSz="914400"/>
            <a:r>
              <a:rPr lang="en-US" sz="1800"/>
              <a:t>is a common color space.</a:t>
            </a:r>
          </a:p>
          <a:p>
            <a:pPr defTabSz="914400"/>
            <a:r>
              <a:rPr lang="en-US" sz="1800"/>
              <a:t>It reflects human color vision.</a:t>
            </a:r>
          </a:p>
          <a:p>
            <a:pPr defTabSz="914400"/>
            <a:endParaRPr lang="en-US" sz="1800"/>
          </a:p>
          <a:p>
            <a:pPr defTabSz="914400"/>
            <a:r>
              <a:rPr lang="en-US" sz="1800"/>
              <a:t>The example is BGR</a:t>
            </a:r>
          </a:p>
          <a:p>
            <a:pPr defTabSz="914400"/>
            <a:r>
              <a:rPr lang="en-US" sz="1800"/>
              <a:t>due to a software default</a:t>
            </a:r>
          </a:p>
          <a:p>
            <a:pPr defTabSz="914400"/>
            <a:r>
              <a:rPr lang="en-US" sz="1800"/>
              <a:t>in the notebook example.</a:t>
            </a:r>
            <a:endParaRPr lang="en-US"/>
          </a:p>
          <a:p>
            <a:pPr defTabSz="914400"/>
            <a:endParaRPr lang="en-US" sz="1800"/>
          </a:p>
          <a:p>
            <a:pPr defTabSz="914400"/>
            <a:endParaRPr lang="en-US" sz="1800"/>
          </a:p>
          <a:p>
            <a:pPr defTabSz="914400"/>
            <a:r>
              <a:rPr lang="en-US" sz="1800"/>
              <a:t>There are other color spaces used for video, printing, etc.</a:t>
            </a:r>
          </a:p>
        </p:txBody>
      </p:sp>
    </p:spTree>
    <p:extLst>
      <p:ext uri="{BB962C8B-B14F-4D97-AF65-F5344CB8AC3E}">
        <p14:creationId xmlns:p14="http://schemas.microsoft.com/office/powerpoint/2010/main" val="276642346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Show pure primaries</a:t>
            </a:r>
          </a:p>
          <a:p>
            <a:pPr marL="0" indent="-182245">
              <a:spcBef>
                <a:spcPts val="200"/>
              </a:spcBef>
              <a:spcAft>
                <a:spcPts val="0"/>
              </a:spcAft>
            </a:pPr>
            <a:r>
              <a:rPr lang="en-US" sz="1800" b="1" kern="100">
                <a:solidFill>
                  <a:srgbClr val="2F5496"/>
                </a:solidFill>
                <a:latin typeface="Calibri Light"/>
                <a:ea typeface="MS Gothic"/>
                <a:cs typeface="Times New Roman"/>
              </a:rPr>
              <a:t>Show secondary colors</a:t>
            </a:r>
          </a:p>
          <a:p>
            <a:pPr marL="0" indent="-182245">
              <a:spcBef>
                <a:spcPts val="200"/>
              </a:spcBef>
              <a:spcAft>
                <a:spcPts val="0"/>
              </a:spcAft>
            </a:pPr>
            <a:r>
              <a:rPr lang="en-US" sz="1800" b="1" kern="100">
                <a:solidFill>
                  <a:srgbClr val="2F5496"/>
                </a:solidFill>
                <a:latin typeface="Calibri Light"/>
                <a:ea typeface="MS Gothic"/>
                <a:cs typeface="Times New Roman"/>
              </a:rPr>
              <a:t>Show some combinations</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All colors can be created from red, green, and blue (RGB).</a:t>
            </a:r>
            <a:endParaRPr lang="en-US"/>
          </a:p>
        </p:txBody>
      </p:sp>
      <p:pic>
        <p:nvPicPr>
          <p:cNvPr id="4" name="Picture 3" descr="Chart&#10;&#10;Description automatically generated">
            <a:extLst>
              <a:ext uri="{FF2B5EF4-FFF2-40B4-BE49-F238E27FC236}">
                <a16:creationId xmlns:a16="http://schemas.microsoft.com/office/drawing/2014/main" id="{9D171BB3-BB47-0A4E-7375-E2D2BF9B7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675" y="902929"/>
            <a:ext cx="4748258" cy="3561194"/>
          </a:xfrm>
          <a:prstGeom prst="rect">
            <a:avLst/>
          </a:prstGeom>
        </p:spPr>
      </p:pic>
    </p:spTree>
    <p:extLst>
      <p:ext uri="{BB962C8B-B14F-4D97-AF65-F5344CB8AC3E}">
        <p14:creationId xmlns:p14="http://schemas.microsoft.com/office/powerpoint/2010/main" val="309087398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4914040" y="76588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All colors can be created from red, green, and blue (RGB).</a:t>
            </a:r>
            <a:endParaRPr lang="en-US"/>
          </a:p>
        </p:txBody>
      </p:sp>
      <p:sp>
        <p:nvSpPr>
          <p:cNvPr id="2" name="TextBox 1">
            <a:extLst>
              <a:ext uri="{FF2B5EF4-FFF2-40B4-BE49-F238E27FC236}">
                <a16:creationId xmlns:a16="http://schemas.microsoft.com/office/drawing/2014/main" id="{68091A52-39F4-87C0-B174-AB6CDD0727CE}"/>
              </a:ext>
            </a:extLst>
          </p:cNvPr>
          <p:cNvSpPr txBox="1"/>
          <p:nvPr/>
        </p:nvSpPr>
        <p:spPr>
          <a:xfrm>
            <a:off x="4912190" y="1095361"/>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[50  58  57]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a:extLst>
              <a:ext uri="{FF2B5EF4-FFF2-40B4-BE49-F238E27FC236}">
                <a16:creationId xmlns:a16="http://schemas.microsoft.com/office/drawing/2014/main" id="{C4CAD815-3933-9C4E-01EE-8EDD4B6387D8}"/>
              </a:ext>
            </a:extLst>
          </p:cNvPr>
          <p:cNvSpPr txBox="1"/>
          <p:nvPr/>
        </p:nvSpPr>
        <p:spPr>
          <a:xfrm>
            <a:off x="4912330" y="1738700"/>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[47  71  63]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TextBox 5">
            <a:extLst>
              <a:ext uri="{FF2B5EF4-FFF2-40B4-BE49-F238E27FC236}">
                <a16:creationId xmlns:a16="http://schemas.microsoft.com/office/drawing/2014/main" id="{24200C62-206C-A6AB-DA2C-95443EF7367E}"/>
              </a:ext>
            </a:extLst>
          </p:cNvPr>
          <p:cNvSpPr txBox="1"/>
          <p:nvPr/>
        </p:nvSpPr>
        <p:spPr>
          <a:xfrm>
            <a:off x="4912343" y="2382038"/>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[37  74  124]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TextBox 6">
            <a:extLst>
              <a:ext uri="{FF2B5EF4-FFF2-40B4-BE49-F238E27FC236}">
                <a16:creationId xmlns:a16="http://schemas.microsoft.com/office/drawing/2014/main" id="{7393584B-C180-8214-FC38-D8876FF7DB10}"/>
              </a:ext>
            </a:extLst>
          </p:cNvPr>
          <p:cNvSpPr txBox="1"/>
          <p:nvPr/>
        </p:nvSpPr>
        <p:spPr>
          <a:xfrm>
            <a:off x="4912355" y="3025378"/>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[179  168  160]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a:extLst>
              <a:ext uri="{FF2B5EF4-FFF2-40B4-BE49-F238E27FC236}">
                <a16:creationId xmlns:a16="http://schemas.microsoft.com/office/drawing/2014/main" id="{BEC5D01E-B17F-F735-1A8B-3E98A83D938C}"/>
              </a:ext>
            </a:extLst>
          </p:cNvPr>
          <p:cNvSpPr txBox="1"/>
          <p:nvPr/>
        </p:nvSpPr>
        <p:spPr>
          <a:xfrm>
            <a:off x="1363540" y="1095361"/>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[0  0  0]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TextBox 9">
            <a:extLst>
              <a:ext uri="{FF2B5EF4-FFF2-40B4-BE49-F238E27FC236}">
                <a16:creationId xmlns:a16="http://schemas.microsoft.com/office/drawing/2014/main" id="{F2D1DCA1-6A71-FAD8-9DE0-9BDAA15F713C}"/>
              </a:ext>
            </a:extLst>
          </p:cNvPr>
          <p:cNvSpPr txBox="1"/>
          <p:nvPr/>
        </p:nvSpPr>
        <p:spPr>
          <a:xfrm>
            <a:off x="1363553" y="1738700"/>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[255  255. 255]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 name="TextBox 10">
            <a:extLst>
              <a:ext uri="{FF2B5EF4-FFF2-40B4-BE49-F238E27FC236}">
                <a16:creationId xmlns:a16="http://schemas.microsoft.com/office/drawing/2014/main" id="{8B99CA50-0035-46C9-FEB7-1C409A832EB4}"/>
              </a:ext>
            </a:extLst>
          </p:cNvPr>
          <p:cNvSpPr txBox="1"/>
          <p:nvPr/>
        </p:nvSpPr>
        <p:spPr>
          <a:xfrm>
            <a:off x="1363992" y="2382039"/>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[255  0  0]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 name="TextBox 11">
            <a:extLst>
              <a:ext uri="{FF2B5EF4-FFF2-40B4-BE49-F238E27FC236}">
                <a16:creationId xmlns:a16="http://schemas.microsoft.com/office/drawing/2014/main" id="{CA2C587D-779A-CE03-E6AF-C2476DAC0EFF}"/>
              </a:ext>
            </a:extLst>
          </p:cNvPr>
          <p:cNvSpPr txBox="1"/>
          <p:nvPr/>
        </p:nvSpPr>
        <p:spPr>
          <a:xfrm>
            <a:off x="1364006" y="3025378"/>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[0  255  0]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 name="TextBox 12">
            <a:extLst>
              <a:ext uri="{FF2B5EF4-FFF2-40B4-BE49-F238E27FC236}">
                <a16:creationId xmlns:a16="http://schemas.microsoft.com/office/drawing/2014/main" id="{59F0B2A6-11E1-10FA-53E2-FB678596B42E}"/>
              </a:ext>
            </a:extLst>
          </p:cNvPr>
          <p:cNvSpPr txBox="1"/>
          <p:nvPr/>
        </p:nvSpPr>
        <p:spPr>
          <a:xfrm>
            <a:off x="1364018" y="3673035"/>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[0  0  255]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4" name="TextBox 13">
            <a:extLst>
              <a:ext uri="{FF2B5EF4-FFF2-40B4-BE49-F238E27FC236}">
                <a16:creationId xmlns:a16="http://schemas.microsoft.com/office/drawing/2014/main" id="{804CB289-C62F-8784-B809-84850BA923EB}"/>
              </a:ext>
            </a:extLst>
          </p:cNvPr>
          <p:cNvSpPr txBox="1"/>
          <p:nvPr/>
        </p:nvSpPr>
        <p:spPr>
          <a:xfrm>
            <a:off x="4912860" y="3673034"/>
            <a:ext cx="2743200"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[127  127  127] is</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Rectangle 14">
            <a:extLst>
              <a:ext uri="{FF2B5EF4-FFF2-40B4-BE49-F238E27FC236}">
                <a16:creationId xmlns:a16="http://schemas.microsoft.com/office/drawing/2014/main" id="{116AE20E-64DD-3DA0-1CD8-C761DFA790C2}"/>
              </a:ext>
            </a:extLst>
          </p:cNvPr>
          <p:cNvSpPr/>
          <p:nvPr/>
        </p:nvSpPr>
        <p:spPr>
          <a:xfrm>
            <a:off x="3188021" y="1095811"/>
            <a:ext cx="776208" cy="365898"/>
          </a:xfrm>
          <a:prstGeom prst="rect">
            <a:avLst/>
          </a:prstGeom>
          <a:solidFill>
            <a:srgbClr val="0000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8" name="Rectangle 17">
            <a:extLst>
              <a:ext uri="{FF2B5EF4-FFF2-40B4-BE49-F238E27FC236}">
                <a16:creationId xmlns:a16="http://schemas.microsoft.com/office/drawing/2014/main" id="{8BC2BDBF-A4C0-5A30-7B8A-A3F89DA9E18A}"/>
              </a:ext>
            </a:extLst>
          </p:cNvPr>
          <p:cNvSpPr/>
          <p:nvPr/>
        </p:nvSpPr>
        <p:spPr>
          <a:xfrm>
            <a:off x="3188330" y="1739149"/>
            <a:ext cx="776208" cy="365898"/>
          </a:xfrm>
          <a:prstGeom prst="rect">
            <a:avLst/>
          </a:prstGeom>
          <a:solidFill>
            <a:srgbClr val="FFFFFF"/>
          </a:solidFill>
          <a:ln w="635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0" name="Rectangle 19">
            <a:extLst>
              <a:ext uri="{FF2B5EF4-FFF2-40B4-BE49-F238E27FC236}">
                <a16:creationId xmlns:a16="http://schemas.microsoft.com/office/drawing/2014/main" id="{0248FECC-5C3C-D079-516D-81BE2858153B}"/>
              </a:ext>
            </a:extLst>
          </p:cNvPr>
          <p:cNvSpPr/>
          <p:nvPr/>
        </p:nvSpPr>
        <p:spPr>
          <a:xfrm>
            <a:off x="3188330" y="2382488"/>
            <a:ext cx="776208" cy="365898"/>
          </a:xfrm>
          <a:prstGeom prst="rect">
            <a:avLst/>
          </a:prstGeom>
          <a:solidFill>
            <a:srgbClr val="FF00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 name="Rectangle 20">
            <a:extLst>
              <a:ext uri="{FF2B5EF4-FFF2-40B4-BE49-F238E27FC236}">
                <a16:creationId xmlns:a16="http://schemas.microsoft.com/office/drawing/2014/main" id="{07ADB334-456A-FC90-1FD6-1E460EEF566F}"/>
              </a:ext>
            </a:extLst>
          </p:cNvPr>
          <p:cNvSpPr/>
          <p:nvPr/>
        </p:nvSpPr>
        <p:spPr>
          <a:xfrm>
            <a:off x="3188639" y="3030144"/>
            <a:ext cx="776208" cy="365898"/>
          </a:xfrm>
          <a:prstGeom prst="rect">
            <a:avLst/>
          </a:prstGeom>
          <a:solidFill>
            <a:srgbClr val="00FF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Rectangle 21">
            <a:extLst>
              <a:ext uri="{FF2B5EF4-FFF2-40B4-BE49-F238E27FC236}">
                <a16:creationId xmlns:a16="http://schemas.microsoft.com/office/drawing/2014/main" id="{F53EF4D4-4507-6F40-3440-C9CE5A7FB417}"/>
              </a:ext>
            </a:extLst>
          </p:cNvPr>
          <p:cNvSpPr/>
          <p:nvPr/>
        </p:nvSpPr>
        <p:spPr>
          <a:xfrm>
            <a:off x="3188948" y="3677800"/>
            <a:ext cx="776208" cy="365898"/>
          </a:xfrm>
          <a:prstGeom prst="rect">
            <a:avLst/>
          </a:prstGeom>
          <a:solidFill>
            <a:srgbClr val="0000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3" name="Rectangle 22">
            <a:extLst>
              <a:ext uri="{FF2B5EF4-FFF2-40B4-BE49-F238E27FC236}">
                <a16:creationId xmlns:a16="http://schemas.microsoft.com/office/drawing/2014/main" id="{1F168FE9-C98F-113A-640D-0125D8345B76}"/>
              </a:ext>
            </a:extLst>
          </p:cNvPr>
          <p:cNvSpPr/>
          <p:nvPr/>
        </p:nvSpPr>
        <p:spPr>
          <a:xfrm>
            <a:off x="6797601" y="1095811"/>
            <a:ext cx="776208" cy="365898"/>
          </a:xfrm>
          <a:prstGeom prst="rect">
            <a:avLst/>
          </a:prstGeom>
          <a:solidFill>
            <a:srgbClr val="323A39"/>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4" name="Rectangle 23">
            <a:extLst>
              <a:ext uri="{FF2B5EF4-FFF2-40B4-BE49-F238E27FC236}">
                <a16:creationId xmlns:a16="http://schemas.microsoft.com/office/drawing/2014/main" id="{1482BAD0-0745-8F25-0D87-8B71F637A5DA}"/>
              </a:ext>
            </a:extLst>
          </p:cNvPr>
          <p:cNvSpPr/>
          <p:nvPr/>
        </p:nvSpPr>
        <p:spPr>
          <a:xfrm>
            <a:off x="6798245" y="1739149"/>
            <a:ext cx="776208" cy="365898"/>
          </a:xfrm>
          <a:prstGeom prst="rect">
            <a:avLst/>
          </a:prstGeom>
          <a:solidFill>
            <a:srgbClr val="2F47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C7CEF54C-B695-74E3-0CD0-053B85675C4D}"/>
              </a:ext>
            </a:extLst>
          </p:cNvPr>
          <p:cNvSpPr/>
          <p:nvPr/>
        </p:nvSpPr>
        <p:spPr>
          <a:xfrm>
            <a:off x="6798889" y="2382487"/>
            <a:ext cx="776208" cy="365898"/>
          </a:xfrm>
          <a:prstGeom prst="rect">
            <a:avLst/>
          </a:prstGeom>
          <a:solidFill>
            <a:srgbClr val="254A7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6" name="Rectangle 25">
            <a:extLst>
              <a:ext uri="{FF2B5EF4-FFF2-40B4-BE49-F238E27FC236}">
                <a16:creationId xmlns:a16="http://schemas.microsoft.com/office/drawing/2014/main" id="{82A078E5-6EDD-B0C8-9EA5-06625A94200E}"/>
              </a:ext>
            </a:extLst>
          </p:cNvPr>
          <p:cNvSpPr/>
          <p:nvPr/>
        </p:nvSpPr>
        <p:spPr>
          <a:xfrm>
            <a:off x="6798903" y="3030144"/>
            <a:ext cx="776208" cy="365898"/>
          </a:xfrm>
          <a:prstGeom prst="rect">
            <a:avLst/>
          </a:prstGeom>
          <a:solidFill>
            <a:srgbClr val="B3A8A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7" name="Rectangle 26">
            <a:extLst>
              <a:ext uri="{FF2B5EF4-FFF2-40B4-BE49-F238E27FC236}">
                <a16:creationId xmlns:a16="http://schemas.microsoft.com/office/drawing/2014/main" id="{A301F629-1F73-9126-A84C-2AA4C688F107}"/>
              </a:ext>
            </a:extLst>
          </p:cNvPr>
          <p:cNvSpPr/>
          <p:nvPr/>
        </p:nvSpPr>
        <p:spPr>
          <a:xfrm>
            <a:off x="6798915" y="3677801"/>
            <a:ext cx="776208" cy="365898"/>
          </a:xfrm>
          <a:prstGeom prst="rect">
            <a:avLst/>
          </a:prstGeom>
          <a:solidFill>
            <a:srgbClr val="7F7F7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81767910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a:latin typeface="Calibri"/>
                <a:ea typeface="Open Sans Light"/>
                <a:cs typeface="Calibri"/>
              </a:rPr>
              <a:t>Alpha values have their own channel like colors.</a:t>
            </a:r>
            <a:endParaRPr lang="en-US"/>
          </a:p>
          <a:p>
            <a:pPr marL="0" indent="-182245">
              <a:spcBef>
                <a:spcPts val="200"/>
              </a:spcBef>
              <a:spcAft>
                <a:spcPts val="0"/>
              </a:spcAft>
            </a:pPr>
            <a:r>
              <a:rPr lang="en-US">
                <a:latin typeface="Calibri"/>
                <a:ea typeface="Open Sans Light"/>
                <a:cs typeface="Calibri"/>
              </a:rPr>
              <a:t>For our purposes alpha is ignored.</a:t>
            </a:r>
            <a:endParaRPr lang="en-US">
              <a:latin typeface="Calibri"/>
              <a:cs typeface="Calibri"/>
            </a:endParaRPr>
          </a:p>
          <a:p>
            <a:pPr marL="0" indent="-182245">
              <a:spcBef>
                <a:spcPts val="200"/>
              </a:spcBef>
              <a:spcAft>
                <a:spcPts val="0"/>
              </a:spcAft>
            </a:pPr>
            <a:endParaRPr lang="en-US"/>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Transparency is referred to as alpha.</a:t>
            </a:r>
            <a:endParaRPr lang="en-US"/>
          </a:p>
        </p:txBody>
      </p:sp>
      <p:pic>
        <p:nvPicPr>
          <p:cNvPr id="1026" name="Picture 2" descr="How to Create a Transparent Image with Alpha Channel">
            <a:extLst>
              <a:ext uri="{FF2B5EF4-FFF2-40B4-BE49-F238E27FC236}">
                <a16:creationId xmlns:a16="http://schemas.microsoft.com/office/drawing/2014/main" id="{E8FB7F67-1712-3914-1E4D-3E8926E9B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452" y="2059511"/>
            <a:ext cx="7919523" cy="282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34712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63197-6ECD-A529-5BB7-20E06FC4250E}"/>
              </a:ext>
            </a:extLst>
          </p:cNvPr>
          <p:cNvSpPr>
            <a:spLocks noGrp="1"/>
          </p:cNvSpPr>
          <p:nvPr>
            <p:ph type="body" sz="quarter" idx="10"/>
          </p:nvPr>
        </p:nvSpPr>
        <p:spPr/>
        <p:txBody>
          <a:bodyPr/>
          <a:lstStyle/>
          <a:p>
            <a:r>
              <a:rPr lang="en-US"/>
              <a:t>Three dimensional array:</a:t>
            </a:r>
          </a:p>
          <a:p>
            <a:pPr lvl="2"/>
            <a:r>
              <a:rPr lang="en-US"/>
              <a:t>Height</a:t>
            </a:r>
          </a:p>
          <a:p>
            <a:pPr lvl="2"/>
            <a:r>
              <a:rPr lang="en-US"/>
              <a:t>Width</a:t>
            </a:r>
          </a:p>
          <a:p>
            <a:pPr lvl="2"/>
            <a:r>
              <a:rPr lang="en-US"/>
              <a:t>Color channel</a:t>
            </a:r>
          </a:p>
          <a:p>
            <a:endParaRPr lang="en-US"/>
          </a:p>
          <a:p>
            <a:r>
              <a:rPr lang="en-US"/>
              <a:t>(H x W x C)</a:t>
            </a:r>
          </a:p>
        </p:txBody>
      </p:sp>
      <p:sp>
        <p:nvSpPr>
          <p:cNvPr id="3" name="Title 2">
            <a:extLst>
              <a:ext uri="{FF2B5EF4-FFF2-40B4-BE49-F238E27FC236}">
                <a16:creationId xmlns:a16="http://schemas.microsoft.com/office/drawing/2014/main" id="{65BBEE3D-A18B-98AD-65C5-8D31C23ED7AB}"/>
              </a:ext>
            </a:extLst>
          </p:cNvPr>
          <p:cNvSpPr>
            <a:spLocks noGrp="1"/>
          </p:cNvSpPr>
          <p:nvPr>
            <p:ph type="title"/>
          </p:nvPr>
        </p:nvSpPr>
        <p:spPr/>
        <p:txBody>
          <a:bodyPr/>
          <a:lstStyle/>
          <a:p>
            <a:r>
              <a:rPr lang="en-US"/>
              <a:t>Images are arrays!</a:t>
            </a:r>
          </a:p>
        </p:txBody>
      </p:sp>
      <p:pic>
        <p:nvPicPr>
          <p:cNvPr id="1026" name="Picture 2" descr="Image Processing Fundamentals - Geospatial Workbook">
            <a:extLst>
              <a:ext uri="{FF2B5EF4-FFF2-40B4-BE49-F238E27FC236}">
                <a16:creationId xmlns:a16="http://schemas.microsoft.com/office/drawing/2014/main" id="{633EE3BA-04B4-ED47-8996-4C5855E5A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7184" y="1275373"/>
            <a:ext cx="6660509" cy="374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289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Show integer 0-255</a:t>
            </a:r>
          </a:p>
          <a:p>
            <a:pPr marL="0" indent="-182245">
              <a:spcBef>
                <a:spcPts val="200"/>
              </a:spcBef>
              <a:spcAft>
                <a:spcPts val="0"/>
              </a:spcAft>
            </a:pPr>
            <a:r>
              <a:rPr lang="en-US" sz="1800" b="1" kern="100">
                <a:solidFill>
                  <a:srgbClr val="2F5496"/>
                </a:solidFill>
                <a:latin typeface="Calibri Light"/>
                <a:ea typeface="MS Gothic"/>
                <a:cs typeface="Times New Roman"/>
              </a:rPr>
              <a:t>Normalization to 0.0 -&gt; 1.0 from 0 -&gt; 255 </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Show hexadecimal</a:t>
            </a:r>
          </a:p>
          <a:p>
            <a:pPr marL="0" indent="-182245">
              <a:spcBef>
                <a:spcPts val="200"/>
              </a:spcBef>
              <a:spcAft>
                <a:spcPts val="0"/>
              </a:spcAft>
            </a:pPr>
            <a:r>
              <a:rPr lang="en-US" sz="1800" b="1" kern="100">
                <a:solidFill>
                  <a:srgbClr val="2F5496"/>
                </a:solidFill>
                <a:latin typeface="Calibri Light"/>
                <a:ea typeface="MS Gothic"/>
                <a:cs typeface="Times New Roman"/>
              </a:rPr>
              <a:t>Show hexadecimal =&gt; 0-255 conversion</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Color and alpha values can be represented in different ways.</a:t>
            </a:r>
            <a:endParaRPr lang="en-US"/>
          </a:p>
        </p:txBody>
      </p:sp>
    </p:spTree>
    <p:extLst>
      <p:ext uri="{BB962C8B-B14F-4D97-AF65-F5344CB8AC3E}">
        <p14:creationId xmlns:p14="http://schemas.microsoft.com/office/powerpoint/2010/main" val="80669703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Show example RGB vs YUV</a:t>
            </a:r>
            <a:endParaRPr lang="en-US">
              <a:solidFill>
                <a:srgbClr val="000000"/>
              </a:solidFill>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Image data is made of arrays (lists) of pixels.</a:t>
            </a:r>
            <a:endParaRPr lang="en-US"/>
          </a:p>
        </p:txBody>
      </p:sp>
      <p:pic>
        <p:nvPicPr>
          <p:cNvPr id="6" name="Picture 5" descr="A picture containing indoor, plant, cluttered&#10;&#10;Description automatically generated">
            <a:extLst>
              <a:ext uri="{FF2B5EF4-FFF2-40B4-BE49-F238E27FC236}">
                <a16:creationId xmlns:a16="http://schemas.microsoft.com/office/drawing/2014/main" id="{1F2FA4CF-4186-63DD-C675-EE6F97195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887" y="1810031"/>
            <a:ext cx="2781056" cy="2781056"/>
          </a:xfrm>
          <a:prstGeom prst="rect">
            <a:avLst/>
          </a:prstGeom>
        </p:spPr>
      </p:pic>
      <p:pic>
        <p:nvPicPr>
          <p:cNvPr id="9" name="Picture 8" descr="A picture containing calendar&#10;&#10;Description automatically generated">
            <a:extLst>
              <a:ext uri="{FF2B5EF4-FFF2-40B4-BE49-F238E27FC236}">
                <a16:creationId xmlns:a16="http://schemas.microsoft.com/office/drawing/2014/main" id="{9577A5AE-D3BF-1B2E-1DAD-CDCAB5BAD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6826" y="1202401"/>
            <a:ext cx="1917149" cy="3819378"/>
          </a:xfrm>
          <a:prstGeom prst="rect">
            <a:avLst/>
          </a:prstGeom>
        </p:spPr>
      </p:pic>
    </p:spTree>
    <p:extLst>
      <p:ext uri="{BB962C8B-B14F-4D97-AF65-F5344CB8AC3E}">
        <p14:creationId xmlns:p14="http://schemas.microsoft.com/office/powerpoint/2010/main" val="178021199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Show integer 0-255 examples</a:t>
            </a:r>
            <a:endParaRPr lang="en-US"/>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Here are examples of integer color representations.</a:t>
            </a:r>
            <a:endParaRPr lang="en-US"/>
          </a:p>
        </p:txBody>
      </p:sp>
    </p:spTree>
    <p:extLst>
      <p:ext uri="{BB962C8B-B14F-4D97-AF65-F5344CB8AC3E}">
        <p14:creationId xmlns:p14="http://schemas.microsoft.com/office/powerpoint/2010/main" val="12440800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Show something exciting</a:t>
            </a:r>
          </a:p>
          <a:p>
            <a:pPr marL="0" indent="-182245">
              <a:spcBef>
                <a:spcPts val="200"/>
              </a:spcBef>
              <a:spcAft>
                <a:spcPts val="0"/>
              </a:spcAft>
            </a:pPr>
            <a:r>
              <a:rPr lang="en-US" sz="1800" b="1" kern="100">
                <a:solidFill>
                  <a:srgbClr val="2F5496"/>
                </a:solidFill>
                <a:latin typeface="Calibri Light"/>
                <a:ea typeface="MS Gothic"/>
                <a:cs typeface="Times New Roman"/>
              </a:rPr>
              <a:t>It should be an example of what they'll be able to do at the end of module 2</a:t>
            </a:r>
          </a:p>
          <a:p>
            <a:pPr marL="0" indent="-182245">
              <a:spcBef>
                <a:spcPts val="200"/>
              </a:spcBef>
              <a:spcAft>
                <a:spcPts val="0"/>
              </a:spcAft>
            </a:pPr>
            <a:r>
              <a:rPr lang="en-US" sz="1800" b="1" kern="100">
                <a:solidFill>
                  <a:srgbClr val="2F5496"/>
                </a:solidFill>
                <a:latin typeface="Calibri Light"/>
                <a:ea typeface="MS Gothic"/>
                <a:cs typeface="Times New Roman"/>
              </a:rPr>
              <a:t>Can have more examples of what they'll be able to do as modules are built.</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What You'll Be Able to Do [UNHIDE IF WE PUT SOMETHING IN]</a:t>
            </a:r>
            <a:endParaRPr lang="en-US"/>
          </a:p>
        </p:txBody>
      </p:sp>
    </p:spTree>
    <p:extLst>
      <p:ext uri="{BB962C8B-B14F-4D97-AF65-F5344CB8AC3E}">
        <p14:creationId xmlns:p14="http://schemas.microsoft.com/office/powerpoint/2010/main" val="3776817468"/>
      </p:ext>
    </p:extLst>
  </p:cSld>
  <p:clrMapOvr>
    <a:masterClrMapping/>
  </p:clrMapOvr>
  <p:transition spd="med"/>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Show hex examples</a:t>
            </a:r>
            <a:endParaRPr lang="en-US"/>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Here are examples of hexadecimal representations.</a:t>
            </a:r>
            <a:endParaRPr lang="en-US"/>
          </a:p>
        </p:txBody>
      </p:sp>
    </p:spTree>
    <p:extLst>
      <p:ext uri="{BB962C8B-B14F-4D97-AF65-F5344CB8AC3E}">
        <p14:creationId xmlns:p14="http://schemas.microsoft.com/office/powerpoint/2010/main" val="211022737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Provide around 6 examples.</a:t>
            </a:r>
            <a:endParaRPr lang="en-US"/>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Practice:  Use a color picking tool to identify the integer and hex </a:t>
            </a:r>
            <a:r>
              <a:rPr lang="en-US">
                <a:solidFill>
                  <a:srgbClr val="FF0000"/>
                </a:solidFill>
                <a:latin typeface="Arial"/>
                <a:ea typeface="Open Sans Light"/>
                <a:cs typeface="Arial"/>
              </a:rPr>
              <a:t>(decimal?) </a:t>
            </a:r>
            <a:r>
              <a:rPr lang="en-US">
                <a:latin typeface="Arial"/>
                <a:ea typeface="Open Sans Light"/>
                <a:cs typeface="Arial"/>
              </a:rPr>
              <a:t>values of these colors.</a:t>
            </a:r>
            <a:endParaRPr lang="en-US"/>
          </a:p>
        </p:txBody>
      </p:sp>
    </p:spTree>
    <p:extLst>
      <p:ext uri="{BB962C8B-B14F-4D97-AF65-F5344CB8AC3E}">
        <p14:creationId xmlns:p14="http://schemas.microsoft.com/office/powerpoint/2010/main" val="227829983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FE4A2B-F95E-3401-1AB6-B6FCEE462FC3}"/>
              </a:ext>
            </a:extLst>
          </p:cNvPr>
          <p:cNvSpPr>
            <a:spLocks noGrp="1"/>
          </p:cNvSpPr>
          <p:nvPr>
            <p:ph type="body" sz="quarter" idx="10"/>
          </p:nvPr>
        </p:nvSpPr>
        <p:spPr/>
        <p:txBody>
          <a:bodyPr lIns="0" tIns="0" rIns="0" bIns="0" anchor="t"/>
          <a:lstStyle/>
          <a:p>
            <a:pPr marL="182245" indent="-182245"/>
            <a:r>
              <a:rPr lang="en-US">
                <a:latin typeface="Arial"/>
                <a:ea typeface="Open Sans Light"/>
                <a:cs typeface="Arial"/>
              </a:rPr>
              <a:t>Images may not be captured in the format necessary for input into the computer vision model</a:t>
            </a:r>
          </a:p>
          <a:p>
            <a:pPr marL="182245" indent="-182245"/>
            <a:r>
              <a:rPr lang="en-US">
                <a:latin typeface="Arial"/>
                <a:ea typeface="Open Sans Light"/>
                <a:cs typeface="Arial"/>
              </a:rPr>
              <a:t>If this happens, it's necessary to transform the image:</a:t>
            </a:r>
          </a:p>
          <a:p>
            <a:pPr marL="273685" lvl="2" indent="-136525"/>
            <a:r>
              <a:rPr lang="en-US" sz="1400">
                <a:latin typeface="Open Sans Light"/>
                <a:ea typeface="Open Sans Light"/>
                <a:cs typeface="Open Sans Light"/>
              </a:rPr>
              <a:t>Scaling:  changing the size of the image</a:t>
            </a:r>
            <a:endParaRPr lang="en-US" sz="1400"/>
          </a:p>
          <a:p>
            <a:pPr marL="273685" lvl="2" indent="-136525"/>
            <a:r>
              <a:rPr lang="en-US" sz="1400">
                <a:latin typeface="Open Sans Light"/>
                <a:ea typeface="Open Sans Light"/>
                <a:cs typeface="Open Sans Light"/>
              </a:rPr>
              <a:t>Cropping:  cutting out part of the image</a:t>
            </a:r>
            <a:endParaRPr lang="en-US" sz="1400"/>
          </a:p>
          <a:p>
            <a:pPr marL="273685" lvl="2" indent="-136525"/>
            <a:r>
              <a:rPr lang="en-US" sz="1400">
                <a:latin typeface="Open Sans Light"/>
                <a:ea typeface="Open Sans Light"/>
                <a:cs typeface="Open Sans Light"/>
              </a:rPr>
              <a:t>Letter boxing:  reduce image but keep aspect ratio</a:t>
            </a:r>
            <a:endParaRPr lang="en-US" sz="1400"/>
          </a:p>
          <a:p>
            <a:pPr marL="273685" lvl="2" indent="-136525"/>
            <a:r>
              <a:rPr lang="en-US" sz="1400">
                <a:latin typeface="Open Sans Light"/>
                <a:ea typeface="Open Sans Light"/>
                <a:cs typeface="Open Sans Light"/>
              </a:rPr>
              <a:t>Flipping:  flipping the image</a:t>
            </a:r>
            <a:endParaRPr lang="en-US" sz="1400"/>
          </a:p>
          <a:p>
            <a:pPr marL="182245" indent="-182245"/>
            <a:endParaRPr lang="en-US"/>
          </a:p>
          <a:p>
            <a:pPr marL="182245" indent="-182245"/>
            <a:r>
              <a:rPr lang="en-US">
                <a:latin typeface="Arial"/>
                <a:ea typeface="Open Sans Light"/>
                <a:cs typeface="Arial"/>
              </a:rPr>
              <a:t>Transformations are achieved by altering the numerical representations of the images</a:t>
            </a:r>
          </a:p>
          <a:p>
            <a:pPr marL="182245" indent="-182245"/>
            <a:r>
              <a:rPr lang="en-US">
                <a:latin typeface="Arial"/>
                <a:ea typeface="Open Sans Light"/>
                <a:cs typeface="Arial"/>
              </a:rPr>
              <a:t>Pixel values may be normalized, which means divided by a value to fit in [0, 1].</a:t>
            </a:r>
          </a:p>
        </p:txBody>
      </p:sp>
      <p:sp>
        <p:nvSpPr>
          <p:cNvPr id="3" name="Title 2">
            <a:extLst>
              <a:ext uri="{FF2B5EF4-FFF2-40B4-BE49-F238E27FC236}">
                <a16:creationId xmlns:a16="http://schemas.microsoft.com/office/drawing/2014/main" id="{AD4FF725-4528-D26E-03CD-0421C9849640}"/>
              </a:ext>
            </a:extLst>
          </p:cNvPr>
          <p:cNvSpPr>
            <a:spLocks noGrp="1"/>
          </p:cNvSpPr>
          <p:nvPr>
            <p:ph type="title"/>
          </p:nvPr>
        </p:nvSpPr>
        <p:spPr/>
        <p:txBody>
          <a:bodyPr/>
          <a:lstStyle/>
          <a:p>
            <a:r>
              <a:rPr lang="en-US">
                <a:latin typeface="Arial"/>
                <a:ea typeface="Open Sans Light"/>
                <a:cs typeface="Arial"/>
              </a:rPr>
              <a:t>Images usually must be transformed for model imput.</a:t>
            </a:r>
          </a:p>
        </p:txBody>
      </p:sp>
    </p:spTree>
    <p:extLst>
      <p:ext uri="{BB962C8B-B14F-4D97-AF65-F5344CB8AC3E}">
        <p14:creationId xmlns:p14="http://schemas.microsoft.com/office/powerpoint/2010/main" val="177197971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C822CE-E1E3-47CD-ED56-172F7F9CD68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B1258046-7B07-4DC9-4F9F-77815471EFA9}"/>
              </a:ext>
            </a:extLst>
          </p:cNvPr>
          <p:cNvSpPr>
            <a:spLocks noGrp="1"/>
          </p:cNvSpPr>
          <p:nvPr>
            <p:ph type="title"/>
          </p:nvPr>
        </p:nvSpPr>
        <p:spPr/>
        <p:txBody>
          <a:bodyPr/>
          <a:lstStyle/>
          <a:p>
            <a:r>
              <a:rPr lang="en-US"/>
              <a:t>Examples of transformations</a:t>
            </a:r>
          </a:p>
        </p:txBody>
      </p:sp>
    </p:spTree>
    <p:extLst>
      <p:ext uri="{BB962C8B-B14F-4D97-AF65-F5344CB8AC3E}">
        <p14:creationId xmlns:p14="http://schemas.microsoft.com/office/powerpoint/2010/main" val="380833788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dirty="0">
                <a:solidFill>
                  <a:srgbClr val="2F5496"/>
                </a:solidFill>
                <a:latin typeface="Calibri Light"/>
                <a:ea typeface="MS Gothic"/>
                <a:cs typeface="Times New Roman"/>
              </a:rPr>
              <a:t>List possible ways to change an image</a:t>
            </a:r>
          </a:p>
          <a:p>
            <a:pPr marL="0" indent="-182245">
              <a:spcBef>
                <a:spcPts val="200"/>
              </a:spcBef>
              <a:spcAft>
                <a:spcPts val="0"/>
              </a:spcAft>
            </a:pPr>
            <a:r>
              <a:rPr lang="en-US" dirty="0"/>
              <a:t>Tile</a:t>
            </a:r>
          </a:p>
          <a:p>
            <a:pPr marL="0" indent="-182245">
              <a:spcBef>
                <a:spcPts val="200"/>
              </a:spcBef>
              <a:spcAft>
                <a:spcPts val="0"/>
              </a:spcAft>
            </a:pPr>
            <a:r>
              <a:rPr lang="en-US" dirty="0"/>
              <a:t>Scale</a:t>
            </a:r>
          </a:p>
          <a:p>
            <a:pPr marL="0" indent="-182245">
              <a:spcBef>
                <a:spcPts val="200"/>
              </a:spcBef>
              <a:spcAft>
                <a:spcPts val="0"/>
              </a:spcAft>
            </a:pPr>
            <a:r>
              <a:rPr lang="en-US" dirty="0"/>
              <a:t>Crop</a:t>
            </a:r>
          </a:p>
          <a:p>
            <a:pPr marL="0" indent="-182245">
              <a:spcBef>
                <a:spcPts val="200"/>
              </a:spcBef>
              <a:spcAft>
                <a:spcPts val="0"/>
              </a:spcAft>
            </a:pPr>
            <a:r>
              <a:rPr lang="en-US" dirty="0"/>
              <a:t>Letterbox</a:t>
            </a:r>
          </a:p>
          <a:p>
            <a:pPr marL="0" indent="-182245">
              <a:spcBef>
                <a:spcPts val="200"/>
              </a:spcBef>
              <a:spcAft>
                <a:spcPts val="0"/>
              </a:spcAft>
            </a:pPr>
            <a:endParaRPr lang="en-US" sz="1800" b="1" kern="100" dirty="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Think About It:  What could you do to increase the amount of images using the images you already have?</a:t>
            </a:r>
            <a:endParaRPr lang="en-US"/>
          </a:p>
        </p:txBody>
      </p:sp>
    </p:spTree>
    <p:extLst>
      <p:ext uri="{BB962C8B-B14F-4D97-AF65-F5344CB8AC3E}">
        <p14:creationId xmlns:p14="http://schemas.microsoft.com/office/powerpoint/2010/main" val="1712803297"/>
      </p:ext>
    </p:extLst>
  </p:cSld>
  <p:clrMapOvr>
    <a:masterClrMapping/>
  </p:clrMapOvr>
  <p:transition spd="med"/>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Show examples of transformations (flipping, color change, equalization, etc.).</a:t>
            </a:r>
            <a:endParaRPr lang="en-US"/>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Images are often augmented (transformed) to </a:t>
            </a:r>
            <a:r>
              <a:rPr lang="en-US" sz="2300">
                <a:latin typeface="Arial"/>
                <a:ea typeface="Open Sans Light"/>
                <a:cs typeface="Arial"/>
              </a:rPr>
              <a:t>increase the number of images and to </a:t>
            </a:r>
            <a:r>
              <a:rPr lang="en-US">
                <a:latin typeface="Arial"/>
                <a:ea typeface="Open Sans Light"/>
                <a:cs typeface="Arial"/>
              </a:rPr>
              <a:t>create more image variety.</a:t>
            </a:r>
            <a:endParaRPr lang="en-US"/>
          </a:p>
        </p:txBody>
      </p:sp>
    </p:spTree>
    <p:extLst>
      <p:ext uri="{BB962C8B-B14F-4D97-AF65-F5344CB8AC3E}">
        <p14:creationId xmlns:p14="http://schemas.microsoft.com/office/powerpoint/2010/main" val="338305106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This could be a talking point for the previous.</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Transformations:</a:t>
            </a:r>
            <a:endParaRPr lang="en-US">
              <a:solidFill>
                <a:srgbClr val="000000"/>
              </a:solidFill>
              <a:latin typeface="Arial"/>
              <a:cs typeface="Arial"/>
            </a:endParaRPr>
          </a:p>
          <a:p>
            <a:pPr marL="0" indent="-182245">
              <a:spcBef>
                <a:spcPts val="200"/>
              </a:spcBef>
              <a:spcAft>
                <a:spcPts val="0"/>
              </a:spcAft>
            </a:pPr>
            <a:r>
              <a:rPr lang="en-US" sz="1800" b="1" kern="100">
                <a:solidFill>
                  <a:srgbClr val="2F5496"/>
                </a:solidFill>
                <a:latin typeface="Calibri Light"/>
                <a:ea typeface="MS Gothic"/>
                <a:cs typeface="Times New Roman"/>
              </a:rPr>
              <a:t>Tiling</a:t>
            </a:r>
          </a:p>
          <a:p>
            <a:pPr marL="0" indent="-182245">
              <a:spcBef>
                <a:spcPts val="200"/>
              </a:spcBef>
              <a:spcAft>
                <a:spcPts val="0"/>
              </a:spcAft>
            </a:pPr>
            <a:r>
              <a:rPr lang="en-US" sz="1800" b="1" kern="100">
                <a:solidFill>
                  <a:srgbClr val="2F5496"/>
                </a:solidFill>
                <a:latin typeface="Calibri Light"/>
                <a:ea typeface="MS Gothic"/>
                <a:cs typeface="Times New Roman"/>
              </a:rPr>
              <a:t>Flipping horizontally/vertically</a:t>
            </a:r>
            <a:endParaRPr lang="en-US">
              <a:solidFill>
                <a:srgbClr val="000000"/>
              </a:solidFill>
              <a:latin typeface="Arial"/>
              <a:cs typeface="Arial"/>
            </a:endParaRPr>
          </a:p>
          <a:p>
            <a:pPr marL="0" indent="-182245">
              <a:spcBef>
                <a:spcPts val="200"/>
              </a:spcBef>
              <a:spcAft>
                <a:spcPts val="0"/>
              </a:spcAft>
            </a:pPr>
            <a:r>
              <a:rPr lang="en-US" sz="1800" b="1" kern="100">
                <a:solidFill>
                  <a:srgbClr val="2F5496"/>
                </a:solidFill>
                <a:latin typeface="Calibri Light"/>
                <a:ea typeface="MS Gothic"/>
                <a:cs typeface="Times New Roman"/>
              </a:rPr>
              <a:t>Scaling</a:t>
            </a:r>
          </a:p>
          <a:p>
            <a:pPr marL="0" indent="-182245">
              <a:spcBef>
                <a:spcPts val="200"/>
              </a:spcBef>
              <a:spcAft>
                <a:spcPts val="0"/>
              </a:spcAft>
            </a:pPr>
            <a:r>
              <a:rPr lang="en-US" sz="1800" b="1" kern="100">
                <a:solidFill>
                  <a:srgbClr val="2F5496"/>
                </a:solidFill>
                <a:latin typeface="Calibri Light"/>
                <a:ea typeface="MS Gothic"/>
                <a:cs typeface="Times New Roman"/>
              </a:rPr>
              <a:t>Color changes</a:t>
            </a:r>
            <a:endParaRPr lang="en-US">
              <a:solidFill>
                <a:srgbClr val="000000"/>
              </a:solidFill>
              <a:latin typeface="Arial"/>
              <a:cs typeface="Arial"/>
            </a:endParaRPr>
          </a:p>
          <a:p>
            <a:pPr marL="0" indent="-182245">
              <a:spcBef>
                <a:spcPts val="200"/>
              </a:spcBef>
              <a:spcAft>
                <a:spcPts val="0"/>
              </a:spcAft>
            </a:pPr>
            <a:r>
              <a:rPr lang="en-US" sz="1800" b="1" kern="100">
                <a:solidFill>
                  <a:srgbClr val="2F5496"/>
                </a:solidFill>
                <a:latin typeface="Calibri Light"/>
                <a:ea typeface="MS Gothic"/>
                <a:cs typeface="Times New Roman"/>
              </a:rPr>
              <a:t>Cropping to shift object position</a:t>
            </a:r>
          </a:p>
          <a:p>
            <a:pPr marL="0" indent="-182245">
              <a:spcBef>
                <a:spcPts val="200"/>
              </a:spcBef>
              <a:spcAft>
                <a:spcPts val="0"/>
              </a:spcAft>
            </a:pPr>
            <a:r>
              <a:rPr lang="en-US" sz="1800" b="1" kern="100">
                <a:solidFill>
                  <a:srgbClr val="2F5496"/>
                </a:solidFill>
                <a:latin typeface="Calibri Light"/>
                <a:ea typeface="MS Gothic"/>
                <a:cs typeface="Times New Roman"/>
              </a:rPr>
              <a:t>Rotation</a:t>
            </a:r>
          </a:p>
          <a:p>
            <a:pPr marL="0" indent="-182245">
              <a:spcBef>
                <a:spcPts val="200"/>
              </a:spcBef>
              <a:spcAft>
                <a:spcPts val="0"/>
              </a:spcAft>
            </a:pPr>
            <a:r>
              <a:rPr lang="en-US" sz="1800" b="1" kern="100">
                <a:solidFill>
                  <a:srgbClr val="2F5496"/>
                </a:solidFill>
                <a:latin typeface="Calibri Light"/>
                <a:ea typeface="MS Gothic"/>
                <a:cs typeface="Times New Roman"/>
              </a:rPr>
              <a:t>Some combination of these</a:t>
            </a: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Image augmentation makes computer vision applications more resilient.</a:t>
            </a:r>
            <a:endParaRPr lang="en-US"/>
          </a:p>
        </p:txBody>
      </p:sp>
    </p:spTree>
    <p:extLst>
      <p:ext uri="{BB962C8B-B14F-4D97-AF65-F5344CB8AC3E}">
        <p14:creationId xmlns:p14="http://schemas.microsoft.com/office/powerpoint/2010/main" val="315146694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Exercise 3</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Transforming Images</a:t>
            </a:r>
          </a:p>
        </p:txBody>
      </p:sp>
    </p:spTree>
    <p:extLst>
      <p:ext uri="{BB962C8B-B14F-4D97-AF65-F5344CB8AC3E}">
        <p14:creationId xmlns:p14="http://schemas.microsoft.com/office/powerpoint/2010/main" val="325847241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Transforming Images for Reference</a:t>
            </a:r>
            <a:endParaRPr lang="en-US" sz="2400"/>
          </a:p>
        </p:txBody>
      </p:sp>
      <p:sp>
        <p:nvSpPr>
          <p:cNvPr id="9" name="Text Placeholder 7">
            <a:extLst>
              <a:ext uri="{FF2B5EF4-FFF2-40B4-BE49-F238E27FC236}">
                <a16:creationId xmlns:a16="http://schemas.microsoft.com/office/drawing/2014/main" id="{F41A36E4-BFB5-D120-717A-00A5D61914BC}"/>
              </a:ext>
            </a:extLst>
          </p:cNvPr>
          <p:cNvSpPr>
            <a:spLocks noGrp="1"/>
          </p:cNvSpPr>
          <p:nvPr>
            <p:ph type="body" sz="quarter" idx="10"/>
          </p:nvPr>
        </p:nvSpPr>
        <p:spPr>
          <a:xfrm>
            <a:off x="333374" y="1037914"/>
            <a:ext cx="8684911" cy="3453231"/>
          </a:xfrm>
        </p:spPr>
        <p:txBody>
          <a:bodyPr lIns="0" tIns="0" rIns="0" bIns="0" anchor="t"/>
          <a:lstStyle/>
          <a:p>
            <a:pPr marL="0" indent="-182245">
              <a:spcBef>
                <a:spcPts val="200"/>
              </a:spcBef>
              <a:spcAft>
                <a:spcPts val="0"/>
              </a:spcAft>
            </a:pPr>
            <a:r>
              <a:rPr lang="en-US" sz="1800" b="1" kern="100" dirty="0">
                <a:solidFill>
                  <a:srgbClr val="2F5496"/>
                </a:solidFill>
                <a:latin typeface="Calibri Light"/>
                <a:ea typeface="MS Gothic"/>
                <a:cs typeface="Times New Roman"/>
              </a:rPr>
              <a:t>Review setup.</a:t>
            </a:r>
            <a:endParaRPr lang="en-US" sz="1800" kern="100" dirty="0">
              <a:solidFill>
                <a:srgbClr val="000000"/>
              </a:solidFill>
              <a:latin typeface="Calibri Light"/>
              <a:ea typeface="MS Gothic"/>
              <a:cs typeface="Arial"/>
            </a:endParaRPr>
          </a:p>
          <a:p>
            <a:pPr marL="0" indent="-182245">
              <a:spcBef>
                <a:spcPts val="200"/>
              </a:spcBef>
              <a:spcAft>
                <a:spcPts val="0"/>
              </a:spcAft>
            </a:pPr>
            <a:r>
              <a:rPr lang="en-US" sz="1800" b="1" kern="100" dirty="0">
                <a:solidFill>
                  <a:srgbClr val="2F5496"/>
                </a:solidFill>
                <a:latin typeface="Calibri Light"/>
                <a:ea typeface="MS Gothic"/>
                <a:cs typeface="Times New Roman"/>
              </a:rPr>
              <a:t>Define letterbox creation.</a:t>
            </a:r>
          </a:p>
          <a:p>
            <a:pPr marL="0" indent="-182245">
              <a:spcBef>
                <a:spcPts val="200"/>
              </a:spcBef>
              <a:spcAft>
                <a:spcPts val="0"/>
              </a:spcAft>
            </a:pPr>
            <a:r>
              <a:rPr lang="en-US" sz="1800" b="1" kern="100" dirty="0">
                <a:solidFill>
                  <a:srgbClr val="2F5496"/>
                </a:solidFill>
                <a:latin typeface="Calibri Light"/>
                <a:ea typeface="MS Gothic"/>
                <a:cs typeface="Times New Roman"/>
              </a:rPr>
              <a:t>Transform images for the model.</a:t>
            </a:r>
          </a:p>
          <a:p>
            <a:pPr marL="0" indent="-182245">
              <a:spcBef>
                <a:spcPts val="200"/>
              </a:spcBef>
              <a:spcAft>
                <a:spcPts val="0"/>
              </a:spcAft>
            </a:pPr>
            <a:r>
              <a:rPr lang="en-US" sz="1800" b="1" kern="100" dirty="0">
                <a:solidFill>
                  <a:srgbClr val="2F5496"/>
                </a:solidFill>
                <a:latin typeface="Calibri Light"/>
                <a:ea typeface="MS Gothic"/>
                <a:cs typeface="Times New Roman"/>
              </a:rPr>
              <a:t>Show annotated image.</a:t>
            </a: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a:p>
            <a:pPr marL="0" indent="-182245">
              <a:spcBef>
                <a:spcPts val="200"/>
              </a:spcBef>
              <a:spcAft>
                <a:spcPts val="0"/>
              </a:spcAft>
            </a:pPr>
            <a:endParaRPr lang="en-US" sz="1800" b="1" kern="100" dirty="0">
              <a:solidFill>
                <a:srgbClr val="2F5496"/>
              </a:solidFill>
              <a:latin typeface="Calibri Light"/>
              <a:ea typeface="MS Gothic"/>
              <a:cs typeface="Times New Roman"/>
            </a:endParaRPr>
          </a:p>
        </p:txBody>
      </p:sp>
    </p:spTree>
    <p:extLst>
      <p:ext uri="{BB962C8B-B14F-4D97-AF65-F5344CB8AC3E}">
        <p14:creationId xmlns:p14="http://schemas.microsoft.com/office/powerpoint/2010/main" val="198459369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i="1" kern="100">
                <a:solidFill>
                  <a:srgbClr val="2F5496"/>
                </a:solidFill>
                <a:latin typeface="Consolas"/>
                <a:ea typeface="MS Gothic"/>
                <a:cs typeface="Times New Roman"/>
              </a:rPr>
              <a:t># Important that this code block is only run once!</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Otherwise will need to restart kernel</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from</a:t>
            </a:r>
            <a:r>
              <a:rPr lang="en-US" sz="1000" kern="100">
                <a:solidFill>
                  <a:srgbClr val="212121"/>
                </a:solidFill>
                <a:latin typeface="Consolas"/>
                <a:ea typeface="MS Gothic"/>
                <a:cs typeface="Times New Roman"/>
              </a:rPr>
              <a:t> picamera2 </a:t>
            </a: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Picamera2
</a:t>
            </a: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cv2
</a:t>
            </a:r>
            <a:r>
              <a:rPr lang="en-US" sz="1000" i="1" kern="100">
                <a:solidFill>
                  <a:srgbClr val="2F5496"/>
                </a:solidFill>
                <a:latin typeface="Consolas"/>
                <a:ea typeface="MS Gothic"/>
                <a:cs typeface="Times New Roman"/>
              </a:rPr>
              <a:t># instantiate camera instance</a:t>
            </a:r>
            <a:r>
              <a:rPr lang="en-US" sz="1000" kern="100">
                <a:solidFill>
                  <a:srgbClr val="212121"/>
                </a:solidFill>
                <a:latin typeface="Consolas"/>
                <a:ea typeface="MS Gothic"/>
                <a:cs typeface="Times New Roman"/>
              </a:rPr>
              <a:t>
picam2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Picamera2</a:t>
            </a:r>
            <a:r>
              <a:rPr lang="en-US" sz="1000" kern="100">
                <a:solidFill>
                  <a:srgbClr val="2F5496"/>
                </a:solidFill>
                <a:latin typeface="Consolas"/>
                <a:ea typeface="MS Gothic"/>
                <a:cs typeface="Times New Roman"/>
              </a:rPr>
              <a:t>()</a:t>
            </a:r>
            <a:endParaRPr lang="en-US"/>
          </a:p>
          <a:p>
            <a:pPr marL="0" indent="0">
              <a:spcBef>
                <a:spcPts val="200"/>
              </a:spcBef>
              <a:spcAft>
                <a:spcPts val="0"/>
              </a:spcAft>
              <a:buNone/>
            </a:pPr>
            <a:endParaRPr lang="en-US" sz="1000" kern="100">
              <a:solidFill>
                <a:srgbClr val="2F5496"/>
              </a:solidFill>
              <a:latin typeface="Consolas"/>
              <a:ea typeface="MS Gothic"/>
              <a:cs typeface="Times New Roman"/>
            </a:endParaRPr>
          </a:p>
          <a:p>
            <a:pPr marL="0" indent="0">
              <a:spcBef>
                <a:spcPts val="200"/>
              </a:spcBef>
              <a:spcAft>
                <a:spcPts val="0"/>
              </a:spcAft>
              <a:buNone/>
            </a:pPr>
            <a:r>
              <a:rPr lang="en-US" sz="1000" b="1" kern="100">
                <a:solidFill>
                  <a:srgbClr val="2F5496"/>
                </a:solidFill>
                <a:latin typeface="Consolas"/>
                <a:ea typeface="MS Gothic"/>
                <a:cs typeface="Times New Roman"/>
              </a:rPr>
              <a:t>import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numpy</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as</a:t>
            </a:r>
            <a:r>
              <a:rPr lang="en-US" sz="1000" kern="100">
                <a:solidFill>
                  <a:srgbClr val="212121"/>
                </a:solidFill>
                <a:latin typeface="Consolas"/>
                <a:ea typeface="MS Gothic"/>
                <a:cs typeface="Times New Roman"/>
              </a:rPr>
              <a:t> np</a:t>
            </a:r>
            <a:endParaRPr lang="en-US"/>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a:t>
            </a:r>
            <a:r>
              <a:rPr lang="en-US">
                <a:latin typeface="Arial"/>
                <a:ea typeface="Open Sans Light"/>
                <a:cs typeface="Arial"/>
              </a:rPr>
              <a:t>Transforming Images for Reference</a:t>
            </a:r>
            <a:br>
              <a:rPr lang="en-US" sz="2400">
                <a:latin typeface="Arial"/>
                <a:ea typeface="Open Sans Light"/>
                <a:cs typeface="Arial"/>
              </a:rPr>
            </a:br>
            <a:br>
              <a:rPr lang="en-US" sz="2400"/>
            </a:br>
            <a:r>
              <a:rPr lang="en-US" sz="2400">
                <a:latin typeface="Arial"/>
                <a:ea typeface="Open Sans Light"/>
                <a:cs typeface="Arial"/>
              </a:rPr>
              <a:t>Preliminary Imports and Connect to Camera</a:t>
            </a:r>
            <a:endParaRPr lang="en-US" sz="2400"/>
          </a:p>
        </p:txBody>
      </p:sp>
    </p:spTree>
    <p:extLst>
      <p:ext uri="{BB962C8B-B14F-4D97-AF65-F5344CB8AC3E}">
        <p14:creationId xmlns:p14="http://schemas.microsoft.com/office/powerpoint/2010/main" val="109967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Lecture 1</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Setting Up the Raspberry Pi</a:t>
            </a:r>
          </a:p>
        </p:txBody>
      </p:sp>
    </p:spTree>
    <p:extLst>
      <p:ext uri="{BB962C8B-B14F-4D97-AF65-F5344CB8AC3E}">
        <p14:creationId xmlns:p14="http://schemas.microsoft.com/office/powerpoint/2010/main" val="2787229826"/>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0" indent="0">
              <a:spcBef>
                <a:spcPts val="200"/>
              </a:spcBef>
              <a:spcAft>
                <a:spcPts val="0"/>
              </a:spcAft>
              <a:buNone/>
            </a:pPr>
            <a:r>
              <a:rPr lang="en-US" sz="1000" i="1" kern="100">
                <a:solidFill>
                  <a:srgbClr val="2F5496"/>
                </a:solidFill>
                <a:latin typeface="Consolas"/>
                <a:ea typeface="MS Gothic"/>
                <a:cs typeface="Times New Roman"/>
              </a:rPr>
              <a:t># letterbox procedure</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def</a:t>
            </a:r>
            <a:r>
              <a:rPr lang="en-US" sz="1000" kern="100">
                <a:solidFill>
                  <a:srgbClr val="212121"/>
                </a:solidFill>
                <a:latin typeface="Consolas"/>
                <a:ea typeface="MS Gothic"/>
                <a:cs typeface="Times New Roman"/>
              </a:rPr>
              <a:t> letterbox</a:t>
            </a:r>
            <a:r>
              <a:rPr lang="en-US" sz="1000" kern="100">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src</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dest_shape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get </a:t>
            </a:r>
            <a:r>
              <a:rPr lang="en-US" sz="1000" i="1" kern="100" err="1">
                <a:solidFill>
                  <a:srgbClr val="2F5496"/>
                </a:solidFill>
                <a:latin typeface="Consolas"/>
                <a:ea typeface="MS Gothic"/>
                <a:cs typeface="Times New Roman"/>
              </a:rPr>
              <a:t>src</a:t>
            </a:r>
            <a:r>
              <a:rPr lang="en-US" sz="1000" i="1" kern="100">
                <a:solidFill>
                  <a:srgbClr val="2F5496"/>
                </a:solidFill>
                <a:latin typeface="Consolas"/>
                <a:ea typeface="MS Gothic"/>
                <a:cs typeface="Times New Roman"/>
              </a:rPr>
              <a:t> dims</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src_width</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src</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shape</a:t>
            </a:r>
            <a:r>
              <a:rPr lang="en-US" sz="1000" kern="100">
                <a:solidFill>
                  <a:srgbClr val="2F5496"/>
                </a:solidFill>
                <a:latin typeface="Consolas"/>
                <a:ea typeface="MS Gothic"/>
                <a:cs typeface="Times New Roman"/>
              </a:rPr>
              <a:t>[1]</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a:t>
            </a:r>
            <a:r>
              <a:rPr lang="en-US" sz="1000" i="1" kern="100" err="1">
                <a:solidFill>
                  <a:srgbClr val="2F5496"/>
                </a:solidFill>
                <a:latin typeface="Consolas"/>
                <a:ea typeface="MS Gothic"/>
                <a:cs typeface="Times New Roman"/>
              </a:rPr>
              <a:t>img.shape</a:t>
            </a:r>
            <a:r>
              <a:rPr lang="en-US" sz="1000" i="1" kern="100">
                <a:solidFill>
                  <a:srgbClr val="2F5496"/>
                </a:solidFill>
                <a:latin typeface="Consolas"/>
                <a:ea typeface="MS Gothic"/>
                <a:cs typeface="Times New Roman"/>
              </a:rPr>
              <a:t> returns tuple (rows, cols, </a:t>
            </a:r>
            <a:r>
              <a:rPr lang="en-US" sz="1000" i="1" kern="100" err="1">
                <a:solidFill>
                  <a:srgbClr val="2F5496"/>
                </a:solidFill>
                <a:latin typeface="Consolas"/>
                <a:ea typeface="MS Gothic"/>
                <a:cs typeface="Times New Roman"/>
              </a:rPr>
              <a:t>chan</a:t>
            </a:r>
            <a:r>
              <a:rPr lang="en-US" sz="1000" i="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src_height</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src</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shape</a:t>
            </a:r>
            <a:r>
              <a:rPr lang="en-US" sz="1000" kern="100">
                <a:solidFill>
                  <a:srgbClr val="2F5496"/>
                </a:solidFill>
                <a:latin typeface="Consolas"/>
                <a:ea typeface="MS Gothic"/>
                <a:cs typeface="Times New Roman"/>
              </a:rPr>
              <a:t>[0]</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NOTE: rows =&gt; height; cols =&gt; width</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cons </a:t>
            </a:r>
            <a:r>
              <a:rPr lang="en-US" sz="1000" i="1" kern="100" err="1">
                <a:solidFill>
                  <a:srgbClr val="2F5496"/>
                </a:solidFill>
                <a:latin typeface="Consolas"/>
                <a:ea typeface="MS Gothic"/>
                <a:cs typeface="Times New Roman"/>
              </a:rPr>
              <a:t>dest</a:t>
            </a:r>
            <a:r>
              <a:rPr lang="en-US" sz="1000" i="1" kern="100">
                <a:solidFill>
                  <a:srgbClr val="2F5496"/>
                </a:solidFill>
                <a:latin typeface="Consolas"/>
                <a:ea typeface="MS Gothic"/>
                <a:cs typeface="Times New Roman"/>
              </a:rPr>
              <a:t> array (filled with gray), get </a:t>
            </a:r>
            <a:r>
              <a:rPr lang="en-US" sz="1000" i="1" kern="100" err="1">
                <a:solidFill>
                  <a:srgbClr val="2F5496"/>
                </a:solidFill>
                <a:latin typeface="Consolas"/>
                <a:ea typeface="MS Gothic"/>
                <a:cs typeface="Times New Roman"/>
              </a:rPr>
              <a:t>dest</a:t>
            </a:r>
            <a:r>
              <a:rPr lang="en-US" sz="1000" i="1" kern="100">
                <a:solidFill>
                  <a:srgbClr val="2F5496"/>
                </a:solidFill>
                <a:latin typeface="Consolas"/>
                <a:ea typeface="MS Gothic"/>
                <a:cs typeface="Times New Roman"/>
              </a:rPr>
              <a:t> dims</a:t>
            </a:r>
            <a:r>
              <a:rPr lang="en-US" sz="1000" kern="100">
                <a:solidFill>
                  <a:srgbClr val="212121"/>
                </a:solidFill>
                <a:latin typeface="Consolas"/>
                <a:ea typeface="MS Gothic"/>
                <a:cs typeface="Times New Roman"/>
              </a:rPr>
              <a:t>
    </a:t>
            </a:r>
            <a:r>
              <a:rPr lang="en-US" sz="1000" i="1" kern="100">
                <a:solidFill>
                  <a:srgbClr val="2F5496"/>
                </a:solidFill>
                <a:latin typeface="Consolas"/>
                <a:ea typeface="MS Gothic"/>
                <a:cs typeface="Times New Roman"/>
              </a:rPr>
              <a:t># NOTE: each 32-bit [B, G, R, A] pixel value is [128, 128, 128, 255]</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np</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full</a:t>
            </a:r>
            <a:r>
              <a:rPr lang="en-US" sz="1000" kern="100">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dest_shape</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np</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uint8</a:t>
            </a:r>
            <a:r>
              <a:rPr lang="en-US" sz="1000" kern="100">
                <a:solidFill>
                  <a:srgbClr val="2F5496"/>
                </a:solidFill>
                <a:latin typeface="Consolas"/>
                <a:ea typeface="MS Gothic"/>
                <a:cs typeface="Times New Roman"/>
              </a:rPr>
              <a:t>(128))</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a:solidFill>
                  <a:srgbClr val="2F5496"/>
                </a:solidFill>
                <a:latin typeface="Consolas"/>
                <a:ea typeface="MS Gothic"/>
                <a:cs typeface="Times New Roman"/>
              </a:rPr>
              <a:t>3]</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np</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uint8</a:t>
            </a:r>
            <a:r>
              <a:rPr lang="en-US" sz="1000" kern="100">
                <a:solidFill>
                  <a:srgbClr val="2F5496"/>
                </a:solidFill>
                <a:latin typeface="Consolas"/>
                <a:ea typeface="MS Gothic"/>
                <a:cs typeface="Times New Roman"/>
              </a:rPr>
              <a:t>(255)</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dest_width</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shape</a:t>
            </a:r>
            <a:r>
              <a:rPr lang="en-US" sz="1000" kern="100">
                <a:solidFill>
                  <a:srgbClr val="2F5496"/>
                </a:solidFill>
                <a:latin typeface="Consolas"/>
                <a:ea typeface="MS Gothic"/>
                <a:cs typeface="Times New Roman"/>
              </a:rPr>
              <a:t>[1]</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dest_height</a:t>
            </a:r>
            <a:r>
              <a:rPr lang="en-US" sz="1000" kern="100">
                <a:solidFill>
                  <a:srgbClr val="212121"/>
                </a:solidFill>
                <a:latin typeface="Consolas"/>
                <a:ea typeface="MS Gothic"/>
                <a:cs typeface="Times New Roman"/>
              </a:rPr>
              <a:t> </a:t>
            </a:r>
            <a:r>
              <a:rPr lang="en-US" sz="1000" b="1" kern="100">
                <a:solidFill>
                  <a:srgbClr val="2F5496"/>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b="1" kern="100" err="1">
                <a:solidFill>
                  <a:srgbClr val="2F5496"/>
                </a:solidFill>
                <a:latin typeface="Consolas"/>
                <a:ea typeface="MS Gothic"/>
                <a:cs typeface="Times New Roman"/>
              </a:rPr>
              <a:t>.</a:t>
            </a:r>
            <a:r>
              <a:rPr lang="en-US" sz="1000" kern="100" err="1">
                <a:solidFill>
                  <a:srgbClr val="212121"/>
                </a:solidFill>
                <a:latin typeface="Consolas"/>
                <a:ea typeface="MS Gothic"/>
                <a:cs typeface="Times New Roman"/>
              </a:rPr>
              <a:t>shape</a:t>
            </a:r>
            <a:r>
              <a:rPr lang="en-US" sz="1000" kern="100">
                <a:solidFill>
                  <a:srgbClr val="2F5496"/>
                </a:solidFill>
                <a:latin typeface="Consolas"/>
                <a:ea typeface="MS Gothic"/>
                <a:cs typeface="Times New Roman"/>
              </a:rPr>
              <a:t>[0]</a:t>
            </a:r>
            <a:r>
              <a:rPr lang="en-US" sz="1000" kern="100">
                <a:solidFill>
                  <a:srgbClr val="212121"/>
                </a:solidFill>
                <a:latin typeface="Consolas"/>
                <a:ea typeface="MS Gothic"/>
                <a:cs typeface="Times New Roman"/>
              </a:rPr>
              <a:t>
</a:t>
            </a: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a:t>
            </a:r>
            <a:r>
              <a:rPr lang="en-US" sz="2900">
                <a:latin typeface="Arial"/>
                <a:ea typeface="Open Sans Light"/>
                <a:cs typeface="Arial"/>
              </a:rPr>
              <a:t>Transforming Images for Reference</a:t>
            </a:r>
            <a:br>
              <a:rPr lang="en-US" sz="2400">
                <a:latin typeface="Arial"/>
                <a:ea typeface="Open Sans Light"/>
                <a:cs typeface="Arial"/>
              </a:rPr>
            </a:br>
            <a:br>
              <a:rPr lang="en-US" sz="2400"/>
            </a:br>
            <a:r>
              <a:rPr lang="en-US" sz="2400">
                <a:latin typeface="Arial"/>
                <a:ea typeface="Open Sans Light"/>
                <a:cs typeface="Arial"/>
              </a:rPr>
              <a:t>Letterbox Function:  </a:t>
            </a:r>
            <a:endParaRPr lang="en-US" sz="2400"/>
          </a:p>
        </p:txBody>
      </p:sp>
    </p:spTree>
    <p:extLst>
      <p:ext uri="{BB962C8B-B14F-4D97-AF65-F5344CB8AC3E}">
        <p14:creationId xmlns:p14="http://schemas.microsoft.com/office/powerpoint/2010/main" val="7045272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182245" indent="-182245">
              <a:buNone/>
            </a:pPr>
            <a:r>
              <a:rPr lang="en-US" sz="1100" kern="100">
                <a:solidFill>
                  <a:srgbClr val="212121"/>
                </a:solidFill>
                <a:latin typeface="Consolas"/>
                <a:ea typeface="MS Gothic"/>
                <a:cs typeface="Times New Roman"/>
              </a:rPr>
              <a:t>    </a:t>
            </a:r>
            <a:r>
              <a:rPr lang="en-US" sz="1100" i="1" kern="100">
                <a:solidFill>
                  <a:srgbClr val="2F5496"/>
                </a:solidFill>
                <a:latin typeface="Consolas"/>
                <a:ea typeface="MS Gothic"/>
                <a:cs typeface="Times New Roman"/>
              </a:rPr>
              <a:t># calculate width and height ratios</a:t>
            </a:r>
            <a:br>
              <a:rPr lang="en-US" sz="1100" i="1" kern="100">
                <a:solidFill>
                  <a:srgbClr val="2F5496"/>
                </a:solidFill>
                <a:latin typeface="Consolas"/>
                <a:ea typeface="MS Gothic"/>
                <a:cs typeface="Times New Roman"/>
              </a:rPr>
            </a:br>
            <a:r>
              <a:rPr lang="en-US" sz="1100" i="1" kern="100">
                <a:solidFill>
                  <a:srgbClr val="2F5496"/>
                </a:solidFill>
                <a:latin typeface="Consolas"/>
                <a:ea typeface="MS Gothic"/>
                <a:cs typeface="Times New Roman"/>
              </a:rPr>
              <a:t>    </a:t>
            </a:r>
            <a:r>
              <a:rPr lang="en-US" sz="1100" i="1" kern="100" err="1">
                <a:solidFill>
                  <a:srgbClr val="2F5496"/>
                </a:solidFill>
                <a:latin typeface="Consolas"/>
                <a:ea typeface="MS Gothic"/>
                <a:cs typeface="Times New Roman"/>
              </a:rPr>
              <a:t>width_ratio</a:t>
            </a:r>
            <a:r>
              <a:rPr lang="en-US" sz="1100" i="1" kern="100">
                <a:solidFill>
                  <a:srgbClr val="2F5496"/>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dest_width</a:t>
            </a:r>
            <a:r>
              <a:rPr lang="en-US" sz="1100" kern="100">
                <a:solidFill>
                  <a:srgbClr val="212121"/>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src_width</a:t>
            </a:r>
            <a:r>
              <a:rPr lang="en-US" sz="1100" kern="100">
                <a:solidFill>
                  <a:srgbClr val="212121"/>
                </a:solidFill>
                <a:latin typeface="Consolas"/>
                <a:ea typeface="MS Gothic"/>
                <a:cs typeface="Times New Roman"/>
              </a:rPr>
              <a:t>        </a:t>
            </a:r>
            <a:r>
              <a:rPr lang="en-US" sz="1100" i="1" kern="100">
                <a:solidFill>
                  <a:srgbClr val="2F5496"/>
                </a:solidFill>
                <a:latin typeface="Consolas"/>
                <a:ea typeface="MS Gothic"/>
                <a:cs typeface="Times New Roman"/>
              </a:rPr>
              <a:t># NOTE: ratios are float values</a:t>
            </a:r>
            <a:br>
              <a:rPr lang="en-US" sz="1100" i="1" kern="100">
                <a:solidFill>
                  <a:srgbClr val="2F5496"/>
                </a:solidFill>
                <a:latin typeface="Consolas"/>
                <a:ea typeface="MS Gothic"/>
                <a:cs typeface="Times New Roman"/>
              </a:rPr>
            </a:br>
            <a:r>
              <a:rPr lang="en-US" sz="1100" i="1" kern="100">
                <a:solidFill>
                  <a:srgbClr val="2F5496"/>
                </a:solidFill>
                <a:latin typeface="Consolas"/>
                <a:ea typeface="MS Gothic"/>
                <a:cs typeface="Times New Roman"/>
              </a:rPr>
              <a:t>    </a:t>
            </a:r>
            <a:r>
              <a:rPr lang="en-US" sz="1100" i="1" kern="100" err="1">
                <a:solidFill>
                  <a:srgbClr val="2F5496"/>
                </a:solidFill>
                <a:latin typeface="Consolas"/>
                <a:ea typeface="MS Gothic"/>
                <a:cs typeface="Times New Roman"/>
              </a:rPr>
              <a:t>height_ratio</a:t>
            </a:r>
            <a:r>
              <a:rPr lang="en-US" sz="1100" i="1" kern="100">
                <a:solidFill>
                  <a:srgbClr val="2F5496"/>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dest_height</a:t>
            </a:r>
            <a:r>
              <a:rPr lang="en-US" sz="1100" kern="100">
                <a:solidFill>
                  <a:srgbClr val="212121"/>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src_height</a:t>
            </a:r>
            <a:br>
              <a:rPr lang="en-US" sz="1100" kern="100">
                <a:solidFill>
                  <a:srgbClr val="212121"/>
                </a:solidFill>
                <a:latin typeface="Consolas"/>
                <a:ea typeface="MS Gothic"/>
                <a:cs typeface="Times New Roman"/>
              </a:rPr>
            </a:br>
            <a:br>
              <a:rPr lang="en-US" sz="1100" kern="100">
                <a:solidFill>
                  <a:srgbClr val="212121"/>
                </a:solidFill>
                <a:latin typeface="Consolas"/>
                <a:ea typeface="MS Gothic"/>
                <a:cs typeface="Times New Roman"/>
              </a:rPr>
            </a:br>
            <a:r>
              <a:rPr lang="en-US" sz="1100" kern="100">
                <a:solidFill>
                  <a:srgbClr val="212121"/>
                </a:solidFill>
                <a:latin typeface="Consolas"/>
                <a:ea typeface="MS Gothic"/>
                <a:cs typeface="Times New Roman"/>
              </a:rPr>
              <a:t>    </a:t>
            </a:r>
            <a:r>
              <a:rPr lang="en-US" sz="1100" i="1" kern="100">
                <a:solidFill>
                  <a:srgbClr val="2F5496"/>
                </a:solidFill>
                <a:latin typeface="Consolas"/>
                <a:ea typeface="MS Gothic"/>
                <a:cs typeface="Times New Roman"/>
              </a:rPr>
              <a:t># </a:t>
            </a:r>
            <a:r>
              <a:rPr lang="en-US" sz="1100" i="1" kern="100" err="1">
                <a:solidFill>
                  <a:srgbClr val="2F5496"/>
                </a:solidFill>
                <a:latin typeface="Consolas"/>
                <a:ea typeface="MS Gothic"/>
                <a:cs typeface="Times New Roman"/>
              </a:rPr>
              <a:t>init</a:t>
            </a:r>
            <a:r>
              <a:rPr lang="en-US" sz="1100" i="1" kern="100">
                <a:solidFill>
                  <a:srgbClr val="2F5496"/>
                </a:solidFill>
                <a:latin typeface="Consolas"/>
                <a:ea typeface="MS Gothic"/>
                <a:cs typeface="Times New Roman"/>
              </a:rPr>
              <a:t> resized image width and height with max values (</a:t>
            </a:r>
            <a:r>
              <a:rPr lang="en-US" sz="1100" i="1" kern="100" err="1">
                <a:solidFill>
                  <a:srgbClr val="2F5496"/>
                </a:solidFill>
                <a:latin typeface="Consolas"/>
                <a:ea typeface="MS Gothic"/>
                <a:cs typeface="Times New Roman"/>
              </a:rPr>
              <a:t>dest</a:t>
            </a:r>
            <a:r>
              <a:rPr lang="en-US" sz="1100" i="1" kern="100">
                <a:solidFill>
                  <a:srgbClr val="2F5496"/>
                </a:solidFill>
                <a:latin typeface="Consolas"/>
                <a:ea typeface="MS Gothic"/>
                <a:cs typeface="Times New Roman"/>
              </a:rPr>
              <a:t> dims)</a:t>
            </a:r>
            <a:br>
              <a:rPr lang="en-US" sz="1100" i="1" kern="100">
                <a:solidFill>
                  <a:srgbClr val="2F5496"/>
                </a:solidFill>
                <a:latin typeface="Consolas"/>
                <a:ea typeface="MS Gothic"/>
                <a:cs typeface="Times New Roman"/>
              </a:rPr>
            </a:br>
            <a:r>
              <a:rPr lang="en-US" sz="1100" i="1" kern="100">
                <a:solidFill>
                  <a:srgbClr val="2F5496"/>
                </a:solidFill>
                <a:latin typeface="Consolas"/>
                <a:ea typeface="MS Gothic"/>
                <a:cs typeface="Times New Roman"/>
              </a:rPr>
              <a:t>    </a:t>
            </a:r>
            <a:r>
              <a:rPr lang="en-US" sz="1100" i="1" kern="100" err="1">
                <a:solidFill>
                  <a:srgbClr val="2F5496"/>
                </a:solidFill>
                <a:latin typeface="Consolas"/>
                <a:ea typeface="MS Gothic"/>
                <a:cs typeface="Times New Roman"/>
              </a:rPr>
              <a:t>rsz_width</a:t>
            </a:r>
            <a:r>
              <a:rPr lang="en-US" sz="1100" i="1" kern="100">
                <a:solidFill>
                  <a:srgbClr val="2F5496"/>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dest_width</a:t>
            </a:r>
            <a:br>
              <a:rPr lang="en-US" sz="1100" kern="100">
                <a:solidFill>
                  <a:srgbClr val="212121"/>
                </a:solidFill>
                <a:latin typeface="Consolas"/>
                <a:ea typeface="MS Gothic"/>
                <a:cs typeface="Times New Roman"/>
              </a:rPr>
            </a:b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rsz_height</a:t>
            </a:r>
            <a:r>
              <a:rPr lang="en-US" sz="1100" kern="100">
                <a:solidFill>
                  <a:srgbClr val="212121"/>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dest_height</a:t>
            </a:r>
            <a:br>
              <a:rPr lang="en-US" sz="1100" kern="100">
                <a:solidFill>
                  <a:srgbClr val="212121"/>
                </a:solidFill>
                <a:latin typeface="Consolas"/>
                <a:ea typeface="MS Gothic"/>
                <a:cs typeface="Times New Roman"/>
              </a:rPr>
            </a:br>
            <a:br>
              <a:rPr lang="en-US" sz="1100" kern="100">
                <a:solidFill>
                  <a:srgbClr val="212121"/>
                </a:solidFill>
                <a:latin typeface="Consolas"/>
                <a:ea typeface="MS Gothic"/>
                <a:cs typeface="Times New Roman"/>
              </a:rPr>
            </a:br>
            <a:r>
              <a:rPr lang="en-US" sz="1100" kern="100">
                <a:solidFill>
                  <a:srgbClr val="212121"/>
                </a:solidFill>
                <a:latin typeface="Consolas"/>
                <a:ea typeface="MS Gothic"/>
                <a:cs typeface="Times New Roman"/>
              </a:rPr>
              <a:t>    </a:t>
            </a:r>
            <a:r>
              <a:rPr lang="en-US" sz="1100" i="1" kern="100">
                <a:solidFill>
                  <a:srgbClr val="2F5496"/>
                </a:solidFill>
                <a:latin typeface="Consolas"/>
                <a:ea typeface="MS Gothic"/>
                <a:cs typeface="Times New Roman"/>
              </a:rPr>
              <a:t># smallest scale factor will scale other dimension as well</a:t>
            </a:r>
            <a:br>
              <a:rPr lang="en-US" sz="1100" i="1" kern="100">
                <a:solidFill>
                  <a:srgbClr val="2F5496"/>
                </a:solidFill>
                <a:latin typeface="Consolas"/>
                <a:ea typeface="MS Gothic"/>
                <a:cs typeface="Times New Roman"/>
              </a:rPr>
            </a:br>
            <a:r>
              <a:rPr lang="en-US" sz="1100" i="1" kern="100">
                <a:solidFill>
                  <a:srgbClr val="2F5496"/>
                </a:solidFill>
                <a:latin typeface="Consolas"/>
                <a:ea typeface="MS Gothic"/>
                <a:cs typeface="Times New Roman"/>
              </a:rPr>
              <a:t>    </a:t>
            </a:r>
            <a:r>
              <a:rPr lang="en-US" sz="1100" b="1" kern="100">
                <a:solidFill>
                  <a:srgbClr val="2F5496"/>
                </a:solidFill>
                <a:latin typeface="Consolas"/>
                <a:ea typeface="MS Gothic"/>
                <a:cs typeface="Times New Roman"/>
              </a:rPr>
              <a:t>if</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width_ratio</a:t>
            </a:r>
            <a:r>
              <a:rPr lang="en-US" sz="1100" kern="100">
                <a:solidFill>
                  <a:srgbClr val="212121"/>
                </a:solidFill>
                <a:latin typeface="Consolas"/>
                <a:ea typeface="MS Gothic"/>
                <a:cs typeface="Times New Roman"/>
              </a:rPr>
              <a:t> </a:t>
            </a:r>
            <a:r>
              <a:rPr lang="en-US" sz="1100" b="1" kern="100">
                <a:solidFill>
                  <a:srgbClr val="2F5496"/>
                </a:solidFill>
                <a:latin typeface="Consolas"/>
                <a:ea typeface="MS Gothic"/>
                <a:cs typeface="Times New Roman"/>
              </a:rPr>
              <a:t>&lt;</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height_ratio</a:t>
            </a:r>
            <a:r>
              <a:rPr lang="en-US" sz="1100" kern="100">
                <a:solidFill>
                  <a:srgbClr val="2F5496"/>
                </a:solidFill>
                <a:latin typeface="Consolas"/>
                <a:ea typeface="MS Gothic"/>
                <a:cs typeface="Times New Roman"/>
              </a:rPr>
              <a:t>:</a:t>
            </a:r>
            <a:br>
              <a:rPr lang="en-US" sz="1100" kern="100">
                <a:solidFill>
                  <a:srgbClr val="2F5496"/>
                </a:solidFill>
                <a:latin typeface="Consolas"/>
                <a:ea typeface="MS Gothic"/>
                <a:cs typeface="Times New Roman"/>
              </a:rPr>
            </a:br>
            <a:r>
              <a:rPr lang="en-US" sz="1100" kern="100">
                <a:solidFill>
                  <a:srgbClr val="2F5496"/>
                </a:solidFill>
                <a:latin typeface="Consolas"/>
                <a:ea typeface="MS Gothic"/>
                <a:cs typeface="Times New Roman"/>
              </a:rPr>
              <a:t>        </a:t>
            </a:r>
            <a:r>
              <a:rPr lang="en-US" sz="1100" kern="100" err="1">
                <a:solidFill>
                  <a:srgbClr val="2F5496"/>
                </a:solidFill>
                <a:latin typeface="Consolas"/>
                <a:ea typeface="MS Gothic"/>
                <a:cs typeface="Times New Roman"/>
              </a:rPr>
              <a:t>rsz_height</a:t>
            </a:r>
            <a:r>
              <a:rPr lang="en-US" sz="1100" kern="100">
                <a:solidFill>
                  <a:srgbClr val="2F5496"/>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int</a:t>
            </a:r>
            <a:r>
              <a:rPr lang="en-US" sz="1100" kern="100">
                <a:solidFill>
                  <a:srgbClr val="2F5496"/>
                </a:solidFill>
                <a:latin typeface="Consolas"/>
                <a:ea typeface="MS Gothic"/>
                <a:cs typeface="Times New Roman"/>
              </a:rPr>
              <a:t>(</a:t>
            </a:r>
            <a:r>
              <a:rPr lang="en-US" sz="1100" kern="100" err="1">
                <a:solidFill>
                  <a:srgbClr val="212121"/>
                </a:solidFill>
                <a:latin typeface="Consolas"/>
                <a:ea typeface="MS Gothic"/>
                <a:cs typeface="Times New Roman"/>
              </a:rPr>
              <a:t>src_height</a:t>
            </a:r>
            <a:r>
              <a:rPr lang="en-US" sz="1100" kern="100">
                <a:solidFill>
                  <a:srgbClr val="212121"/>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width_ratio</a:t>
            </a:r>
            <a:r>
              <a:rPr lang="en-US" sz="1100"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a:t>
            </a:r>
            <a:r>
              <a:rPr lang="en-US" sz="1100" i="1" kern="100">
                <a:solidFill>
                  <a:srgbClr val="2F5496"/>
                </a:solidFill>
                <a:latin typeface="Consolas"/>
                <a:ea typeface="MS Gothic"/>
                <a:cs typeface="Times New Roman"/>
              </a:rPr>
              <a:t># NOTE: integer truncation</a:t>
            </a:r>
            <a:br>
              <a:rPr lang="en-US" sz="1100" i="1" kern="100">
                <a:solidFill>
                  <a:srgbClr val="2F5496"/>
                </a:solidFill>
                <a:latin typeface="Consolas"/>
                <a:ea typeface="MS Gothic"/>
                <a:cs typeface="Times New Roman"/>
              </a:rPr>
            </a:br>
            <a:r>
              <a:rPr lang="en-US" sz="1100" i="1" kern="100">
                <a:solidFill>
                  <a:srgbClr val="2F5496"/>
                </a:solidFill>
                <a:latin typeface="Consolas"/>
                <a:ea typeface="MS Gothic"/>
                <a:cs typeface="Times New Roman"/>
              </a:rPr>
              <a:t>    </a:t>
            </a:r>
            <a:r>
              <a:rPr lang="en-US" sz="1100" b="1" kern="100">
                <a:solidFill>
                  <a:srgbClr val="2F5496"/>
                </a:solidFill>
                <a:latin typeface="Consolas"/>
                <a:ea typeface="MS Gothic"/>
                <a:cs typeface="Times New Roman"/>
              </a:rPr>
              <a:t>else</a:t>
            </a:r>
            <a:r>
              <a:rPr lang="en-US" sz="1100" kern="100">
                <a:solidFill>
                  <a:srgbClr val="2F5496"/>
                </a:solidFill>
                <a:latin typeface="Consolas"/>
                <a:ea typeface="MS Gothic"/>
                <a:cs typeface="Times New Roman"/>
              </a:rPr>
              <a:t>:</a:t>
            </a:r>
            <a:br>
              <a:rPr lang="en-US" sz="1100" kern="100">
                <a:solidFill>
                  <a:srgbClr val="2F5496"/>
                </a:solidFill>
                <a:latin typeface="Consolas"/>
                <a:ea typeface="MS Gothic"/>
                <a:cs typeface="Times New Roman"/>
              </a:rPr>
            </a:br>
            <a:r>
              <a:rPr lang="en-US" sz="1100" kern="100">
                <a:solidFill>
                  <a:srgbClr val="2F5496"/>
                </a:solidFill>
                <a:latin typeface="Consolas"/>
                <a:ea typeface="MS Gothic"/>
                <a:cs typeface="Times New Roman"/>
              </a:rPr>
              <a:t>        </a:t>
            </a:r>
            <a:r>
              <a:rPr lang="en-US" sz="1100" kern="100" err="1">
                <a:solidFill>
                  <a:srgbClr val="2F5496"/>
                </a:solidFill>
                <a:latin typeface="Consolas"/>
                <a:ea typeface="MS Gothic"/>
                <a:cs typeface="Times New Roman"/>
              </a:rPr>
              <a:t>rsz_width</a:t>
            </a:r>
            <a:r>
              <a:rPr lang="en-US" sz="1100" kern="100">
                <a:solidFill>
                  <a:srgbClr val="2F5496"/>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int</a:t>
            </a:r>
            <a:r>
              <a:rPr lang="en-US" sz="1100" kern="100">
                <a:solidFill>
                  <a:srgbClr val="2F5496"/>
                </a:solidFill>
                <a:latin typeface="Consolas"/>
                <a:ea typeface="MS Gothic"/>
                <a:cs typeface="Times New Roman"/>
              </a:rPr>
              <a:t>(</a:t>
            </a:r>
            <a:r>
              <a:rPr lang="en-US" sz="1100" kern="100" err="1">
                <a:solidFill>
                  <a:srgbClr val="212121"/>
                </a:solidFill>
                <a:latin typeface="Consolas"/>
                <a:ea typeface="MS Gothic"/>
                <a:cs typeface="Times New Roman"/>
              </a:rPr>
              <a:t>src_width</a:t>
            </a:r>
            <a:r>
              <a:rPr lang="en-US" sz="1100" kern="100">
                <a:solidFill>
                  <a:srgbClr val="212121"/>
                </a:solidFill>
                <a:latin typeface="Consolas"/>
                <a:ea typeface="MS Gothic"/>
                <a:cs typeface="Times New Roman"/>
              </a:rPr>
              <a:t> </a:t>
            </a:r>
            <a:r>
              <a:rPr lang="en-US" sz="1100" b="1" kern="100">
                <a:solidFill>
                  <a:srgbClr val="2F5496"/>
                </a:solidFill>
                <a:latin typeface="Consolas"/>
                <a:ea typeface="MS Gothic"/>
                <a:cs typeface="Times New Roman"/>
              </a:rPr>
              <a:t>*</a:t>
            </a:r>
            <a:r>
              <a:rPr lang="en-US" sz="1100" kern="100">
                <a:solidFill>
                  <a:srgbClr val="212121"/>
                </a:solidFill>
                <a:latin typeface="Consolas"/>
                <a:ea typeface="MS Gothic"/>
                <a:cs typeface="Times New Roman"/>
              </a:rPr>
              <a:t> </a:t>
            </a:r>
            <a:r>
              <a:rPr lang="en-US" sz="1100" kern="100" err="1">
                <a:solidFill>
                  <a:srgbClr val="212121"/>
                </a:solidFill>
                <a:latin typeface="Consolas"/>
                <a:ea typeface="MS Gothic"/>
                <a:cs typeface="Times New Roman"/>
              </a:rPr>
              <a:t>height_ratio</a:t>
            </a:r>
            <a:r>
              <a:rPr lang="en-US" sz="1100" kern="100">
                <a:solidFill>
                  <a:srgbClr val="2F5496"/>
                </a:solidFill>
                <a:latin typeface="Consolas"/>
                <a:ea typeface="MS Gothic"/>
                <a:cs typeface="Times New Roman"/>
              </a:rPr>
              <a:t>)</a:t>
            </a:r>
            <a:br>
              <a:rPr lang="en-US" sz="1100" kern="100">
                <a:solidFill>
                  <a:srgbClr val="2F5496"/>
                </a:solidFill>
                <a:latin typeface="Consolas"/>
                <a:ea typeface="MS Gothic"/>
                <a:cs typeface="Times New Roman"/>
              </a:rPr>
            </a:br>
            <a:br>
              <a:rPr lang="en-US" sz="1100" kern="100">
                <a:solidFill>
                  <a:srgbClr val="2F5496"/>
                </a:solidFill>
                <a:latin typeface="Consolas"/>
                <a:ea typeface="MS Gothic"/>
                <a:cs typeface="Times New Roman"/>
              </a:rPr>
            </a:br>
            <a:r>
              <a:rPr lang="en-US" sz="1000" kern="100">
                <a:solidFill>
                  <a:srgbClr val="212121"/>
                </a:solidFill>
                <a:latin typeface="Consolas"/>
                <a:ea typeface="MS Gothic"/>
                <a:cs typeface="Times New Roman"/>
              </a:rPr>
              <a:t>
</a:t>
            </a:r>
            <a:endParaRPr lang="en-US"/>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a:t>
            </a:r>
            <a:r>
              <a:rPr lang="en-US" sz="2900">
                <a:latin typeface="Arial"/>
                <a:ea typeface="Open Sans Light"/>
                <a:cs typeface="Arial"/>
              </a:rPr>
              <a:t>Transforming Images for Reference</a:t>
            </a:r>
            <a:br>
              <a:rPr lang="en-US" sz="2400">
                <a:latin typeface="Arial"/>
                <a:ea typeface="Open Sans Light"/>
                <a:cs typeface="Arial"/>
              </a:rPr>
            </a:br>
            <a:br>
              <a:rPr lang="en-US" sz="2400"/>
            </a:br>
            <a:r>
              <a:rPr lang="en-US" sz="2400">
                <a:latin typeface="Arial"/>
                <a:ea typeface="Open Sans Light"/>
                <a:cs typeface="Arial"/>
              </a:rPr>
              <a:t>Letterbox Function:  </a:t>
            </a:r>
            <a:endParaRPr lang="en-US" sz="2400"/>
          </a:p>
        </p:txBody>
      </p:sp>
    </p:spTree>
    <p:extLst>
      <p:ext uri="{BB962C8B-B14F-4D97-AF65-F5344CB8AC3E}">
        <p14:creationId xmlns:p14="http://schemas.microsoft.com/office/powerpoint/2010/main" val="181522277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182245" indent="-182245">
              <a:buNone/>
            </a:pPr>
            <a:r>
              <a:rPr lang="en-US" sz="1200" kern="100">
                <a:solidFill>
                  <a:srgbClr val="2F5496"/>
                </a:solidFill>
                <a:latin typeface="Consolas"/>
                <a:ea typeface="MS Gothic"/>
                <a:cs typeface="Times New Roman"/>
              </a:rPr>
              <a:t>    </a:t>
            </a:r>
            <a:r>
              <a:rPr lang="en-US" sz="1200" i="1" kern="100">
                <a:solidFill>
                  <a:srgbClr val="2F5496"/>
                </a:solidFill>
                <a:latin typeface="Consolas"/>
                <a:ea typeface="MS Gothic"/>
                <a:cs typeface="Times New Roman"/>
              </a:rPr>
              <a:t># resize the image data using bi-linear interpolation</a:t>
            </a:r>
            <a:br>
              <a:rPr lang="en-US" sz="1200" i="1" kern="100">
                <a:solidFill>
                  <a:srgbClr val="2F5496"/>
                </a:solidFill>
                <a:latin typeface="Consolas"/>
                <a:ea typeface="MS Gothic"/>
                <a:cs typeface="Times New Roman"/>
              </a:rPr>
            </a:br>
            <a:r>
              <a:rPr lang="en-US" sz="1200" i="1" kern="100">
                <a:solidFill>
                  <a:srgbClr val="2F5496"/>
                </a:solidFill>
                <a:latin typeface="Consolas"/>
                <a:ea typeface="MS Gothic"/>
                <a:cs typeface="Times New Roman"/>
              </a:rPr>
              <a:t>    </a:t>
            </a:r>
            <a:r>
              <a:rPr lang="en-US" sz="1200" i="1" kern="100" err="1">
                <a:solidFill>
                  <a:srgbClr val="2F5496"/>
                </a:solidFill>
                <a:latin typeface="Consolas"/>
                <a:ea typeface="MS Gothic"/>
                <a:cs typeface="Times New Roman"/>
              </a:rPr>
              <a:t>rsz_dims</a:t>
            </a:r>
            <a:r>
              <a:rPr lang="en-US" sz="1200" i="1" kern="100">
                <a:solidFill>
                  <a:srgbClr val="2F5496"/>
                </a:solidFill>
                <a:latin typeface="Consolas"/>
                <a:ea typeface="MS Gothic"/>
                <a:cs typeface="Times New Roman"/>
              </a:rPr>
              <a:t> </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a:solidFill>
                  <a:srgbClr val="2F5496"/>
                </a:solidFill>
                <a:latin typeface="Consolas"/>
                <a:ea typeface="MS Gothic"/>
                <a:cs typeface="Times New Roman"/>
              </a:rPr>
              <a:t>(</a:t>
            </a:r>
            <a:r>
              <a:rPr lang="en-US" sz="1200" kern="100" err="1">
                <a:solidFill>
                  <a:srgbClr val="212121"/>
                </a:solidFill>
                <a:latin typeface="Consolas"/>
                <a:ea typeface="MS Gothic"/>
                <a:cs typeface="Times New Roman"/>
              </a:rPr>
              <a:t>rsz_width</a:t>
            </a:r>
            <a:r>
              <a:rPr lang="en-US" sz="1200"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err="1">
                <a:solidFill>
                  <a:srgbClr val="212121"/>
                </a:solidFill>
                <a:latin typeface="Consolas"/>
                <a:ea typeface="MS Gothic"/>
                <a:cs typeface="Times New Roman"/>
              </a:rPr>
              <a:t>rsz_height</a:t>
            </a:r>
            <a:r>
              <a:rPr lang="en-US" sz="1200" kern="100">
                <a:solidFill>
                  <a:srgbClr val="2F5496"/>
                </a:solidFill>
                <a:latin typeface="Consolas"/>
                <a:ea typeface="MS Gothic"/>
                <a:cs typeface="Times New Roman"/>
              </a:rPr>
              <a:t>)</a:t>
            </a:r>
            <a:br>
              <a:rPr lang="en-US" sz="1200" kern="100">
                <a:solidFill>
                  <a:srgbClr val="2F5496"/>
                </a:solidFill>
                <a:latin typeface="Consolas"/>
                <a:ea typeface="MS Gothic"/>
                <a:cs typeface="Times New Roman"/>
              </a:rPr>
            </a:br>
            <a:r>
              <a:rPr lang="en-US" sz="1200" kern="100">
                <a:solidFill>
                  <a:srgbClr val="2F5496"/>
                </a:solidFill>
                <a:latin typeface="Consolas"/>
                <a:ea typeface="MS Gothic"/>
                <a:cs typeface="Times New Roman"/>
              </a:rPr>
              <a:t>    </a:t>
            </a:r>
            <a:r>
              <a:rPr lang="en-US" sz="1200" kern="100" err="1">
                <a:solidFill>
                  <a:srgbClr val="2F5496"/>
                </a:solidFill>
                <a:latin typeface="Consolas"/>
                <a:ea typeface="MS Gothic"/>
                <a:cs typeface="Times New Roman"/>
              </a:rPr>
              <a:t>rsz</a:t>
            </a:r>
            <a:r>
              <a:rPr lang="en-US" sz="1200" kern="100">
                <a:solidFill>
                  <a:srgbClr val="2F5496"/>
                </a:solidFill>
                <a:latin typeface="Consolas"/>
                <a:ea typeface="MS Gothic"/>
                <a:cs typeface="Times New Roman"/>
              </a:rPr>
              <a:t> </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cv2</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resize</a:t>
            </a:r>
            <a:r>
              <a:rPr lang="en-US" sz="1200" kern="100">
                <a:solidFill>
                  <a:srgbClr val="2F5496"/>
                </a:solidFill>
                <a:latin typeface="Consolas"/>
                <a:ea typeface="MS Gothic"/>
                <a:cs typeface="Times New Roman"/>
              </a:rPr>
              <a:t>(</a:t>
            </a:r>
            <a:r>
              <a:rPr lang="en-US" sz="1200" kern="100" err="1">
                <a:solidFill>
                  <a:srgbClr val="212121"/>
                </a:solidFill>
                <a:latin typeface="Consolas"/>
                <a:ea typeface="MS Gothic"/>
                <a:cs typeface="Times New Roman"/>
              </a:rPr>
              <a:t>src</a:t>
            </a:r>
            <a:r>
              <a:rPr lang="en-US" sz="1200"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err="1">
                <a:solidFill>
                  <a:srgbClr val="212121"/>
                </a:solidFill>
                <a:latin typeface="Consolas"/>
                <a:ea typeface="MS Gothic"/>
                <a:cs typeface="Times New Roman"/>
              </a:rPr>
              <a:t>rsz_dims</a:t>
            </a:r>
            <a:r>
              <a:rPr lang="en-US" sz="1200"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a:solidFill>
                  <a:srgbClr val="2F5496"/>
                </a:solidFill>
                <a:latin typeface="Consolas"/>
                <a:ea typeface="MS Gothic"/>
                <a:cs typeface="Times New Roman"/>
              </a:rPr>
              <a:t>0,</a:t>
            </a:r>
            <a:r>
              <a:rPr lang="en-US" sz="1200" kern="100">
                <a:solidFill>
                  <a:srgbClr val="212121"/>
                </a:solidFill>
                <a:latin typeface="Consolas"/>
                <a:ea typeface="MS Gothic"/>
                <a:cs typeface="Times New Roman"/>
              </a:rPr>
              <a:t> </a:t>
            </a:r>
            <a:r>
              <a:rPr lang="en-US" sz="1200" kern="100">
                <a:solidFill>
                  <a:srgbClr val="2F5496"/>
                </a:solidFill>
                <a:latin typeface="Consolas"/>
                <a:ea typeface="MS Gothic"/>
                <a:cs typeface="Times New Roman"/>
              </a:rPr>
              <a:t>0,</a:t>
            </a:r>
            <a:r>
              <a:rPr lang="en-US" sz="1200" kern="100">
                <a:solidFill>
                  <a:srgbClr val="212121"/>
                </a:solidFill>
                <a:latin typeface="Consolas"/>
                <a:ea typeface="MS Gothic"/>
                <a:cs typeface="Times New Roman"/>
              </a:rPr>
              <a:t> cv2</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INTER_LINEAR</a:t>
            </a:r>
            <a:r>
              <a:rPr lang="en-US" sz="1200" kern="100">
                <a:solidFill>
                  <a:srgbClr val="2F5496"/>
                </a:solidFill>
                <a:latin typeface="Consolas"/>
                <a:ea typeface="MS Gothic"/>
                <a:cs typeface="Times New Roman"/>
              </a:rPr>
              <a:t>)</a:t>
            </a:r>
            <a:br>
              <a:rPr lang="en-US" sz="1200" kern="100">
                <a:solidFill>
                  <a:srgbClr val="2F5496"/>
                </a:solidFill>
                <a:latin typeface="Consolas"/>
                <a:ea typeface="MS Gothic"/>
                <a:cs typeface="Times New Roman"/>
              </a:rPr>
            </a:br>
            <a:br>
              <a:rPr lang="en-US" sz="1200" kern="100">
                <a:solidFill>
                  <a:srgbClr val="2F5496"/>
                </a:solidFill>
                <a:latin typeface="Consolas"/>
                <a:ea typeface="MS Gothic"/>
                <a:cs typeface="Times New Roman"/>
              </a:rPr>
            </a:br>
            <a:r>
              <a:rPr lang="en-US" sz="1200" kern="100">
                <a:solidFill>
                  <a:srgbClr val="2F5496"/>
                </a:solidFill>
                <a:latin typeface="Consolas"/>
                <a:ea typeface="MS Gothic"/>
                <a:cs typeface="Times New Roman"/>
              </a:rPr>
              <a:t>    </a:t>
            </a:r>
            <a:r>
              <a:rPr lang="en-US" sz="1200" i="1" kern="100">
                <a:solidFill>
                  <a:srgbClr val="2F5496"/>
                </a:solidFill>
                <a:latin typeface="Consolas"/>
                <a:ea typeface="MS Gothic"/>
                <a:cs typeface="Times New Roman"/>
              </a:rPr>
              <a:t># embed </a:t>
            </a:r>
            <a:r>
              <a:rPr lang="en-US" sz="1200" i="1" kern="100" err="1">
                <a:solidFill>
                  <a:srgbClr val="2F5496"/>
                </a:solidFill>
                <a:latin typeface="Consolas"/>
                <a:ea typeface="MS Gothic"/>
                <a:cs typeface="Times New Roman"/>
              </a:rPr>
              <a:t>rsz</a:t>
            </a:r>
            <a:r>
              <a:rPr lang="en-US" sz="1200" i="1" kern="100">
                <a:solidFill>
                  <a:srgbClr val="2F5496"/>
                </a:solidFill>
                <a:latin typeface="Consolas"/>
                <a:ea typeface="MS Gothic"/>
                <a:cs typeface="Times New Roman"/>
              </a:rPr>
              <a:t> into the center of </a:t>
            </a:r>
            <a:r>
              <a:rPr lang="en-US" sz="1200" i="1" kern="100" err="1">
                <a:solidFill>
                  <a:srgbClr val="2F5496"/>
                </a:solidFill>
                <a:latin typeface="Consolas"/>
                <a:ea typeface="MS Gothic"/>
                <a:cs typeface="Times New Roman"/>
              </a:rPr>
              <a:t>dest</a:t>
            </a:r>
            <a:br>
              <a:rPr lang="en-US" sz="1200" i="1" kern="100">
                <a:solidFill>
                  <a:srgbClr val="2F5496"/>
                </a:solidFill>
                <a:latin typeface="Consolas"/>
                <a:ea typeface="MS Gothic"/>
                <a:cs typeface="Times New Roman"/>
              </a:rPr>
            </a:br>
            <a:r>
              <a:rPr lang="en-US" sz="1200" i="1" kern="100">
                <a:solidFill>
                  <a:srgbClr val="2F5496"/>
                </a:solidFill>
                <a:latin typeface="Consolas"/>
                <a:ea typeface="MS Gothic"/>
                <a:cs typeface="Times New Roman"/>
              </a:rPr>
              <a:t>    dx </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int</a:t>
            </a:r>
            <a:r>
              <a:rPr lang="en-US" sz="1200" kern="100">
                <a:solidFill>
                  <a:srgbClr val="2F5496"/>
                </a:solidFill>
                <a:latin typeface="Consolas"/>
                <a:ea typeface="MS Gothic"/>
                <a:cs typeface="Times New Roman"/>
              </a:rPr>
              <a:t>((</a:t>
            </a:r>
            <a:r>
              <a:rPr lang="en-US" sz="1200" kern="100" err="1">
                <a:solidFill>
                  <a:srgbClr val="212121"/>
                </a:solidFill>
                <a:latin typeface="Consolas"/>
                <a:ea typeface="MS Gothic"/>
                <a:cs typeface="Times New Roman"/>
              </a:rPr>
              <a:t>dest_width</a:t>
            </a:r>
            <a:r>
              <a:rPr lang="en-US" sz="1200" kern="100">
                <a:solidFill>
                  <a:srgbClr val="212121"/>
                </a:solidFill>
                <a:latin typeface="Consolas"/>
                <a:ea typeface="MS Gothic"/>
                <a:cs typeface="Times New Roman"/>
              </a:rPr>
              <a:t> </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err="1">
                <a:solidFill>
                  <a:srgbClr val="212121"/>
                </a:solidFill>
                <a:latin typeface="Consolas"/>
                <a:ea typeface="MS Gothic"/>
                <a:cs typeface="Times New Roman"/>
              </a:rPr>
              <a:t>rsz_width</a:t>
            </a:r>
            <a:r>
              <a:rPr lang="en-US" sz="1200"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a:solidFill>
                  <a:srgbClr val="2F5496"/>
                </a:solidFill>
                <a:latin typeface="Consolas"/>
                <a:ea typeface="MS Gothic"/>
                <a:cs typeface="Times New Roman"/>
              </a:rPr>
              <a:t>2)</a:t>
            </a:r>
            <a:r>
              <a:rPr lang="en-US" sz="1200" kern="100">
                <a:solidFill>
                  <a:srgbClr val="212121"/>
                </a:solidFill>
                <a:latin typeface="Consolas"/>
                <a:ea typeface="MS Gothic"/>
                <a:cs typeface="Times New Roman"/>
              </a:rPr>
              <a:t>          </a:t>
            </a:r>
            <a:r>
              <a:rPr lang="en-US" sz="1200" i="1" kern="100">
                <a:solidFill>
                  <a:srgbClr val="2F5496"/>
                </a:solidFill>
                <a:latin typeface="Consolas"/>
                <a:ea typeface="MS Gothic"/>
                <a:cs typeface="Times New Roman"/>
              </a:rPr>
              <a:t># NOTE: integer truncation</a:t>
            </a:r>
            <a:br>
              <a:rPr lang="en-US" sz="1200" i="1" kern="100">
                <a:solidFill>
                  <a:srgbClr val="2F5496"/>
                </a:solidFill>
                <a:latin typeface="Consolas"/>
                <a:ea typeface="MS Gothic"/>
                <a:cs typeface="Times New Roman"/>
              </a:rPr>
            </a:br>
            <a:r>
              <a:rPr lang="en-US" sz="1200" i="1" kern="100">
                <a:solidFill>
                  <a:srgbClr val="2F5496"/>
                </a:solidFill>
                <a:latin typeface="Consolas"/>
                <a:ea typeface="MS Gothic"/>
                <a:cs typeface="Times New Roman"/>
              </a:rPr>
              <a:t>    </a:t>
            </a:r>
            <a:r>
              <a:rPr lang="en-US" sz="1200" i="1" kern="100" err="1">
                <a:solidFill>
                  <a:srgbClr val="2F5496"/>
                </a:solidFill>
                <a:latin typeface="Consolas"/>
                <a:ea typeface="MS Gothic"/>
                <a:cs typeface="Times New Roman"/>
              </a:rPr>
              <a:t>dy</a:t>
            </a:r>
            <a:r>
              <a:rPr lang="en-US" sz="1200" i="1" kern="100">
                <a:solidFill>
                  <a:srgbClr val="2F5496"/>
                </a:solidFill>
                <a:latin typeface="Consolas"/>
                <a:ea typeface="MS Gothic"/>
                <a:cs typeface="Times New Roman"/>
              </a:rPr>
              <a:t> </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int</a:t>
            </a:r>
            <a:r>
              <a:rPr lang="en-US" sz="1200" kern="100">
                <a:solidFill>
                  <a:srgbClr val="2F5496"/>
                </a:solidFill>
                <a:latin typeface="Consolas"/>
                <a:ea typeface="MS Gothic"/>
                <a:cs typeface="Times New Roman"/>
              </a:rPr>
              <a:t>((</a:t>
            </a:r>
            <a:r>
              <a:rPr lang="en-US" sz="1200" kern="100" err="1">
                <a:solidFill>
                  <a:srgbClr val="212121"/>
                </a:solidFill>
                <a:latin typeface="Consolas"/>
                <a:ea typeface="MS Gothic"/>
                <a:cs typeface="Times New Roman"/>
              </a:rPr>
              <a:t>dest_height</a:t>
            </a:r>
            <a:r>
              <a:rPr lang="en-US" sz="1200" kern="100">
                <a:solidFill>
                  <a:srgbClr val="212121"/>
                </a:solidFill>
                <a:latin typeface="Consolas"/>
                <a:ea typeface="MS Gothic"/>
                <a:cs typeface="Times New Roman"/>
              </a:rPr>
              <a:t> </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err="1">
                <a:solidFill>
                  <a:srgbClr val="212121"/>
                </a:solidFill>
                <a:latin typeface="Consolas"/>
                <a:ea typeface="MS Gothic"/>
                <a:cs typeface="Times New Roman"/>
              </a:rPr>
              <a:t>rsz_height</a:t>
            </a:r>
            <a:r>
              <a:rPr lang="en-US" sz="1200"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a:solidFill>
                  <a:srgbClr val="2F5496"/>
                </a:solidFill>
                <a:latin typeface="Consolas"/>
                <a:ea typeface="MS Gothic"/>
                <a:cs typeface="Times New Roman"/>
              </a:rPr>
              <a:t>2)</a:t>
            </a:r>
            <a:br>
              <a:rPr lang="en-US" sz="1200" kern="100">
                <a:solidFill>
                  <a:srgbClr val="2F5496"/>
                </a:solidFill>
                <a:latin typeface="Consolas"/>
                <a:ea typeface="MS Gothic"/>
                <a:cs typeface="Times New Roman"/>
              </a:rPr>
            </a:br>
            <a:r>
              <a:rPr lang="en-US" sz="1200" kern="100">
                <a:solidFill>
                  <a:srgbClr val="2F5496"/>
                </a:solidFill>
                <a:latin typeface="Consolas"/>
                <a:ea typeface="MS Gothic"/>
                <a:cs typeface="Times New Roman"/>
              </a:rPr>
              <a:t>    </a:t>
            </a:r>
            <a:r>
              <a:rPr lang="en-US" sz="1200" kern="100" err="1">
                <a:solidFill>
                  <a:srgbClr val="2F5496"/>
                </a:solidFill>
                <a:latin typeface="Consolas"/>
                <a:ea typeface="MS Gothic"/>
                <a:cs typeface="Times New Roman"/>
              </a:rPr>
              <a:t>dest</a:t>
            </a:r>
            <a:r>
              <a:rPr lang="en-US" sz="1200" kern="100">
                <a:solidFill>
                  <a:srgbClr val="2F5496"/>
                </a:solidFill>
                <a:latin typeface="Consolas"/>
                <a:ea typeface="MS Gothic"/>
                <a:cs typeface="Times New Roman"/>
              </a:rPr>
              <a:t>[</a:t>
            </a:r>
            <a:r>
              <a:rPr lang="en-US" sz="1200" kern="100" err="1">
                <a:solidFill>
                  <a:srgbClr val="212121"/>
                </a:solidFill>
                <a:latin typeface="Consolas"/>
                <a:ea typeface="MS Gothic"/>
                <a:cs typeface="Times New Roman"/>
              </a:rPr>
              <a:t>dy</a:t>
            </a:r>
            <a:r>
              <a:rPr lang="en-US" sz="1200" kern="100" err="1">
                <a:solidFill>
                  <a:srgbClr val="2F5496"/>
                </a:solidFill>
                <a:latin typeface="Consolas"/>
                <a:ea typeface="MS Gothic"/>
                <a:cs typeface="Times New Roman"/>
              </a:rPr>
              <a:t>:</a:t>
            </a:r>
            <a:r>
              <a:rPr lang="en-US" sz="1200" kern="100" err="1">
                <a:solidFill>
                  <a:srgbClr val="212121"/>
                </a:solidFill>
                <a:latin typeface="Consolas"/>
                <a:ea typeface="MS Gothic"/>
                <a:cs typeface="Times New Roman"/>
              </a:rPr>
              <a:t>dy</a:t>
            </a:r>
            <a:r>
              <a:rPr lang="en-US" sz="1200" b="1" kern="100" err="1">
                <a:solidFill>
                  <a:srgbClr val="2F5496"/>
                </a:solidFill>
                <a:latin typeface="Consolas"/>
                <a:ea typeface="MS Gothic"/>
                <a:cs typeface="Times New Roman"/>
              </a:rPr>
              <a:t>+</a:t>
            </a:r>
            <a:r>
              <a:rPr lang="en-US" sz="1200" kern="100" err="1">
                <a:solidFill>
                  <a:srgbClr val="212121"/>
                </a:solidFill>
                <a:latin typeface="Consolas"/>
                <a:ea typeface="MS Gothic"/>
                <a:cs typeface="Times New Roman"/>
              </a:rPr>
              <a:t>rsz_height</a:t>
            </a:r>
            <a:r>
              <a:rPr lang="en-US" sz="1200"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err="1">
                <a:solidFill>
                  <a:srgbClr val="212121"/>
                </a:solidFill>
                <a:latin typeface="Consolas"/>
                <a:ea typeface="MS Gothic"/>
                <a:cs typeface="Times New Roman"/>
              </a:rPr>
              <a:t>dx</a:t>
            </a:r>
            <a:r>
              <a:rPr lang="en-US" sz="1200" kern="100" err="1">
                <a:solidFill>
                  <a:srgbClr val="2F5496"/>
                </a:solidFill>
                <a:latin typeface="Consolas"/>
                <a:ea typeface="MS Gothic"/>
                <a:cs typeface="Times New Roman"/>
              </a:rPr>
              <a:t>:</a:t>
            </a:r>
            <a:r>
              <a:rPr lang="en-US" sz="1200" kern="100" err="1">
                <a:solidFill>
                  <a:srgbClr val="212121"/>
                </a:solidFill>
                <a:latin typeface="Consolas"/>
                <a:ea typeface="MS Gothic"/>
                <a:cs typeface="Times New Roman"/>
              </a:rPr>
              <a:t>dx</a:t>
            </a:r>
            <a:r>
              <a:rPr lang="en-US" sz="1200" b="1" kern="100" err="1">
                <a:solidFill>
                  <a:srgbClr val="2F5496"/>
                </a:solidFill>
                <a:latin typeface="Consolas"/>
                <a:ea typeface="MS Gothic"/>
                <a:cs typeface="Times New Roman"/>
              </a:rPr>
              <a:t>+</a:t>
            </a:r>
            <a:r>
              <a:rPr lang="en-US" sz="1200" kern="100" err="1">
                <a:solidFill>
                  <a:srgbClr val="212121"/>
                </a:solidFill>
                <a:latin typeface="Consolas"/>
                <a:ea typeface="MS Gothic"/>
                <a:cs typeface="Times New Roman"/>
              </a:rPr>
              <a:t>rsz_width</a:t>
            </a:r>
            <a:r>
              <a:rPr lang="en-US" sz="1200"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b="1" kern="100">
                <a:solidFill>
                  <a:srgbClr val="2F5496"/>
                </a:solidFill>
                <a:latin typeface="Consolas"/>
                <a:ea typeface="MS Gothic"/>
                <a:cs typeface="Times New Roman"/>
              </a:rPr>
              <a:t>=</a:t>
            </a:r>
            <a:r>
              <a:rPr lang="en-US" sz="1200" kern="100">
                <a:solidFill>
                  <a:srgbClr val="212121"/>
                </a:solidFill>
                <a:latin typeface="Consolas"/>
                <a:ea typeface="MS Gothic"/>
                <a:cs typeface="Times New Roman"/>
              </a:rPr>
              <a:t> </a:t>
            </a:r>
            <a:r>
              <a:rPr lang="en-US" sz="1200" kern="100" err="1">
                <a:solidFill>
                  <a:srgbClr val="212121"/>
                </a:solidFill>
                <a:latin typeface="Consolas"/>
                <a:ea typeface="MS Gothic"/>
                <a:cs typeface="Times New Roman"/>
              </a:rPr>
              <a:t>rsz</a:t>
            </a:r>
            <a:br>
              <a:rPr lang="en-US" sz="1200" kern="100">
                <a:solidFill>
                  <a:srgbClr val="212121"/>
                </a:solidFill>
                <a:latin typeface="Consolas"/>
                <a:ea typeface="MS Gothic"/>
                <a:cs typeface="Times New Roman"/>
              </a:rPr>
            </a:br>
            <a:br>
              <a:rPr lang="en-US" sz="1200" kern="100">
                <a:solidFill>
                  <a:srgbClr val="212121"/>
                </a:solidFill>
                <a:latin typeface="Consolas"/>
                <a:ea typeface="MS Gothic"/>
                <a:cs typeface="Times New Roman"/>
              </a:rPr>
            </a:br>
            <a:r>
              <a:rPr lang="en-US" sz="1200" kern="100">
                <a:solidFill>
                  <a:srgbClr val="212121"/>
                </a:solidFill>
                <a:latin typeface="Consolas"/>
                <a:ea typeface="MS Gothic"/>
                <a:cs typeface="Times New Roman"/>
              </a:rPr>
              <a:t>    </a:t>
            </a:r>
            <a:r>
              <a:rPr lang="en-US" sz="1200" i="1" kern="100">
                <a:solidFill>
                  <a:srgbClr val="2F5496"/>
                </a:solidFill>
                <a:latin typeface="Consolas"/>
                <a:ea typeface="MS Gothic"/>
                <a:cs typeface="Times New Roman"/>
              </a:rPr>
              <a:t># letterboxing complete, return </a:t>
            </a:r>
            <a:r>
              <a:rPr lang="en-US" sz="1200" i="1" kern="100" err="1">
                <a:solidFill>
                  <a:srgbClr val="2F5496"/>
                </a:solidFill>
                <a:latin typeface="Consolas"/>
                <a:ea typeface="MS Gothic"/>
                <a:cs typeface="Times New Roman"/>
              </a:rPr>
              <a:t>dest</a:t>
            </a:r>
            <a:br>
              <a:rPr lang="en-US" sz="1200" i="1" kern="100">
                <a:solidFill>
                  <a:srgbClr val="2F5496"/>
                </a:solidFill>
                <a:latin typeface="Consolas"/>
                <a:ea typeface="MS Gothic"/>
                <a:cs typeface="Times New Roman"/>
              </a:rPr>
            </a:br>
            <a:r>
              <a:rPr lang="en-US" sz="1200" i="1" kern="100">
                <a:solidFill>
                  <a:srgbClr val="2F5496"/>
                </a:solidFill>
                <a:latin typeface="Consolas"/>
                <a:ea typeface="MS Gothic"/>
                <a:cs typeface="Times New Roman"/>
              </a:rPr>
              <a:t>    </a:t>
            </a:r>
            <a:r>
              <a:rPr lang="en-US" sz="1200" b="1" kern="100">
                <a:solidFill>
                  <a:srgbClr val="2F5496"/>
                </a:solidFill>
                <a:latin typeface="Consolas"/>
                <a:ea typeface="MS Gothic"/>
                <a:cs typeface="Times New Roman"/>
              </a:rPr>
              <a:t>return</a:t>
            </a:r>
            <a:r>
              <a:rPr lang="en-US" sz="1200" kern="100">
                <a:solidFill>
                  <a:srgbClr val="212121"/>
                </a:solidFill>
                <a:latin typeface="Consolas"/>
                <a:ea typeface="MS Gothic"/>
                <a:cs typeface="Times New Roman"/>
              </a:rPr>
              <a:t> dest</a:t>
            </a:r>
            <a:endParaRPr lang="en-US" sz="1200" kern="100">
              <a:solidFill>
                <a:srgbClr val="000000"/>
              </a:solidFill>
              <a:latin typeface="Consolas"/>
              <a:ea typeface="MS Gothic"/>
              <a:cs typeface="Times New Roman"/>
            </a:endParaRPr>
          </a:p>
          <a:p>
            <a:pPr marL="182245" indent="-182245">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a:t>
            </a:r>
            <a:r>
              <a:rPr lang="en-US" sz="2900">
                <a:latin typeface="Arial"/>
                <a:ea typeface="Open Sans Light"/>
                <a:cs typeface="Arial"/>
              </a:rPr>
              <a:t>Transforming Images for Reference</a:t>
            </a:r>
            <a:br>
              <a:rPr lang="en-US" sz="2400">
                <a:latin typeface="Arial"/>
                <a:ea typeface="Open Sans Light"/>
                <a:cs typeface="Arial"/>
              </a:rPr>
            </a:br>
            <a:br>
              <a:rPr lang="en-US" sz="2400"/>
            </a:br>
            <a:r>
              <a:rPr lang="en-US" sz="2400">
                <a:latin typeface="Arial"/>
                <a:ea typeface="Open Sans Light"/>
                <a:cs typeface="Arial"/>
              </a:rPr>
              <a:t>Preliminary Imports and Connect to Camera</a:t>
            </a:r>
            <a:endParaRPr lang="en-US" sz="2400"/>
          </a:p>
        </p:txBody>
      </p:sp>
    </p:spTree>
    <p:extLst>
      <p:ext uri="{BB962C8B-B14F-4D97-AF65-F5344CB8AC3E}">
        <p14:creationId xmlns:p14="http://schemas.microsoft.com/office/powerpoint/2010/main" val="85711646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182245" indent="-182245">
              <a:buNone/>
            </a:pPr>
            <a:r>
              <a:rPr lang="en-US" sz="1000" i="1" kern="100">
                <a:solidFill>
                  <a:srgbClr val="212121"/>
                </a:solidFill>
                <a:latin typeface="Consolas"/>
                <a:ea typeface="MS Gothic"/>
                <a:cs typeface="Times New Roman"/>
              </a:rPr>
              <a:t># </a:t>
            </a:r>
            <a:r>
              <a:rPr lang="en-US" sz="1000" i="1" kern="100" err="1">
                <a:solidFill>
                  <a:srgbClr val="212121"/>
                </a:solidFill>
                <a:latin typeface="Consolas"/>
                <a:ea typeface="MS Gothic"/>
                <a:cs typeface="Times New Roman"/>
              </a:rPr>
              <a:t>pack_buffer</a:t>
            </a:r>
            <a:r>
              <a:rPr lang="en-US" sz="1000" i="1" kern="100">
                <a:solidFill>
                  <a:srgbClr val="212121"/>
                </a:solidFill>
                <a:latin typeface="Consolas"/>
                <a:ea typeface="MS Gothic"/>
                <a:cs typeface="Times New Roman"/>
              </a:rPr>
              <a:t> procedure, ONNX model expects normalized float32 NCHW tensor</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def</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pack_buffer</a:t>
            </a:r>
            <a:r>
              <a:rPr lang="en-US" sz="1000" kern="100">
                <a:solidFill>
                  <a:srgbClr val="212121"/>
                </a:solidFill>
                <a:latin typeface="Consolas"/>
                <a:ea typeface="MS Gothic"/>
                <a:cs typeface="Times New Roman"/>
              </a:rPr>
              <a:t>(</a:t>
            </a:r>
            <a:r>
              <a:rPr lang="en-US" sz="1000" kern="100" err="1">
                <a:solidFill>
                  <a:srgbClr val="212121"/>
                </a:solidFill>
                <a:latin typeface="Consolas"/>
                <a:ea typeface="MS Gothic"/>
                <a:cs typeface="Times New Roman"/>
              </a:rPr>
              <a:t>src</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np</a:t>
            </a:r>
            <a:r>
              <a:rPr lang="en-US" sz="1000" b="1" kern="100" err="1">
                <a:solidFill>
                  <a:srgbClr val="212121"/>
                </a:solidFill>
                <a:latin typeface="Consolas"/>
                <a:ea typeface="MS Gothic"/>
                <a:cs typeface="Times New Roman"/>
              </a:rPr>
              <a:t>.</a:t>
            </a:r>
            <a:r>
              <a:rPr lang="en-US" sz="1000" kern="100" err="1">
                <a:solidFill>
                  <a:srgbClr val="212121"/>
                </a:solidFill>
                <a:latin typeface="Consolas"/>
                <a:ea typeface="MS Gothic"/>
                <a:cs typeface="Times New Roman"/>
              </a:rPr>
              <a:t>array</a:t>
            </a:r>
            <a:r>
              <a:rPr lang="en-US" sz="1000" kern="100">
                <a:solidFill>
                  <a:srgbClr val="212121"/>
                </a:solidFill>
                <a:latin typeface="Consolas"/>
                <a:ea typeface="MS Gothic"/>
                <a:cs typeface="Times New Roman"/>
              </a:rPr>
              <a:t>(</a:t>
            </a:r>
            <a:r>
              <a:rPr lang="en-US" sz="1000" kern="100" err="1">
                <a:solidFill>
                  <a:srgbClr val="212121"/>
                </a:solidFill>
                <a:latin typeface="Consolas"/>
                <a:ea typeface="MS Gothic"/>
                <a:cs typeface="Times New Roman"/>
              </a:rPr>
              <a:t>src</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dtype</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'float32')       </a:t>
            </a:r>
            <a:r>
              <a:rPr lang="en-US" sz="1000" i="1" kern="100">
                <a:solidFill>
                  <a:srgbClr val="212121"/>
                </a:solidFill>
                <a:latin typeface="Consolas"/>
                <a:ea typeface="MS Gothic"/>
                <a:cs typeface="Times New Roman"/>
              </a:rPr>
              <a:t># cons </a:t>
            </a:r>
            <a:r>
              <a:rPr lang="en-US" sz="1000" i="1" kern="100" err="1">
                <a:solidFill>
                  <a:srgbClr val="212121"/>
                </a:solidFill>
                <a:latin typeface="Consolas"/>
                <a:ea typeface="MS Gothic"/>
                <a:cs typeface="Times New Roman"/>
              </a:rPr>
              <a:t>dest</a:t>
            </a:r>
            <a:r>
              <a:rPr lang="en-US" sz="1000" i="1" kern="100">
                <a:solidFill>
                  <a:srgbClr val="212121"/>
                </a:solidFill>
                <a:latin typeface="Consolas"/>
                <a:ea typeface="MS Gothic"/>
                <a:cs typeface="Times New Roman"/>
              </a:rPr>
              <a:t> array via copy</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 :3]                       </a:t>
            </a:r>
            <a:r>
              <a:rPr lang="en-US" sz="1000" i="1" kern="100">
                <a:solidFill>
                  <a:srgbClr val="212121"/>
                </a:solidFill>
                <a:latin typeface="Consolas"/>
                <a:ea typeface="MS Gothic"/>
                <a:cs typeface="Times New Roman"/>
              </a:rPr>
              <a:t># remove alpha channel</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1]                      </a:t>
            </a:r>
            <a:r>
              <a:rPr lang="en-US" sz="1000" i="1" kern="100">
                <a:solidFill>
                  <a:srgbClr val="212121"/>
                </a:solidFill>
                <a:latin typeface="Consolas"/>
                <a:ea typeface="MS Gothic"/>
                <a:cs typeface="Times New Roman"/>
              </a:rPr>
              <a:t># reorder channels: BGR -&gt; RGB</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255.0                               </a:t>
            </a:r>
            <a:r>
              <a:rPr lang="en-US" sz="1000" i="1" kern="100">
                <a:solidFill>
                  <a:srgbClr val="212121"/>
                </a:solidFill>
                <a:latin typeface="Consolas"/>
                <a:ea typeface="MS Gothic"/>
                <a:cs typeface="Times New Roman"/>
              </a:rPr>
              <a:t># normalize </a:t>
            </a:r>
            <a:r>
              <a:rPr lang="en-US" sz="1000" i="1" kern="100" err="1">
                <a:solidFill>
                  <a:srgbClr val="212121"/>
                </a:solidFill>
                <a:latin typeface="Consolas"/>
                <a:ea typeface="MS Gothic"/>
                <a:cs typeface="Times New Roman"/>
              </a:rPr>
              <a:t>vals</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np</a:t>
            </a:r>
            <a:r>
              <a:rPr lang="en-US" sz="1000" b="1" kern="100" err="1">
                <a:solidFill>
                  <a:srgbClr val="212121"/>
                </a:solidFill>
                <a:latin typeface="Consolas"/>
                <a:ea typeface="MS Gothic"/>
                <a:cs typeface="Times New Roman"/>
              </a:rPr>
              <a:t>.</a:t>
            </a:r>
            <a:r>
              <a:rPr lang="en-US" sz="1000" kern="100" err="1">
                <a:solidFill>
                  <a:srgbClr val="212121"/>
                </a:solidFill>
                <a:latin typeface="Consolas"/>
                <a:ea typeface="MS Gothic"/>
                <a:cs typeface="Times New Roman"/>
              </a:rPr>
              <a:t>transpose</a:t>
            </a:r>
            <a:r>
              <a:rPr lang="en-US" sz="1000" kern="100">
                <a:solidFill>
                  <a:srgbClr val="212121"/>
                </a:solidFill>
                <a:latin typeface="Consolas"/>
                <a:ea typeface="MS Gothic"/>
                <a:cs typeface="Times New Roman"/>
              </a:rPr>
              <a:t>(</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[2, 0, 1])        </a:t>
            </a:r>
            <a:r>
              <a:rPr lang="en-US" sz="1000" i="1" kern="100">
                <a:solidFill>
                  <a:srgbClr val="212121"/>
                </a:solidFill>
                <a:latin typeface="Consolas"/>
                <a:ea typeface="MS Gothic"/>
                <a:cs typeface="Times New Roman"/>
              </a:rPr>
              <a:t># make channel first dim</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np</a:t>
            </a:r>
            <a:r>
              <a:rPr lang="en-US" sz="1000" b="1" kern="100" err="1">
                <a:solidFill>
                  <a:srgbClr val="212121"/>
                </a:solidFill>
                <a:latin typeface="Consolas"/>
                <a:ea typeface="MS Gothic"/>
                <a:cs typeface="Times New Roman"/>
              </a:rPr>
              <a:t>.</a:t>
            </a:r>
            <a:r>
              <a:rPr lang="en-US" sz="1000" kern="100" err="1">
                <a:solidFill>
                  <a:srgbClr val="212121"/>
                </a:solidFill>
                <a:latin typeface="Consolas"/>
                <a:ea typeface="MS Gothic"/>
                <a:cs typeface="Times New Roman"/>
              </a:rPr>
              <a:t>expand_dims</a:t>
            </a:r>
            <a:r>
              <a:rPr lang="en-US" sz="1000" kern="100">
                <a:solidFill>
                  <a:srgbClr val="212121"/>
                </a:solidFill>
                <a:latin typeface="Consolas"/>
                <a:ea typeface="MS Gothic"/>
                <a:cs typeface="Times New Roman"/>
              </a:rPr>
              <a:t>(</a:t>
            </a:r>
            <a:r>
              <a:rPr lang="en-US" sz="1000" kern="100" err="1">
                <a:solidFill>
                  <a:srgbClr val="212121"/>
                </a:solidFill>
                <a:latin typeface="Consolas"/>
                <a:ea typeface="MS Gothic"/>
                <a:cs typeface="Times New Roman"/>
              </a:rPr>
              <a:t>dest</a:t>
            </a:r>
            <a:r>
              <a:rPr lang="en-US" sz="1000" kern="100">
                <a:solidFill>
                  <a:srgbClr val="212121"/>
                </a:solidFill>
                <a:latin typeface="Consolas"/>
                <a:ea typeface="MS Gothic"/>
                <a:cs typeface="Times New Roman"/>
              </a:rPr>
              <a:t>, 0)              </a:t>
            </a:r>
            <a:r>
              <a:rPr lang="en-US" sz="1000" i="1" kern="100">
                <a:solidFill>
                  <a:srgbClr val="212121"/>
                </a:solidFill>
                <a:latin typeface="Consolas"/>
                <a:ea typeface="MS Gothic"/>
                <a:cs typeface="Times New Roman"/>
              </a:rPr>
              <a:t># ins batch dim before </a:t>
            </a:r>
            <a:r>
              <a:rPr lang="en-US" sz="1000" i="1" kern="100" err="1">
                <a:solidFill>
                  <a:srgbClr val="212121"/>
                </a:solidFill>
                <a:latin typeface="Consolas"/>
                <a:ea typeface="MS Gothic"/>
                <a:cs typeface="Times New Roman"/>
              </a:rPr>
              <a:t>chan</a:t>
            </a:r>
            <a:r>
              <a:rPr lang="en-US" sz="1000" i="1" kern="100">
                <a:solidFill>
                  <a:srgbClr val="212121"/>
                </a:solidFill>
                <a:latin typeface="Consolas"/>
                <a:ea typeface="MS Gothic"/>
                <a:cs typeface="Times New Roman"/>
              </a:rPr>
              <a:t> dim</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return</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dest</a:t>
            </a:r>
            <a:endParaRPr lang="en-US" err="1"/>
          </a:p>
          <a:p>
            <a:pPr marL="182245" indent="-182245">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a:t>
            </a:r>
            <a:r>
              <a:rPr lang="en-US" sz="2900">
                <a:latin typeface="Arial"/>
                <a:ea typeface="Open Sans Light"/>
                <a:cs typeface="Arial"/>
              </a:rPr>
              <a:t>Transforming Images for Reference</a:t>
            </a:r>
            <a:br>
              <a:rPr lang="en-US" sz="2400">
                <a:latin typeface="Arial"/>
                <a:ea typeface="Open Sans Light"/>
                <a:cs typeface="Arial"/>
              </a:rPr>
            </a:br>
            <a:br>
              <a:rPr lang="en-US" sz="2400"/>
            </a:br>
            <a:r>
              <a:rPr lang="en-US" sz="2400">
                <a:latin typeface="Arial"/>
                <a:ea typeface="Open Sans Light"/>
                <a:cs typeface="Arial"/>
              </a:rPr>
              <a:t>Preliminary Imports and Connect to Camera</a:t>
            </a:r>
            <a:endParaRPr lang="en-US" sz="2400"/>
          </a:p>
        </p:txBody>
      </p:sp>
    </p:spTree>
    <p:extLst>
      <p:ext uri="{BB962C8B-B14F-4D97-AF65-F5344CB8AC3E}">
        <p14:creationId xmlns:p14="http://schemas.microsoft.com/office/powerpoint/2010/main" val="171958734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182245" indent="-182245">
              <a:buNone/>
            </a:pPr>
            <a:r>
              <a:rPr lang="en-US" sz="1000" i="1" kern="100">
                <a:solidFill>
                  <a:srgbClr val="212121"/>
                </a:solidFill>
                <a:latin typeface="Consolas"/>
                <a:ea typeface="MS Gothic"/>
                <a:cs typeface="Times New Roman"/>
              </a:rPr>
              <a:t># create a config with desired attributes: format, size, framerate</a:t>
            </a:r>
            <a:r>
              <a:rPr lang="en-US" sz="1000" kern="100">
                <a:solidFill>
                  <a:srgbClr val="212121"/>
                </a:solidFill>
                <a:latin typeface="Consolas"/>
                <a:ea typeface="MS Gothic"/>
                <a:cs typeface="Times New Roman"/>
              </a:rPr>
              <a:t>
</a:t>
            </a:r>
            <a:r>
              <a:rPr lang="en-US" sz="1000" i="1" kern="100">
                <a:solidFill>
                  <a:srgbClr val="212121"/>
                </a:solidFill>
                <a:latin typeface="Consolas"/>
                <a:ea typeface="MS Gothic"/>
                <a:cs typeface="Times New Roman"/>
              </a:rPr>
              <a:t># NOTE: camera resolution 4608x2464, </a:t>
            </a:r>
            <a:r>
              <a:rPr lang="en-US" sz="1000" i="1" kern="100" err="1">
                <a:solidFill>
                  <a:srgbClr val="212121"/>
                </a:solidFill>
                <a:latin typeface="Consolas"/>
                <a:ea typeface="MS Gothic"/>
                <a:cs typeface="Times New Roman"/>
              </a:rPr>
              <a:t>downsamples</a:t>
            </a:r>
            <a:r>
              <a:rPr lang="en-US" sz="1000" i="1" kern="100">
                <a:solidFill>
                  <a:srgbClr val="212121"/>
                </a:solidFill>
                <a:latin typeface="Consolas"/>
                <a:ea typeface="MS Gothic"/>
                <a:cs typeface="Times New Roman"/>
              </a:rPr>
              <a:t> at 2304x1296 (56.03 fps)</a:t>
            </a:r>
            <a:r>
              <a:rPr lang="en-US" sz="1000" kern="100">
                <a:solidFill>
                  <a:srgbClr val="212121"/>
                </a:solidFill>
                <a:latin typeface="Consolas"/>
                <a:ea typeface="MS Gothic"/>
                <a:cs typeface="Times New Roman"/>
              </a:rPr>
              <a:t>
</a:t>
            </a:r>
            <a:r>
              <a:rPr lang="en-US" sz="1000" i="1" kern="100">
                <a:solidFill>
                  <a:srgbClr val="212121"/>
                </a:solidFill>
                <a:latin typeface="Consolas"/>
                <a:ea typeface="MS Gothic"/>
                <a:cs typeface="Times New Roman"/>
              </a:rPr>
              <a:t># NOTE: XRGB8888 =&gt; shape: (height, width, 4); pixel value: [B, G, R, A]</a:t>
            </a:r>
            <a:r>
              <a:rPr lang="en-US" sz="1000" kern="100">
                <a:solidFill>
                  <a:srgbClr val="212121"/>
                </a:solidFill>
                <a:latin typeface="Consolas"/>
                <a:ea typeface="MS Gothic"/>
                <a:cs typeface="Times New Roman"/>
              </a:rPr>
              <a:t>
config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picam2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create_preview_configuration(
    main</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{'format': 'XRGB8888', 'size': (2304, 1296)})  </a:t>
            </a:r>
            <a:r>
              <a:rPr lang="en-US" sz="1000" i="1" kern="100">
                <a:solidFill>
                  <a:srgbClr val="212121"/>
                </a:solidFill>
                <a:latin typeface="Consolas"/>
                <a:ea typeface="MS Gothic"/>
                <a:cs typeface="Times New Roman"/>
              </a:rPr>
              <a:t># 16:9 aspect ratio</a:t>
            </a:r>
            <a:r>
              <a:rPr lang="en-US" sz="1000" kern="100">
                <a:solidFill>
                  <a:srgbClr val="212121"/>
                </a:solidFill>
                <a:latin typeface="Consolas"/>
                <a:ea typeface="MS Gothic"/>
                <a:cs typeface="Times New Roman"/>
              </a:rPr>
              <a:t>
</a:t>
            </a:r>
            <a:r>
              <a:rPr lang="en-US" sz="1000" i="1" kern="100">
                <a:solidFill>
                  <a:srgbClr val="212121"/>
                </a:solidFill>
                <a:latin typeface="Consolas"/>
                <a:ea typeface="MS Gothic"/>
                <a:cs typeface="Times New Roman"/>
              </a:rPr>
              <a:t># set camera configuration, start camera</a:t>
            </a:r>
            <a:r>
              <a:rPr lang="en-US" sz="1000" kern="100">
                <a:solidFill>
                  <a:srgbClr val="212121"/>
                </a:solidFill>
                <a:latin typeface="Consolas"/>
                <a:ea typeface="MS Gothic"/>
                <a:cs typeface="Times New Roman"/>
              </a:rPr>
              <a:t>
picam2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configure(config)
picam2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start()
</a:t>
            </a:r>
            <a:r>
              <a:rPr lang="en-US" sz="1000" i="1" kern="100">
                <a:solidFill>
                  <a:srgbClr val="212121"/>
                </a:solidFill>
                <a:latin typeface="Consolas"/>
                <a:ea typeface="MS Gothic"/>
                <a:cs typeface="Times New Roman"/>
              </a:rPr>
              <a:t># start </a:t>
            </a:r>
            <a:r>
              <a:rPr lang="en-US" sz="1000" i="1" kern="100" err="1">
                <a:solidFill>
                  <a:srgbClr val="212121"/>
                </a:solidFill>
                <a:latin typeface="Consolas"/>
                <a:ea typeface="MS Gothic"/>
                <a:cs typeface="Times New Roman"/>
              </a:rPr>
              <a:t>opencv</a:t>
            </a:r>
            <a:r>
              <a:rPr lang="en-US" sz="1000" i="1" kern="100">
                <a:solidFill>
                  <a:srgbClr val="212121"/>
                </a:solidFill>
                <a:latin typeface="Consolas"/>
                <a:ea typeface="MS Gothic"/>
                <a:cs typeface="Times New Roman"/>
              </a:rPr>
              <a:t> window thread</a:t>
            </a:r>
            <a:r>
              <a:rPr lang="en-US" sz="1000" kern="100">
                <a:solidFill>
                  <a:srgbClr val="212121"/>
                </a:solidFill>
                <a:latin typeface="Consolas"/>
                <a:ea typeface="MS Gothic"/>
                <a:cs typeface="Times New Roman"/>
              </a:rPr>
              <a:t>
cv2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startWindowThread()
</a:t>
            </a:r>
            <a:r>
              <a:rPr lang="en-US" sz="1000" kern="100" err="1">
                <a:solidFill>
                  <a:srgbClr val="212121"/>
                </a:solidFill>
                <a:latin typeface="Consolas"/>
                <a:ea typeface="MS Gothic"/>
                <a:cs typeface="Times New Roman"/>
              </a:rPr>
              <a:t>wnd_name</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'foo'
cv2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namedWindow(</a:t>
            </a:r>
            <a:r>
              <a:rPr lang="en-US" sz="1000" kern="100" err="1">
                <a:solidFill>
                  <a:srgbClr val="212121"/>
                </a:solidFill>
                <a:latin typeface="Consolas"/>
                <a:ea typeface="MS Gothic"/>
                <a:cs typeface="Times New Roman"/>
              </a:rPr>
              <a:t>wnd_name</a:t>
            </a:r>
            <a:r>
              <a:rPr lang="en-US" sz="1000" kern="100">
                <a:solidFill>
                  <a:srgbClr val="212121"/>
                </a:solidFill>
                <a:latin typeface="Consolas"/>
                <a:ea typeface="MS Gothic"/>
                <a:cs typeface="Times New Roman"/>
              </a:rPr>
              <a:t>, cv2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WINDOW_KEEPRATIO)
cv2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resizeWindow(</a:t>
            </a:r>
            <a:r>
              <a:rPr lang="en-US" sz="1000" kern="100" err="1">
                <a:solidFill>
                  <a:srgbClr val="212121"/>
                </a:solidFill>
                <a:latin typeface="Consolas"/>
                <a:ea typeface="MS Gothic"/>
                <a:cs typeface="Times New Roman"/>
              </a:rPr>
              <a:t>wnd_name</a:t>
            </a:r>
            <a:r>
              <a:rPr lang="en-US" sz="1000" kern="100">
                <a:solidFill>
                  <a:srgbClr val="212121"/>
                </a:solidFill>
                <a:latin typeface="Consolas"/>
                <a:ea typeface="MS Gothic"/>
                <a:cs typeface="Times New Roman"/>
              </a:rPr>
              <a:t>, 416, 416)                    </a:t>
            </a:r>
            <a:r>
              <a:rPr lang="en-US" sz="1000" i="1" kern="100">
                <a:solidFill>
                  <a:srgbClr val="212121"/>
                </a:solidFill>
                <a:latin typeface="Consolas"/>
                <a:ea typeface="MS Gothic"/>
                <a:cs typeface="Times New Roman"/>
              </a:rPr>
              <a:t># 1:1 aspect ratio</a:t>
            </a:r>
            <a:endParaRPr lang="en-US"/>
          </a:p>
          <a:p>
            <a:pPr marL="182245" indent="-182245">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a:t>
            </a:r>
            <a:r>
              <a:rPr lang="en-US" sz="2900">
                <a:latin typeface="Arial"/>
                <a:ea typeface="Open Sans Light"/>
                <a:cs typeface="Arial"/>
              </a:rPr>
              <a:t>Transforming Images for Reference</a:t>
            </a:r>
            <a:br>
              <a:rPr lang="en-US" sz="2400">
                <a:latin typeface="Arial"/>
                <a:ea typeface="Open Sans Light"/>
                <a:cs typeface="Arial"/>
              </a:rPr>
            </a:br>
            <a:br>
              <a:rPr lang="en-US" sz="2400"/>
            </a:br>
            <a:r>
              <a:rPr lang="en-US" sz="2400">
                <a:latin typeface="Arial"/>
                <a:ea typeface="Open Sans Light"/>
                <a:cs typeface="Arial"/>
              </a:rPr>
              <a:t>Preliminary Imports and Connect to Camera</a:t>
            </a:r>
            <a:endParaRPr lang="en-US" sz="2400"/>
          </a:p>
        </p:txBody>
      </p:sp>
    </p:spTree>
    <p:extLst>
      <p:ext uri="{BB962C8B-B14F-4D97-AF65-F5344CB8AC3E}">
        <p14:creationId xmlns:p14="http://schemas.microsoft.com/office/powerpoint/2010/main" val="300265263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182245" indent="-182245">
              <a:buNone/>
            </a:pPr>
            <a:r>
              <a:rPr lang="en-US" sz="1000" b="1" kern="100">
                <a:solidFill>
                  <a:srgbClr val="212121"/>
                </a:solidFill>
                <a:latin typeface="Consolas"/>
                <a:ea typeface="MS Gothic"/>
                <a:cs typeface="Times New Roman"/>
              </a:rPr>
              <a:t>while</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True</a:t>
            </a:r>
            <a:r>
              <a:rPr lang="en-US" sz="1000" kern="100">
                <a:solidFill>
                  <a:srgbClr val="212121"/>
                </a:solidFill>
                <a:latin typeface="Consolas"/>
                <a:ea typeface="MS Gothic"/>
                <a:cs typeface="Times New Roman"/>
              </a:rPr>
              <a:t>:
    </a:t>
            </a:r>
            <a:r>
              <a:rPr lang="en-US" sz="1000" i="1" kern="100">
                <a:solidFill>
                  <a:srgbClr val="212121"/>
                </a:solidFill>
                <a:latin typeface="Consolas"/>
                <a:ea typeface="MS Gothic"/>
                <a:cs typeface="Times New Roman"/>
              </a:rPr>
              <a:t># get current image data from 'main' camera stream</a:t>
            </a:r>
            <a:r>
              <a:rPr lang="en-US" sz="1000" kern="100">
                <a:solidFill>
                  <a:srgbClr val="212121"/>
                </a:solidFill>
                <a:latin typeface="Consolas"/>
                <a:ea typeface="MS Gothic"/>
                <a:cs typeface="Times New Roman"/>
              </a:rPr>
              <a:t>
    arr1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picam2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capture_array('main')
    </a:t>
            </a:r>
            <a:r>
              <a:rPr lang="en-US" sz="1000" i="1" kern="100">
                <a:solidFill>
                  <a:srgbClr val="212121"/>
                </a:solidFill>
                <a:latin typeface="Consolas"/>
                <a:ea typeface="MS Gothic"/>
                <a:cs typeface="Times New Roman"/>
              </a:rPr>
              <a:t># letterbox the image to resize for NN input (size: (height, width, </a:t>
            </a:r>
            <a:r>
              <a:rPr lang="en-US" sz="1000" i="1" kern="100" err="1">
                <a:solidFill>
                  <a:srgbClr val="212121"/>
                </a:solidFill>
                <a:latin typeface="Consolas"/>
                <a:ea typeface="MS Gothic"/>
                <a:cs typeface="Times New Roman"/>
              </a:rPr>
              <a:t>chan</a:t>
            </a:r>
            <a:r>
              <a:rPr lang="en-US" sz="1000" i="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arr2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letterbox(arr1, (416, 416, 4))
    </a:t>
            </a:r>
            <a:r>
              <a:rPr lang="en-US" sz="1000" i="1" kern="100">
                <a:solidFill>
                  <a:srgbClr val="212121"/>
                </a:solidFill>
                <a:latin typeface="Consolas"/>
                <a:ea typeface="MS Gothic"/>
                <a:cs typeface="Times New Roman"/>
              </a:rPr>
              <a:t># cons packed input buffer for ONNX model inference</a:t>
            </a:r>
            <a:r>
              <a:rPr lang="en-US" sz="1000" kern="100">
                <a:solidFill>
                  <a:srgbClr val="212121"/>
                </a:solidFill>
                <a:latin typeface="Consolas"/>
                <a:ea typeface="MS Gothic"/>
                <a:cs typeface="Times New Roman"/>
              </a:rPr>
              <a:t>
    arr3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pack_buffer</a:t>
            </a:r>
            <a:r>
              <a:rPr lang="en-US" sz="1000" kern="100">
                <a:solidFill>
                  <a:srgbClr val="212121"/>
                </a:solidFill>
                <a:latin typeface="Consolas"/>
                <a:ea typeface="MS Gothic"/>
                <a:cs typeface="Times New Roman"/>
              </a:rPr>
              <a:t>(arr2)
    dim3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np</a:t>
            </a:r>
            <a:r>
              <a:rPr lang="en-US" sz="1000" b="1" kern="100" err="1">
                <a:solidFill>
                  <a:srgbClr val="212121"/>
                </a:solidFill>
                <a:latin typeface="Consolas"/>
                <a:ea typeface="MS Gothic"/>
                <a:cs typeface="Times New Roman"/>
              </a:rPr>
              <a:t>.</a:t>
            </a:r>
            <a:r>
              <a:rPr lang="en-US" sz="1000" kern="100" err="1">
                <a:solidFill>
                  <a:srgbClr val="212121"/>
                </a:solidFill>
                <a:latin typeface="Consolas"/>
                <a:ea typeface="MS Gothic"/>
                <a:cs typeface="Times New Roman"/>
              </a:rPr>
              <a:t>array</a:t>
            </a:r>
            <a:r>
              <a:rPr lang="en-US" sz="1000" kern="100">
                <a:solidFill>
                  <a:srgbClr val="212121"/>
                </a:solidFill>
                <a:latin typeface="Consolas"/>
                <a:ea typeface="MS Gothic"/>
                <a:cs typeface="Times New Roman"/>
              </a:rPr>
              <a:t>([arr2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shape[1],arr2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shape[0]],</a:t>
            </a:r>
            <a:r>
              <a:rPr lang="en-US" sz="1000" kern="100" err="1">
                <a:solidFill>
                  <a:srgbClr val="212121"/>
                </a:solidFill>
                <a:latin typeface="Consolas"/>
                <a:ea typeface="MS Gothic"/>
                <a:cs typeface="Times New Roman"/>
              </a:rPr>
              <a:t>dtype</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np</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float32)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reshape(1,2)
    </a:t>
            </a:r>
            <a:r>
              <a:rPr lang="en-US" sz="1000" i="1" kern="100">
                <a:solidFill>
                  <a:srgbClr val="212121"/>
                </a:solidFill>
                <a:latin typeface="Consolas"/>
                <a:ea typeface="MS Gothic"/>
                <a:cs typeface="Times New Roman"/>
              </a:rPr>
              <a:t># if window closed, break loop before </a:t>
            </a:r>
            <a:r>
              <a:rPr lang="en-US" sz="1000" i="1" kern="100" err="1">
                <a:solidFill>
                  <a:srgbClr val="212121"/>
                </a:solidFill>
                <a:latin typeface="Consolas"/>
                <a:ea typeface="MS Gothic"/>
                <a:cs typeface="Times New Roman"/>
              </a:rPr>
              <a:t>imshow</a:t>
            </a:r>
            <a:r>
              <a:rPr lang="en-US" sz="1000" i="1" kern="100">
                <a:solidFill>
                  <a:srgbClr val="212121"/>
                </a:solidFill>
                <a:latin typeface="Consolas"/>
                <a:ea typeface="MS Gothic"/>
                <a:cs typeface="Times New Roman"/>
              </a:rPr>
              <a:t> creates new window</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if</a:t>
            </a:r>
            <a:r>
              <a:rPr lang="en-US" sz="1000" kern="100">
                <a:solidFill>
                  <a:srgbClr val="212121"/>
                </a:solidFill>
                <a:latin typeface="Consolas"/>
                <a:ea typeface="MS Gothic"/>
                <a:cs typeface="Times New Roman"/>
              </a:rPr>
              <a:t> cv2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getWindowProperty(</a:t>
            </a:r>
            <a:r>
              <a:rPr lang="en-US" sz="1000" kern="100" err="1">
                <a:solidFill>
                  <a:srgbClr val="212121"/>
                </a:solidFill>
                <a:latin typeface="Consolas"/>
                <a:ea typeface="MS Gothic"/>
                <a:cs typeface="Times New Roman"/>
              </a:rPr>
              <a:t>wnd_name</a:t>
            </a:r>
            <a:r>
              <a:rPr lang="en-US" sz="1000" kern="100">
                <a:solidFill>
                  <a:srgbClr val="212121"/>
                </a:solidFill>
                <a:latin typeface="Consolas"/>
                <a:ea typeface="MS Gothic"/>
                <a:cs typeface="Times New Roman"/>
              </a:rPr>
              <a:t>, cv2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WND_PROP_AUTOSIZE)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1:
        </a:t>
            </a:r>
            <a:r>
              <a:rPr lang="en-US" sz="1000" b="1" kern="100">
                <a:solidFill>
                  <a:srgbClr val="212121"/>
                </a:solidFill>
                <a:latin typeface="Consolas"/>
                <a:ea typeface="MS Gothic"/>
                <a:cs typeface="Times New Roman"/>
              </a:rPr>
              <a:t>break</a:t>
            </a:r>
            <a:r>
              <a:rPr lang="en-US" sz="1000" kern="100">
                <a:solidFill>
                  <a:srgbClr val="212121"/>
                </a:solidFill>
                <a:latin typeface="Consolas"/>
                <a:ea typeface="MS Gothic"/>
                <a:cs typeface="Times New Roman"/>
              </a:rPr>
              <a:t>
    </a:t>
            </a:r>
            <a:r>
              <a:rPr lang="en-US" sz="1000" i="1" kern="100">
                <a:solidFill>
                  <a:srgbClr val="212121"/>
                </a:solidFill>
                <a:latin typeface="Consolas"/>
                <a:ea typeface="MS Gothic"/>
                <a:cs typeface="Times New Roman"/>
              </a:rPr>
              <a:t># show annotated image</a:t>
            </a:r>
            <a:r>
              <a:rPr lang="en-US" sz="1000" kern="100">
                <a:solidFill>
                  <a:srgbClr val="212121"/>
                </a:solidFill>
                <a:latin typeface="Consolas"/>
                <a:ea typeface="MS Gothic"/>
                <a:cs typeface="Times New Roman"/>
              </a:rPr>
              <a:t>
    </a:t>
            </a:r>
            <a:r>
              <a:rPr lang="en-US" sz="1000" i="1" kern="100">
                <a:solidFill>
                  <a:srgbClr val="212121"/>
                </a:solidFill>
                <a:latin typeface="Consolas"/>
                <a:ea typeface="MS Gothic"/>
                <a:cs typeface="Times New Roman"/>
              </a:rPr>
              <a:t># cv2.imshow(</a:t>
            </a:r>
            <a:r>
              <a:rPr lang="en-US" sz="1000" i="1" kern="100" err="1">
                <a:solidFill>
                  <a:srgbClr val="212121"/>
                </a:solidFill>
                <a:latin typeface="Consolas"/>
                <a:ea typeface="MS Gothic"/>
                <a:cs typeface="Times New Roman"/>
              </a:rPr>
              <a:t>wnd_name</a:t>
            </a:r>
            <a:r>
              <a:rPr lang="en-US" sz="1000" i="1" kern="100">
                <a:solidFill>
                  <a:srgbClr val="212121"/>
                </a:solidFill>
                <a:latin typeface="Consolas"/>
                <a:ea typeface="MS Gothic"/>
                <a:cs typeface="Times New Roman"/>
              </a:rPr>
              <a:t>, arr4)</a:t>
            </a:r>
            <a:r>
              <a:rPr lang="en-US" sz="1000" kern="100">
                <a:solidFill>
                  <a:srgbClr val="212121"/>
                </a:solidFill>
                <a:latin typeface="Consolas"/>
                <a:ea typeface="MS Gothic"/>
                <a:cs typeface="Times New Roman"/>
              </a:rPr>
              <a:t>
    cv2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imshow(</a:t>
            </a:r>
            <a:r>
              <a:rPr lang="en-US" sz="1000" kern="100" err="1">
                <a:solidFill>
                  <a:srgbClr val="212121"/>
                </a:solidFill>
                <a:latin typeface="Consolas"/>
                <a:ea typeface="MS Gothic"/>
                <a:cs typeface="Times New Roman"/>
              </a:rPr>
              <a:t>wnd_name</a:t>
            </a:r>
            <a:r>
              <a:rPr lang="en-US" sz="1000" kern="100">
                <a:solidFill>
                  <a:srgbClr val="212121"/>
                </a:solidFill>
                <a:latin typeface="Consolas"/>
                <a:ea typeface="MS Gothic"/>
                <a:cs typeface="Times New Roman"/>
              </a:rPr>
              <a:t>, arr2)
    key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cv2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waitKey(1)
    </a:t>
            </a:r>
            <a:r>
              <a:rPr lang="en-US" sz="1000" b="1" kern="100">
                <a:solidFill>
                  <a:srgbClr val="212121"/>
                </a:solidFill>
                <a:latin typeface="Consolas"/>
                <a:ea typeface="MS Gothic"/>
                <a:cs typeface="Times New Roman"/>
              </a:rPr>
              <a:t>if</a:t>
            </a:r>
            <a:r>
              <a:rPr lang="en-US" sz="1000" kern="100">
                <a:solidFill>
                  <a:srgbClr val="212121"/>
                </a:solidFill>
                <a:latin typeface="Consolas"/>
                <a:ea typeface="MS Gothic"/>
                <a:cs typeface="Times New Roman"/>
              </a:rPr>
              <a:t> key </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 </a:t>
            </a:r>
            <a:r>
              <a:rPr lang="en-US" sz="1000" kern="100" err="1">
                <a:solidFill>
                  <a:srgbClr val="212121"/>
                </a:solidFill>
                <a:latin typeface="Consolas"/>
                <a:ea typeface="MS Gothic"/>
                <a:cs typeface="Times New Roman"/>
              </a:rPr>
              <a:t>ord</a:t>
            </a:r>
            <a:r>
              <a:rPr lang="en-US" sz="1000" kern="100">
                <a:solidFill>
                  <a:srgbClr val="212121"/>
                </a:solidFill>
                <a:latin typeface="Consolas"/>
                <a:ea typeface="MS Gothic"/>
                <a:cs typeface="Times New Roman"/>
              </a:rPr>
              <a:t>("q"):
        </a:t>
            </a:r>
            <a:r>
              <a:rPr lang="en-US" sz="1000" b="1" kern="100">
                <a:solidFill>
                  <a:srgbClr val="212121"/>
                </a:solidFill>
                <a:latin typeface="Consolas"/>
                <a:ea typeface="MS Gothic"/>
                <a:cs typeface="Times New Roman"/>
              </a:rPr>
              <a:t>break</a:t>
            </a:r>
            <a:endParaRPr lang="en-US"/>
          </a:p>
          <a:p>
            <a:pPr marL="182245" indent="-182245">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a:t>
            </a:r>
            <a:r>
              <a:rPr lang="en-US" sz="2900">
                <a:latin typeface="Arial"/>
                <a:ea typeface="Open Sans Light"/>
                <a:cs typeface="Arial"/>
              </a:rPr>
              <a:t>Transforming Images for Reference</a:t>
            </a:r>
            <a:br>
              <a:rPr lang="en-US" sz="2400">
                <a:latin typeface="Arial"/>
                <a:ea typeface="Open Sans Light"/>
                <a:cs typeface="Arial"/>
              </a:rPr>
            </a:br>
            <a:br>
              <a:rPr lang="en-US" sz="2400"/>
            </a:br>
            <a:r>
              <a:rPr lang="en-US" sz="2400">
                <a:latin typeface="Arial"/>
                <a:ea typeface="Open Sans Light"/>
                <a:cs typeface="Arial"/>
              </a:rPr>
              <a:t>Preliminary Imports and Connect to Camera</a:t>
            </a:r>
            <a:endParaRPr lang="en-US" sz="2400"/>
          </a:p>
        </p:txBody>
      </p:sp>
    </p:spTree>
    <p:extLst>
      <p:ext uri="{BB962C8B-B14F-4D97-AF65-F5344CB8AC3E}">
        <p14:creationId xmlns:p14="http://schemas.microsoft.com/office/powerpoint/2010/main" val="72161272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568547"/>
            <a:ext cx="8684911" cy="3453231"/>
          </a:xfrm>
        </p:spPr>
        <p:txBody>
          <a:bodyPr lIns="0" tIns="0" rIns="0" bIns="0" anchor="t"/>
          <a:lstStyle/>
          <a:p>
            <a:pPr marL="182245" indent="-182245">
              <a:buNone/>
            </a:pPr>
            <a:r>
              <a:rPr lang="en-US" sz="1000" i="1" kern="100">
                <a:solidFill>
                  <a:srgbClr val="212121"/>
                </a:solidFill>
                <a:latin typeface="Consolas"/>
                <a:ea typeface="MS Gothic"/>
                <a:cs typeface="Times New Roman"/>
              </a:rPr>
              <a:t># stop camera</a:t>
            </a:r>
            <a:r>
              <a:rPr lang="en-US" sz="1000" kern="100">
                <a:solidFill>
                  <a:srgbClr val="212121"/>
                </a:solidFill>
                <a:latin typeface="Consolas"/>
                <a:ea typeface="MS Gothic"/>
                <a:cs typeface="Times New Roman"/>
              </a:rPr>
              <a:t>
cv2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destroyWindow(</a:t>
            </a:r>
            <a:r>
              <a:rPr lang="en-US" sz="1000" kern="100" err="1">
                <a:solidFill>
                  <a:srgbClr val="212121"/>
                </a:solidFill>
                <a:latin typeface="Consolas"/>
                <a:ea typeface="MS Gothic"/>
                <a:cs typeface="Times New Roman"/>
              </a:rPr>
              <a:t>wnd_name</a:t>
            </a:r>
            <a:r>
              <a:rPr lang="en-US" sz="1000" kern="100">
                <a:solidFill>
                  <a:srgbClr val="212121"/>
                </a:solidFill>
                <a:latin typeface="Consolas"/>
                <a:ea typeface="MS Gothic"/>
                <a:cs typeface="Times New Roman"/>
              </a:rPr>
              <a:t>)
picam2</a:t>
            </a:r>
            <a:r>
              <a:rPr lang="en-US" sz="1000" b="1" kern="100">
                <a:solidFill>
                  <a:srgbClr val="212121"/>
                </a:solidFill>
                <a:latin typeface="Consolas"/>
                <a:ea typeface="MS Gothic"/>
                <a:cs typeface="Times New Roman"/>
              </a:rPr>
              <a:t>.</a:t>
            </a:r>
            <a:r>
              <a:rPr lang="en-US" sz="1000" kern="100">
                <a:solidFill>
                  <a:srgbClr val="212121"/>
                </a:solidFill>
                <a:latin typeface="Consolas"/>
                <a:ea typeface="MS Gothic"/>
                <a:cs typeface="Times New Roman"/>
              </a:rPr>
              <a:t>stop()</a:t>
            </a:r>
            <a:endParaRPr lang="en-US"/>
          </a:p>
          <a:p>
            <a:pPr marL="182245" indent="-182245">
              <a:buNone/>
            </a:pPr>
            <a:endParaRPr lang="en-US" sz="1000" kern="100">
              <a:solidFill>
                <a:srgbClr val="212121"/>
              </a:solidFill>
              <a:latin typeface="Consolas"/>
              <a:ea typeface="MS Gothic"/>
              <a:cs typeface="Times New Roman"/>
            </a:endParaRPr>
          </a:p>
          <a:p>
            <a:pPr marL="0" indent="0">
              <a:spcBef>
                <a:spcPts val="200"/>
              </a:spcBef>
              <a:spcAft>
                <a:spcPts val="0"/>
              </a:spcAft>
              <a:buNone/>
            </a:pPr>
            <a:endParaRPr lang="en-US" sz="1000" kern="100">
              <a:solidFill>
                <a:srgbClr val="212121"/>
              </a:solidFill>
              <a:latin typeface="Consolas"/>
              <a:ea typeface="MS Gothic"/>
              <a:cs typeface="Times New Roman"/>
            </a:endParaRPr>
          </a:p>
          <a:p>
            <a:pPr marL="0" indent="-182245">
              <a:spcBef>
                <a:spcPts val="200"/>
              </a:spcBef>
              <a:spcAft>
                <a:spcPts val="0"/>
              </a:spcAft>
            </a:pPr>
            <a:endParaRPr lang="en-US" sz="1800"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400">
                <a:latin typeface="Arial"/>
                <a:ea typeface="Open Sans Light"/>
                <a:cs typeface="Arial"/>
              </a:rPr>
              <a:t>Exercise 3:  </a:t>
            </a:r>
            <a:r>
              <a:rPr lang="en-US" sz="2900">
                <a:latin typeface="Arial"/>
                <a:ea typeface="Open Sans Light"/>
                <a:cs typeface="Arial"/>
              </a:rPr>
              <a:t>Transforming Images for Reference</a:t>
            </a:r>
            <a:br>
              <a:rPr lang="en-US" sz="2400">
                <a:latin typeface="Arial"/>
                <a:ea typeface="Open Sans Light"/>
                <a:cs typeface="Arial"/>
              </a:rPr>
            </a:br>
            <a:br>
              <a:rPr lang="en-US" sz="2400"/>
            </a:br>
            <a:r>
              <a:rPr lang="en-US" sz="2400">
                <a:latin typeface="Arial"/>
                <a:ea typeface="Open Sans Light"/>
                <a:cs typeface="Arial"/>
              </a:rPr>
              <a:t>Preliminary Imports and Connect to Camera</a:t>
            </a:r>
            <a:endParaRPr lang="en-US" sz="2400"/>
          </a:p>
        </p:txBody>
      </p:sp>
    </p:spTree>
    <p:extLst>
      <p:ext uri="{BB962C8B-B14F-4D97-AF65-F5344CB8AC3E}">
        <p14:creationId xmlns:p14="http://schemas.microsoft.com/office/powerpoint/2010/main" val="52475873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342900" marR="0" lvl="0" indent="-342900">
              <a:lnSpc>
                <a:spcPct val="107000"/>
              </a:lnSpc>
              <a:spcBef>
                <a:spcPts val="0"/>
              </a:spcBef>
              <a:spcAft>
                <a:spcPts val="0"/>
              </a:spcAft>
              <a:buFont typeface="+mj-lt"/>
              <a:buAutoNum type="arabi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Exercise 3: Transforming images for inference using software.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err="1">
                <a:solidFill>
                  <a:srgbClr val="00B050"/>
                </a:solidFill>
                <a:effectLst/>
                <a:latin typeface="Calibri" panose="020F0502020204030204" pitchFamily="34" charset="0"/>
                <a:ea typeface="Calibri" panose="020F0502020204030204" pitchFamily="34" charset="0"/>
                <a:cs typeface="Arial" panose="020B0604020202020204" pitchFamily="34" charset="0"/>
              </a:rPr>
              <a:t>libcamera</a:t>
            </a: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 document: (HERE OR IN PREVIOUS EXERCISE)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Introduce OpenCV package (maybe </a:t>
            </a:r>
            <a:r>
              <a:rPr lang="en-US" sz="1100" kern="100" err="1">
                <a:solidFill>
                  <a:srgbClr val="00B050"/>
                </a:solidFill>
                <a:effectLst/>
                <a:latin typeface="Calibri" panose="020F0502020204030204" pitchFamily="34" charset="0"/>
                <a:ea typeface="Calibri" panose="020F0502020204030204" pitchFamily="34" charset="0"/>
                <a:cs typeface="Arial" panose="020B0604020202020204" pitchFamily="34" charset="0"/>
              </a:rPr>
              <a:t>Numpy</a:t>
            </a: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 package too)  TODO: provide OpenCV </a:t>
            </a:r>
            <a:r>
              <a:rPr lang="en-US" sz="1100" kern="100" err="1">
                <a:solidFill>
                  <a:srgbClr val="00B050"/>
                </a:solidFill>
                <a:effectLst/>
                <a:latin typeface="Calibri" panose="020F0502020204030204" pitchFamily="34" charset="0"/>
                <a:ea typeface="Calibri" panose="020F0502020204030204" pitchFamily="34" charset="0"/>
                <a:cs typeface="Arial" panose="020B0604020202020204" pitchFamily="34" charset="0"/>
              </a:rPr>
              <a:t>cheatsheet</a:t>
            </a: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Native resolution: 3280x2264, half this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tiling, resizing, scaling, letterboxing (lecture 3 need to cover these topics)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Changing packing scheme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Goal: 3x416x416 (in RGB order, no alpha)</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Provide code for three different options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1100" kern="100">
                <a:solidFill>
                  <a:srgbClr val="00B050"/>
                </a:solidFill>
                <a:effectLst/>
                <a:latin typeface="Calibri" panose="020F0502020204030204" pitchFamily="34" charset="0"/>
                <a:ea typeface="Calibri" panose="020F0502020204030204" pitchFamily="34" charset="0"/>
                <a:cs typeface="Arial" panose="020B0604020202020204" pitchFamily="34" charset="0"/>
              </a:rPr>
              <a:t>Provide preprocessing code provided from ONNX model zoo page.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Instructions</a:t>
            </a:r>
            <a:endParaRPr lang="en-US"/>
          </a:p>
        </p:txBody>
      </p:sp>
    </p:spTree>
    <p:extLst>
      <p:ext uri="{BB962C8B-B14F-4D97-AF65-F5344CB8AC3E}">
        <p14:creationId xmlns:p14="http://schemas.microsoft.com/office/powerpoint/2010/main" val="262982463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FBAAB-40BE-73B4-1B68-62606FDD7A2F}"/>
              </a:ext>
            </a:extLst>
          </p:cNvPr>
          <p:cNvSpPr>
            <a:spLocks noGrp="1"/>
          </p:cNvSpPr>
          <p:nvPr>
            <p:ph type="title"/>
          </p:nvPr>
        </p:nvSpPr>
        <p:spPr/>
        <p:txBody>
          <a:bodyPr/>
          <a:lstStyle/>
          <a:p>
            <a:r>
              <a:rPr lang="en-US"/>
              <a:t>Setting up the camera to model pipeline</a:t>
            </a:r>
          </a:p>
        </p:txBody>
      </p:sp>
      <p:sp>
        <p:nvSpPr>
          <p:cNvPr id="3" name="Text Placeholder 2">
            <a:extLst>
              <a:ext uri="{FF2B5EF4-FFF2-40B4-BE49-F238E27FC236}">
                <a16:creationId xmlns:a16="http://schemas.microsoft.com/office/drawing/2014/main" id="{1CB8D9E8-E80F-042E-CD02-33B12AD2302A}"/>
              </a:ext>
            </a:extLst>
          </p:cNvPr>
          <p:cNvSpPr>
            <a:spLocks noGrp="1"/>
          </p:cNvSpPr>
          <p:nvPr>
            <p:ph type="body" sz="quarter" idx="10"/>
          </p:nvPr>
        </p:nvSpPr>
        <p:spPr/>
        <p:txBody>
          <a:bodyPr/>
          <a:lstStyle/>
          <a:p>
            <a:pPr marL="342900" indent="-342900">
              <a:buFont typeface="Arial" panose="020B0604020202020204" pitchFamily="34" charset="0"/>
              <a:buChar char="•"/>
            </a:pPr>
            <a:r>
              <a:rPr lang="en-US" b="0">
                <a:solidFill>
                  <a:srgbClr val="FF0000"/>
                </a:solidFill>
              </a:rPr>
              <a:t>Original camera resolution 3x3280x2464 (3 </a:t>
            </a:r>
            <a:r>
              <a:rPr lang="en-US" b="0">
                <a:solidFill>
                  <a:srgbClr val="FF0000"/>
                </a:solidFill>
                <a:sym typeface="Wingdings" panose="05000000000000000000" pitchFamily="2" charset="2"/>
              </a:rPr>
              <a:t> RGB)</a:t>
            </a:r>
            <a:endParaRPr lang="en-US" b="0">
              <a:solidFill>
                <a:srgbClr val="FF0000"/>
              </a:solidFill>
            </a:endParaRPr>
          </a:p>
          <a:p>
            <a:pPr marL="342900" indent="-342900">
              <a:buFont typeface="Arial" panose="020B0604020202020204" pitchFamily="34" charset="0"/>
              <a:buChar char="•"/>
            </a:pPr>
            <a:r>
              <a:rPr lang="en-US" b="0">
                <a:solidFill>
                  <a:srgbClr val="FF0000"/>
                </a:solidFill>
              </a:rPr>
              <a:t>TinyYOLOv3 expects 3x416x416</a:t>
            </a:r>
          </a:p>
          <a:p>
            <a:pPr marL="342900" indent="-342900">
              <a:buFont typeface="Arial" panose="020B0604020202020204" pitchFamily="34" charset="0"/>
              <a:buChar char="•"/>
            </a:pPr>
            <a:r>
              <a:rPr lang="en-US" b="0">
                <a:solidFill>
                  <a:srgbClr val="FF0000"/>
                </a:solidFill>
              </a:rPr>
              <a:t>Options</a:t>
            </a:r>
          </a:p>
          <a:p>
            <a:pPr marL="479936" lvl="1" indent="-342900"/>
            <a:r>
              <a:rPr lang="en-US">
                <a:solidFill>
                  <a:srgbClr val="FF0000"/>
                </a:solidFill>
              </a:rPr>
              <a:t>Tiling, scaling, cropping and letterboxing (give images)</a:t>
            </a:r>
          </a:p>
          <a:p>
            <a:pPr marL="479936" lvl="1" indent="-342900"/>
            <a:r>
              <a:rPr lang="en-US">
                <a:solidFill>
                  <a:srgbClr val="FF0000"/>
                </a:solidFill>
              </a:rPr>
              <a:t>Scale using bilinear filtering for best results (but more computationally expensive)</a:t>
            </a:r>
          </a:p>
          <a:p>
            <a:pPr marL="342900" indent="-342900">
              <a:buFont typeface="Arial" panose="020B0604020202020204" pitchFamily="34" charset="0"/>
              <a:buChar char="•"/>
            </a:pPr>
            <a:r>
              <a:rPr lang="en-US" b="0">
                <a:solidFill>
                  <a:srgbClr val="FF0000"/>
                </a:solidFill>
              </a:rPr>
              <a:t>We suggest:</a:t>
            </a:r>
          </a:p>
          <a:p>
            <a:pPr marL="479936" lvl="1" indent="-342900"/>
            <a:r>
              <a:rPr lang="en-US" b="0">
                <a:solidFill>
                  <a:srgbClr val="FF0000"/>
                </a:solidFill>
              </a:rPr>
              <a:t>0.25 scaling </a:t>
            </a:r>
            <a:r>
              <a:rPr lang="en-US" b="0">
                <a:solidFill>
                  <a:srgbClr val="FF0000"/>
                </a:solidFill>
                <a:sym typeface="Wingdings" panose="05000000000000000000" pitchFamily="2" charset="2"/>
              </a:rPr>
              <a:t> 820x616  in the camera hardware</a:t>
            </a:r>
          </a:p>
          <a:p>
            <a:pPr marL="479936" lvl="1" indent="-342900"/>
            <a:r>
              <a:rPr lang="en-US">
                <a:solidFill>
                  <a:srgbClr val="FF0000"/>
                </a:solidFill>
                <a:sym typeface="Wingdings" panose="05000000000000000000" pitchFamily="2" charset="2"/>
              </a:rPr>
              <a:t>416/820 scaling  416 x 312 using bilinear filtering using OpenCV </a:t>
            </a:r>
            <a:r>
              <a:rPr lang="en-US" b="1">
                <a:solidFill>
                  <a:srgbClr val="FF0000"/>
                </a:solidFill>
                <a:sym typeface="Wingdings" panose="05000000000000000000" pitchFamily="2" charset="2"/>
              </a:rPr>
              <a:t>(WE PROVIDE CODE)</a:t>
            </a:r>
          </a:p>
          <a:p>
            <a:pPr marL="479936" lvl="1" indent="-342900"/>
            <a:r>
              <a:rPr lang="en-US" b="0">
                <a:solidFill>
                  <a:srgbClr val="FF0000"/>
                </a:solidFill>
                <a:sym typeface="Wingdings" panose="05000000000000000000" pitchFamily="2" charset="2"/>
              </a:rPr>
              <a:t>Letter</a:t>
            </a:r>
            <a:r>
              <a:rPr lang="en-US">
                <a:solidFill>
                  <a:srgbClr val="FF0000"/>
                </a:solidFill>
                <a:sym typeface="Wingdings" panose="05000000000000000000" pitchFamily="2" charset="2"/>
              </a:rPr>
              <a:t>box to 416 x416 by adding 52 rows of gray above and below</a:t>
            </a:r>
          </a:p>
          <a:p>
            <a:pPr marL="479936" lvl="1" indent="-342900"/>
            <a:r>
              <a:rPr lang="en-US" b="0">
                <a:solidFill>
                  <a:srgbClr val="FF0000"/>
                </a:solidFill>
                <a:sym typeface="Wingdings" panose="05000000000000000000" pitchFamily="2" charset="2"/>
              </a:rPr>
              <a:t>(OR you could </a:t>
            </a:r>
            <a:r>
              <a:rPr lang="en-US">
                <a:solidFill>
                  <a:srgbClr val="FF0000"/>
                </a:solidFill>
                <a:sym typeface="Wingdings" panose="05000000000000000000" pitchFamily="2" charset="2"/>
              </a:rPr>
              <a:t>create 4 overlapping tiles from the 820x616) </a:t>
            </a:r>
            <a:endParaRPr lang="en-US" b="0">
              <a:solidFill>
                <a:srgbClr val="FF0000"/>
              </a:solidFill>
              <a:sym typeface="Wingdings" panose="05000000000000000000" pitchFamily="2" charset="2"/>
            </a:endParaRPr>
          </a:p>
          <a:p>
            <a:pPr marL="479936" lvl="1" indent="-342900"/>
            <a:endParaRPr lang="en-US" b="0">
              <a:solidFill>
                <a:srgbClr val="FF0000"/>
              </a:solidFill>
            </a:endParaRPr>
          </a:p>
        </p:txBody>
      </p:sp>
    </p:spTree>
    <p:extLst>
      <p:ext uri="{BB962C8B-B14F-4D97-AF65-F5344CB8AC3E}">
        <p14:creationId xmlns:p14="http://schemas.microsoft.com/office/powerpoint/2010/main" val="4123185662"/>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What questions or observations do you have?</a:t>
            </a:r>
          </a:p>
          <a:p>
            <a:pPr marL="0" indent="-182245">
              <a:spcBef>
                <a:spcPts val="200"/>
              </a:spcBef>
              <a:spcAft>
                <a:spcPts val="0"/>
              </a:spcAft>
            </a:pPr>
            <a:r>
              <a:rPr lang="en-US" sz="1800" b="1" kern="100">
                <a:solidFill>
                  <a:srgbClr val="2F5496"/>
                </a:solidFill>
                <a:latin typeface="Calibri Light"/>
                <a:ea typeface="MS Gothic"/>
                <a:cs typeface="Times New Roman"/>
              </a:rPr>
              <a:t>Does anything need clarification?</a:t>
            </a:r>
          </a:p>
          <a:p>
            <a:pPr marL="0" indent="-182245">
              <a:spcBef>
                <a:spcPts val="200"/>
              </a:spcBef>
              <a:spcAft>
                <a:spcPts val="0"/>
              </a:spcAft>
            </a:pPr>
            <a:r>
              <a:rPr lang="en-US" sz="1800" b="1" kern="100">
                <a:solidFill>
                  <a:srgbClr val="2F5496"/>
                </a:solidFill>
                <a:latin typeface="Calibri Light"/>
                <a:ea typeface="MS Gothic"/>
                <a:cs typeface="Times New Roman"/>
              </a:rPr>
              <a:t>Anything else you’d like to do in this notebook?</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Debrief</a:t>
            </a:r>
            <a:endParaRPr lang="en-US"/>
          </a:p>
        </p:txBody>
      </p:sp>
    </p:spTree>
    <p:extLst>
      <p:ext uri="{BB962C8B-B14F-4D97-AF65-F5344CB8AC3E}">
        <p14:creationId xmlns:p14="http://schemas.microsoft.com/office/powerpoint/2010/main" val="52423849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You can do computer vision on a microprocessor.</a:t>
            </a:r>
          </a:p>
          <a:p>
            <a:pPr marL="0" indent="-182245">
              <a:spcBef>
                <a:spcPts val="200"/>
              </a:spcBef>
              <a:spcAft>
                <a:spcPts val="0"/>
              </a:spcAft>
            </a:pPr>
            <a:r>
              <a:rPr lang="en-US" sz="1800" b="1" kern="100">
                <a:solidFill>
                  <a:srgbClr val="2F5496"/>
                </a:solidFill>
                <a:latin typeface="Calibri Light"/>
                <a:ea typeface="MS Gothic"/>
                <a:cs typeface="Times New Roman"/>
              </a:rPr>
              <a:t>Microprocessors are small but powerful.</a:t>
            </a:r>
          </a:p>
          <a:p>
            <a:pPr marL="0" indent="-182245">
              <a:spcBef>
                <a:spcPts val="200"/>
              </a:spcBef>
              <a:spcAft>
                <a:spcPts val="0"/>
              </a:spcAft>
            </a:pPr>
            <a:r>
              <a:rPr lang="en-US" sz="1800" b="1" kern="100">
                <a:solidFill>
                  <a:srgbClr val="2F5496"/>
                </a:solidFill>
                <a:latin typeface="Calibri Light"/>
                <a:ea typeface="MS Gothic"/>
                <a:cs typeface="Times New Roman"/>
              </a:rPr>
              <a:t>We'll demonstrate an important CV algorithm capable of real-time object detection.</a:t>
            </a:r>
          </a:p>
          <a:p>
            <a:pPr marL="0" indent="-182245">
              <a:spcBef>
                <a:spcPts val="200"/>
              </a:spcBef>
              <a:spcAft>
                <a:spcPts val="0"/>
              </a:spcAft>
            </a:pPr>
            <a:r>
              <a:rPr lang="en-US" sz="1800" b="1" kern="100">
                <a:solidFill>
                  <a:srgbClr val="2F5496"/>
                </a:solidFill>
                <a:latin typeface="Calibri Light"/>
                <a:ea typeface="MS Gothic"/>
                <a:cs typeface="Times New Roman"/>
              </a:rPr>
              <a:t>It's an example of sophisticated edge computing capability.</a:t>
            </a:r>
          </a:p>
          <a:p>
            <a:pPr marL="0" indent="-182245">
              <a:spcBef>
                <a:spcPts val="200"/>
              </a:spcBef>
              <a:spcAft>
                <a:spcPts val="0"/>
              </a:spcAft>
            </a:pPr>
            <a:r>
              <a:rPr lang="en-US" sz="1800" b="1" kern="100">
                <a:solidFill>
                  <a:srgbClr val="2F5496"/>
                </a:solidFill>
                <a:latin typeface="Calibri Light"/>
                <a:ea typeface="MS Gothic"/>
                <a:cs typeface="Times New Roman"/>
              </a:rPr>
              <a:t>It's a good example of what's possible!</a:t>
            </a:r>
          </a:p>
          <a:p>
            <a:pPr marL="0" indent="-182245">
              <a:spcBef>
                <a:spcPts val="200"/>
              </a:spcBef>
              <a:spcAft>
                <a:spcPts val="0"/>
              </a:spcAft>
            </a:pPr>
            <a:r>
              <a:rPr lang="en-US" sz="1800" b="1" kern="100">
                <a:solidFill>
                  <a:srgbClr val="2F5496"/>
                </a:solidFill>
                <a:latin typeface="Calibri Light"/>
                <a:ea typeface="MS Gothic"/>
                <a:cs typeface="Times New Roman"/>
              </a:rPr>
              <a:t>[INSERT IMAGE PUT THESE IN NOTES; Show what they'll do]</a:t>
            </a: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3100">
                <a:latin typeface="Arial"/>
                <a:ea typeface="Open Sans Light"/>
                <a:cs typeface="Arial"/>
              </a:rPr>
              <a:t>We're going to do real-time object detection!</a:t>
            </a:r>
            <a:endParaRPr lang="en-US" sz="3100"/>
          </a:p>
        </p:txBody>
      </p:sp>
    </p:spTree>
    <p:extLst>
      <p:ext uri="{BB962C8B-B14F-4D97-AF65-F5344CB8AC3E}">
        <p14:creationId xmlns:p14="http://schemas.microsoft.com/office/powerpoint/2010/main" val="989576204"/>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Lesson 4</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Implementing Computer Vision</a:t>
            </a:r>
          </a:p>
        </p:txBody>
      </p:sp>
    </p:spTree>
    <p:extLst>
      <p:ext uri="{BB962C8B-B14F-4D97-AF65-F5344CB8AC3E}">
        <p14:creationId xmlns:p14="http://schemas.microsoft.com/office/powerpoint/2010/main" val="420104648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Describe neural network structure.</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Describe what the layers of a neural network do.</a:t>
            </a:r>
          </a:p>
          <a:p>
            <a:pPr marL="0" indent="-182245">
              <a:spcBef>
                <a:spcPts val="200"/>
              </a:spcBef>
              <a:spcAft>
                <a:spcPts val="0"/>
              </a:spcAft>
            </a:pPr>
            <a:r>
              <a:rPr lang="en-US" sz="1800" b="1" kern="100">
                <a:solidFill>
                  <a:srgbClr val="2F5496"/>
                </a:solidFill>
                <a:latin typeface="Calibri Light"/>
                <a:ea typeface="MS Gothic"/>
                <a:cs typeface="Times New Roman"/>
              </a:rPr>
              <a:t>Explain the benefits of using pretrained models.</a:t>
            </a:r>
          </a:p>
          <a:p>
            <a:pPr marL="0" indent="-182245">
              <a:spcBef>
                <a:spcPts val="200"/>
              </a:spcBef>
              <a:spcAft>
                <a:spcPts val="0"/>
              </a:spcAft>
            </a:pPr>
            <a:r>
              <a:rPr lang="en-US" sz="1800" b="1" kern="100">
                <a:solidFill>
                  <a:srgbClr val="2F5496"/>
                </a:solidFill>
                <a:latin typeface="Calibri Light"/>
                <a:ea typeface="MS Gothic"/>
                <a:cs typeface="Times New Roman"/>
              </a:rPr>
              <a:t>Explain the machine learning pipeline for computer vision application development.</a:t>
            </a:r>
            <a:endParaRPr lang="en-US" sz="1800" b="1" kern="100">
              <a:solidFill>
                <a:srgbClr val="2F5496"/>
              </a:solidFill>
              <a:latin typeface="Calibri Light" panose="020F0302020204030204" pitchFamily="34" charset="0"/>
              <a:ea typeface="MS Gothic" panose="020B0609070205080204" pitchFamily="49" charset="-128"/>
              <a:cs typeface="Times New Roman" panose="02020603050405020304" pitchFamily="18" charset="0"/>
            </a:endParaRPr>
          </a:p>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strike="sngStrike" kern="100">
              <a:solidFill>
                <a:srgbClr val="2F5496"/>
              </a:solidFill>
              <a:latin typeface="Calibri Light" panose="020F0302020204030204" pitchFamily="34" charset="0"/>
              <a:ea typeface="MS Gothic" panose="020B0609070205080204" pitchFamily="49" charset="-128"/>
              <a:cs typeface="Times New Roman" panose="02020603050405020304" pitchFamily="18" charset="0"/>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Lesson 4:  Learning Objectives</a:t>
            </a:r>
            <a:endParaRPr lang="en-US"/>
          </a:p>
        </p:txBody>
      </p:sp>
    </p:spTree>
    <p:extLst>
      <p:ext uri="{BB962C8B-B14F-4D97-AF65-F5344CB8AC3E}">
        <p14:creationId xmlns:p14="http://schemas.microsoft.com/office/powerpoint/2010/main" val="306649630"/>
      </p:ext>
    </p:extLst>
  </p:cSld>
  <p:clrMapOvr>
    <a:masterClrMapping/>
  </p:clrMapOvr>
  <p:transition spd="med"/>
  <p:extLst>
    <p:ext uri="{6950BFC3-D8DA-4A85-94F7-54DA5524770B}">
      <p188:commentRel xmlns:p188="http://schemas.microsoft.com/office/powerpoint/2018/8/main" r:id="rId3"/>
    </p:ext>
  </p:extLs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Describe neural network structure.</a:t>
            </a:r>
            <a:endParaRPr lang="en-US">
              <a:solidFill>
                <a:srgbClr val="000000"/>
              </a:solidFill>
            </a:endParaRPr>
          </a:p>
          <a:p>
            <a:pPr marL="0" indent="-182245">
              <a:spcBef>
                <a:spcPts val="200"/>
              </a:spcBef>
              <a:spcAft>
                <a:spcPts val="0"/>
              </a:spcAft>
            </a:pPr>
            <a:r>
              <a:rPr lang="en-US" sz="1800" b="1" kern="100">
                <a:solidFill>
                  <a:srgbClr val="2F5496"/>
                </a:solidFill>
                <a:latin typeface="Calibri Light"/>
                <a:ea typeface="MS Gothic"/>
                <a:cs typeface="Times New Roman"/>
              </a:rPr>
              <a:t>Explain the benefits of using pretrained models.</a:t>
            </a:r>
          </a:p>
          <a:p>
            <a:pPr marL="0" lvl="1" indent="-227965">
              <a:spcBef>
                <a:spcPts val="200"/>
              </a:spcBef>
            </a:pPr>
            <a:r>
              <a:rPr lang="en-US" sz="1450" kern="100">
                <a:solidFill>
                  <a:srgbClr val="2F5496"/>
                </a:solidFill>
                <a:latin typeface="Calibri Light"/>
                <a:ea typeface="MS Gothic"/>
                <a:cs typeface="Times New Roman"/>
              </a:rPr>
              <a:t>We can just mention the history of models.  Focus on YOLO and how it works.</a:t>
            </a:r>
            <a:endParaRPr lang="en-US" sz="1450" b="1" kern="100">
              <a:solidFill>
                <a:srgbClr val="2F5496"/>
              </a:solidFill>
              <a:latin typeface="Calibri Light"/>
              <a:ea typeface="MS Gothic"/>
              <a:cs typeface="Times New Roman"/>
            </a:endParaRPr>
          </a:p>
          <a:p>
            <a:pPr marL="0" indent="-182245">
              <a:spcBef>
                <a:spcPts val="200"/>
              </a:spcBef>
              <a:spcAft>
                <a:spcPts val="0"/>
              </a:spcAft>
            </a:pPr>
            <a:r>
              <a:rPr lang="en-US" sz="1800" b="1" kern="100">
                <a:solidFill>
                  <a:srgbClr val="2F5496"/>
                </a:solidFill>
                <a:latin typeface="Calibri Light"/>
                <a:ea typeface="MS Gothic"/>
                <a:cs typeface="Times New Roman"/>
              </a:rPr>
              <a:t>Discuss object identification methods.</a:t>
            </a:r>
            <a:endParaRPr lang="en-US"/>
          </a:p>
          <a:p>
            <a:pPr marL="0" lvl="1" indent="-227965">
              <a:spcBef>
                <a:spcPts val="200"/>
              </a:spcBef>
            </a:pPr>
            <a:r>
              <a:rPr lang="en-US" sz="1450" kern="100">
                <a:solidFill>
                  <a:srgbClr val="2F5496"/>
                </a:solidFill>
                <a:latin typeface="Calibri Light"/>
                <a:ea typeface="MS Gothic"/>
                <a:cs typeface="Times New Roman"/>
              </a:rPr>
              <a:t>Above can be mentioned in Lesson 2 (object segmentation, identification, detection, etc.)</a:t>
            </a:r>
            <a:endParaRPr lang="en-US" sz="1450" b="1" kern="100">
              <a:solidFill>
                <a:srgbClr val="2F5496"/>
              </a:solidFill>
              <a:latin typeface="Calibri Light"/>
              <a:ea typeface="MS Gothic"/>
              <a:cs typeface="Times New Roman"/>
            </a:endParaRPr>
          </a:p>
          <a:p>
            <a:pPr marL="0" lvl="1" indent="-227965">
              <a:spcBef>
                <a:spcPts val="200"/>
              </a:spcBef>
            </a:pPr>
            <a:r>
              <a:rPr lang="en-US" sz="1450" kern="100">
                <a:solidFill>
                  <a:srgbClr val="2F5496"/>
                </a:solidFill>
                <a:latin typeface="Calibri Light"/>
                <a:ea typeface="MS Gothic"/>
                <a:cs typeface="Times New Roman"/>
              </a:rPr>
              <a:t>Or use in following lesson</a:t>
            </a:r>
          </a:p>
          <a:p>
            <a:pPr marL="0" indent="-182245">
              <a:spcBef>
                <a:spcPts val="200"/>
              </a:spcBef>
              <a:spcAft>
                <a:spcPts val="0"/>
              </a:spcAft>
            </a:pPr>
            <a:r>
              <a:rPr lang="en-US" sz="1800" b="1" kern="100">
                <a:solidFill>
                  <a:srgbClr val="2F5496"/>
                </a:solidFill>
                <a:latin typeface="Calibri Light"/>
                <a:ea typeface="MS Gothic"/>
                <a:cs typeface="Times New Roman"/>
              </a:rPr>
              <a:t>Explain the machine learning pipeline for computer vision application development.</a:t>
            </a:r>
            <a:endParaRPr lang="en-US" sz="1800" b="1" kern="100">
              <a:solidFill>
                <a:srgbClr val="2F5496"/>
              </a:solidFill>
              <a:latin typeface="Calibri Light" panose="020F0302020204030204" pitchFamily="34" charset="0"/>
              <a:ea typeface="MS Gothic" panose="020B0609070205080204" pitchFamily="49" charset="-128"/>
              <a:cs typeface="Times New Roman" panose="02020603050405020304" pitchFamily="18" charset="0"/>
            </a:endParaRPr>
          </a:p>
          <a:p>
            <a:pPr marL="0" indent="-182245">
              <a:spcBef>
                <a:spcPts val="200"/>
              </a:spcBef>
              <a:spcAft>
                <a:spcPts val="0"/>
              </a:spcAft>
            </a:pPr>
            <a:r>
              <a:rPr lang="en-US" sz="1800" b="1" kern="100">
                <a:solidFill>
                  <a:srgbClr val="2F5496"/>
                </a:solidFill>
                <a:latin typeface="Calibri Light"/>
                <a:ea typeface="MS Gothic"/>
                <a:cs typeface="Times New Roman"/>
              </a:rPr>
              <a:t>List the capabilities of convolutional neural networks.</a:t>
            </a:r>
          </a:p>
          <a:p>
            <a:pPr marL="0" indent="-182245">
              <a:spcBef>
                <a:spcPts val="200"/>
              </a:spcBef>
              <a:spcAft>
                <a:spcPts val="0"/>
              </a:spcAft>
            </a:pPr>
            <a:r>
              <a:rPr lang="en-US" sz="1800" b="1" strike="sngStrike" kern="100">
                <a:solidFill>
                  <a:srgbClr val="2F5496"/>
                </a:solidFill>
                <a:latin typeface="Calibri Light"/>
                <a:ea typeface="MS Gothic"/>
                <a:cs typeface="Times New Roman"/>
              </a:rPr>
              <a:t>Describe the YOLO algorithm.</a:t>
            </a:r>
          </a:p>
          <a:p>
            <a:pPr marL="0" indent="-182245">
              <a:spcBef>
                <a:spcPts val="200"/>
              </a:spcBef>
              <a:spcAft>
                <a:spcPts val="0"/>
              </a:spcAft>
            </a:pPr>
            <a:r>
              <a:rPr lang="en-US" sz="1800" b="1" strike="sngStrike" kern="100">
                <a:solidFill>
                  <a:srgbClr val="2F5496"/>
                </a:solidFill>
                <a:latin typeface="Calibri Light"/>
                <a:ea typeface="MS Gothic"/>
                <a:cs typeface="Times New Roman"/>
              </a:rPr>
              <a:t>Deploy the YOLO model on an edge device.</a:t>
            </a:r>
            <a:endParaRPr lang="en-US" sz="1800" b="1" strike="sngStrike" kern="100">
              <a:solidFill>
                <a:srgbClr val="2F5496"/>
              </a:solidFill>
              <a:latin typeface="Calibri Light" panose="020F0302020204030204" pitchFamily="34" charset="0"/>
              <a:ea typeface="MS Gothic" panose="020B0609070205080204" pitchFamily="49" charset="-128"/>
              <a:cs typeface="Times New Roman" panose="02020603050405020304" pitchFamily="18" charset="0"/>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Lesson 4:  Learning Objectives</a:t>
            </a:r>
            <a:endParaRPr lang="en-US"/>
          </a:p>
        </p:txBody>
      </p:sp>
    </p:spTree>
    <p:extLst>
      <p:ext uri="{BB962C8B-B14F-4D97-AF65-F5344CB8AC3E}">
        <p14:creationId xmlns:p14="http://schemas.microsoft.com/office/powerpoint/2010/main" val="3903757773"/>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F4FF89-19BC-6593-73A1-9C628E8BE19A}"/>
              </a:ext>
            </a:extLst>
          </p:cNvPr>
          <p:cNvSpPr>
            <a:spLocks noGrp="1"/>
          </p:cNvSpPr>
          <p:nvPr>
            <p:ph type="body" sz="quarter" idx="10"/>
          </p:nvPr>
        </p:nvSpPr>
        <p:spPr/>
        <p:txBody>
          <a:bodyPr lIns="0" tIns="0" rIns="0" bIns="0" anchor="t"/>
          <a:lstStyle/>
          <a:p>
            <a:pPr marL="182245" indent="-182245"/>
            <a:r>
              <a:rPr lang="en-US"/>
              <a:t>Ryan and I just found an ONNX optimizer that will streamline the model computation for inference.  Here is the list that is available to me (in a VM): </a:t>
            </a:r>
          </a:p>
          <a:p>
            <a:pPr marL="182245" indent="-182245"/>
            <a:endParaRPr lang="en-US"/>
          </a:p>
          <a:p>
            <a:pPr marL="182245" indent="-182245"/>
            <a:r>
              <a:rPr lang="en-US"/>
              <a:t>Text</a:t>
            </a:r>
          </a:p>
          <a:p>
            <a:pPr marL="182245" indent="-182245"/>
            <a:r>
              <a:rPr lang="en-US">
                <a:latin typeface="Consolas"/>
              </a:rPr>
              <a:t>$ python3 -m </a:t>
            </a:r>
            <a:r>
              <a:rPr lang="en-US" err="1">
                <a:latin typeface="Consolas"/>
              </a:rPr>
              <a:t>onnxoptimizer</a:t>
            </a:r>
            <a:r>
              <a:rPr lang="en-US">
                <a:latin typeface="Consolas"/>
              </a:rPr>
              <a:t> --</a:t>
            </a:r>
            <a:r>
              <a:rPr lang="en-US" err="1">
                <a:latin typeface="Consolas"/>
              </a:rPr>
              <a:t>print_all_passes</a:t>
            </a:r>
            <a:br>
              <a:rPr lang="en-US">
                <a:latin typeface="Consolas"/>
              </a:rPr>
            </a:br>
            <a:r>
              <a:rPr lang="en-US" err="1">
                <a:latin typeface="Consolas"/>
              </a:rPr>
              <a:t>adjust_add</a:t>
            </a:r>
            <a:r>
              <a:rPr lang="en-US">
                <a:latin typeface="Consolas"/>
              </a:rPr>
              <a:t> </a:t>
            </a:r>
            <a:r>
              <a:rPr lang="en-US" err="1">
                <a:latin typeface="Consolas"/>
              </a:rPr>
              <a:t>rename_input_output</a:t>
            </a:r>
            <a:r>
              <a:rPr lang="en-US">
                <a:latin typeface="Consolas"/>
              </a:rPr>
              <a:t> </a:t>
            </a:r>
            <a:r>
              <a:rPr lang="en-US" err="1">
                <a:latin typeface="Consolas"/>
              </a:rPr>
              <a:t>set_unique_name_for_nodes</a:t>
            </a:r>
            <a:r>
              <a:rPr lang="en-US">
                <a:latin typeface="Consolas"/>
              </a:rPr>
              <a:t> </a:t>
            </a:r>
            <a:r>
              <a:rPr lang="en-US" err="1">
                <a:latin typeface="Consolas"/>
              </a:rPr>
              <a:t>nop</a:t>
            </a:r>
            <a:r>
              <a:rPr lang="en-US">
                <a:latin typeface="Consolas"/>
              </a:rPr>
              <a:t> </a:t>
            </a:r>
            <a:r>
              <a:rPr lang="en-US" err="1">
                <a:latin typeface="Consolas"/>
              </a:rPr>
              <a:t>eliminate_nop_cast</a:t>
            </a:r>
            <a:r>
              <a:rPr lang="en-US">
                <a:latin typeface="Consolas"/>
              </a:rPr>
              <a:t> </a:t>
            </a:r>
            <a:r>
              <a:rPr lang="en-US" err="1">
                <a:latin typeface="Consolas"/>
              </a:rPr>
              <a:t>eliminate_nop_dropout</a:t>
            </a:r>
            <a:r>
              <a:rPr lang="en-US">
                <a:latin typeface="Consolas"/>
              </a:rPr>
              <a:t> </a:t>
            </a:r>
            <a:r>
              <a:rPr lang="en-US" err="1">
                <a:latin typeface="Consolas"/>
              </a:rPr>
              <a:t>eliminate_nop_flatten</a:t>
            </a:r>
            <a:r>
              <a:rPr lang="en-US">
                <a:latin typeface="Consolas"/>
              </a:rPr>
              <a:t> </a:t>
            </a:r>
            <a:r>
              <a:rPr lang="en-US" err="1">
                <a:latin typeface="Consolas"/>
              </a:rPr>
              <a:t>extract_constant_to_initializer</a:t>
            </a:r>
            <a:r>
              <a:rPr lang="en-US">
                <a:latin typeface="Consolas"/>
              </a:rPr>
              <a:t> </a:t>
            </a:r>
            <a:r>
              <a:rPr lang="en-US" err="1">
                <a:latin typeface="Consolas"/>
              </a:rPr>
              <a:t>eliminate_if_with_const_cond</a:t>
            </a:r>
            <a:r>
              <a:rPr lang="en-US">
                <a:latin typeface="Consolas"/>
              </a:rPr>
              <a:t> </a:t>
            </a:r>
            <a:r>
              <a:rPr lang="en-US" err="1">
                <a:latin typeface="Consolas"/>
              </a:rPr>
              <a:t>eliminate_nop_monotone_argmax</a:t>
            </a:r>
            <a:r>
              <a:rPr lang="en-US">
                <a:latin typeface="Consolas"/>
              </a:rPr>
              <a:t> </a:t>
            </a:r>
            <a:r>
              <a:rPr lang="en-US" err="1">
                <a:latin typeface="Consolas"/>
              </a:rPr>
              <a:t>eliminate_nop_pad</a:t>
            </a:r>
            <a:r>
              <a:rPr lang="en-US">
                <a:latin typeface="Consolas"/>
              </a:rPr>
              <a:t> </a:t>
            </a:r>
            <a:r>
              <a:rPr lang="en-US" err="1">
                <a:latin typeface="Consolas"/>
              </a:rPr>
              <a:t>eliminate_nop_concat</a:t>
            </a:r>
            <a:r>
              <a:rPr lang="en-US">
                <a:latin typeface="Consolas"/>
              </a:rPr>
              <a:t> </a:t>
            </a:r>
            <a:r>
              <a:rPr lang="en-US" err="1">
                <a:latin typeface="Consolas"/>
              </a:rPr>
              <a:t>eliminate_nop_split</a:t>
            </a:r>
            <a:r>
              <a:rPr lang="en-US">
                <a:latin typeface="Consolas"/>
              </a:rPr>
              <a:t> </a:t>
            </a:r>
            <a:r>
              <a:rPr lang="en-US" err="1">
                <a:latin typeface="Consolas"/>
              </a:rPr>
              <a:t>eliminate_nop_expand</a:t>
            </a:r>
            <a:r>
              <a:rPr lang="en-US">
                <a:latin typeface="Consolas"/>
              </a:rPr>
              <a:t> </a:t>
            </a:r>
            <a:r>
              <a:rPr lang="en-US" err="1">
                <a:latin typeface="Consolas"/>
              </a:rPr>
              <a:t>eliminate_shape_gather</a:t>
            </a:r>
            <a:r>
              <a:rPr lang="en-US">
                <a:latin typeface="Consolas"/>
              </a:rPr>
              <a:t> </a:t>
            </a:r>
            <a:r>
              <a:rPr lang="en-US" err="1">
                <a:latin typeface="Consolas"/>
              </a:rPr>
              <a:t>eliminate_slice_after_shape</a:t>
            </a:r>
            <a:r>
              <a:rPr lang="en-US">
                <a:latin typeface="Consolas"/>
              </a:rPr>
              <a:t> </a:t>
            </a:r>
            <a:r>
              <a:rPr lang="en-US" err="1">
                <a:latin typeface="Consolas"/>
              </a:rPr>
              <a:t>eliminate_nop_transpose</a:t>
            </a:r>
            <a:r>
              <a:rPr lang="en-US">
                <a:latin typeface="Consolas"/>
              </a:rPr>
              <a:t> </a:t>
            </a:r>
            <a:r>
              <a:rPr lang="en-US" err="1">
                <a:latin typeface="Consolas"/>
              </a:rPr>
              <a:t>fuse_add_bias_into_conv</a:t>
            </a:r>
            <a:r>
              <a:rPr lang="en-US">
                <a:latin typeface="Consolas"/>
              </a:rPr>
              <a:t> </a:t>
            </a:r>
            <a:r>
              <a:rPr lang="en-US" err="1">
                <a:latin typeface="Consolas"/>
              </a:rPr>
              <a:t>fuse_bn_into_conv</a:t>
            </a:r>
            <a:r>
              <a:rPr lang="en-US">
                <a:latin typeface="Consolas"/>
              </a:rPr>
              <a:t> </a:t>
            </a:r>
            <a:r>
              <a:rPr lang="en-US" err="1">
                <a:latin typeface="Consolas"/>
              </a:rPr>
              <a:t>fuse_consecutive_concats</a:t>
            </a:r>
            <a:r>
              <a:rPr lang="en-US">
                <a:latin typeface="Consolas"/>
              </a:rPr>
              <a:t> </a:t>
            </a:r>
            <a:r>
              <a:rPr lang="en-US" err="1">
                <a:latin typeface="Consolas"/>
              </a:rPr>
              <a:t>fuse_consecutive_log_softmax</a:t>
            </a:r>
            <a:r>
              <a:rPr lang="en-US">
                <a:latin typeface="Consolas"/>
              </a:rPr>
              <a:t> </a:t>
            </a:r>
            <a:r>
              <a:rPr lang="en-US" err="1">
                <a:latin typeface="Consolas"/>
              </a:rPr>
              <a:t>fuse_consecutive_reduce_unsqueeze</a:t>
            </a:r>
            <a:r>
              <a:rPr lang="en-US">
                <a:latin typeface="Consolas"/>
              </a:rPr>
              <a:t> </a:t>
            </a:r>
            <a:r>
              <a:rPr lang="en-US" err="1">
                <a:latin typeface="Consolas"/>
              </a:rPr>
              <a:t>fuse_consecutive_squeezes</a:t>
            </a:r>
            <a:r>
              <a:rPr lang="en-US">
                <a:latin typeface="Consolas"/>
              </a:rPr>
              <a:t> </a:t>
            </a:r>
            <a:r>
              <a:rPr lang="en-US" err="1">
                <a:latin typeface="Consolas"/>
              </a:rPr>
              <a:t>fuse_consecutive_transposes</a:t>
            </a:r>
            <a:r>
              <a:rPr lang="en-US">
                <a:latin typeface="Consolas"/>
              </a:rPr>
              <a:t> </a:t>
            </a:r>
            <a:r>
              <a:rPr lang="en-US" err="1">
                <a:latin typeface="Consolas"/>
              </a:rPr>
              <a:t>fuse_matmul_add_bias_into_gemm</a:t>
            </a:r>
            <a:r>
              <a:rPr lang="en-US">
                <a:latin typeface="Consolas"/>
              </a:rPr>
              <a:t> </a:t>
            </a:r>
            <a:r>
              <a:rPr lang="en-US" err="1">
                <a:latin typeface="Consolas"/>
              </a:rPr>
              <a:t>fuse_pad_into_conv</a:t>
            </a:r>
            <a:r>
              <a:rPr lang="en-US">
                <a:latin typeface="Consolas"/>
              </a:rPr>
              <a:t> </a:t>
            </a:r>
            <a:r>
              <a:rPr lang="en-US" err="1">
                <a:latin typeface="Consolas"/>
              </a:rPr>
              <a:t>fuse_pad_into_pool</a:t>
            </a:r>
            <a:r>
              <a:rPr lang="en-US">
                <a:latin typeface="Consolas"/>
              </a:rPr>
              <a:t> </a:t>
            </a:r>
            <a:r>
              <a:rPr lang="en-US" err="1">
                <a:latin typeface="Consolas"/>
              </a:rPr>
              <a:t>fuse_transpose_into_gemm</a:t>
            </a:r>
            <a:r>
              <a:rPr lang="en-US">
                <a:latin typeface="Consolas"/>
              </a:rPr>
              <a:t> </a:t>
            </a:r>
            <a:r>
              <a:rPr lang="en-US" err="1">
                <a:latin typeface="Consolas"/>
              </a:rPr>
              <a:t>replace_einsum_with_matmul</a:t>
            </a:r>
            <a:r>
              <a:rPr lang="en-US">
                <a:latin typeface="Consolas"/>
              </a:rPr>
              <a:t> </a:t>
            </a:r>
            <a:r>
              <a:rPr lang="en-US" err="1">
                <a:latin typeface="Consolas"/>
              </a:rPr>
              <a:t>lift_lexical_references</a:t>
            </a:r>
            <a:r>
              <a:rPr lang="en-US">
                <a:latin typeface="Consolas"/>
              </a:rPr>
              <a:t> </a:t>
            </a:r>
            <a:r>
              <a:rPr lang="en-US" err="1">
                <a:latin typeface="Consolas"/>
              </a:rPr>
              <a:t>split_init</a:t>
            </a:r>
            <a:r>
              <a:rPr lang="en-US">
                <a:latin typeface="Consolas"/>
              </a:rPr>
              <a:t> </a:t>
            </a:r>
            <a:r>
              <a:rPr lang="en-US" err="1">
                <a:latin typeface="Consolas"/>
              </a:rPr>
              <a:t>split_predict</a:t>
            </a:r>
            <a:r>
              <a:rPr lang="en-US">
                <a:latin typeface="Consolas"/>
              </a:rPr>
              <a:t> </a:t>
            </a:r>
            <a:r>
              <a:rPr lang="en-US" err="1">
                <a:latin typeface="Consolas"/>
              </a:rPr>
              <a:t>fuse_concat_into_reshape</a:t>
            </a:r>
            <a:r>
              <a:rPr lang="en-US">
                <a:latin typeface="Consolas"/>
              </a:rPr>
              <a:t> </a:t>
            </a:r>
            <a:r>
              <a:rPr lang="en-US" err="1">
                <a:latin typeface="Consolas"/>
              </a:rPr>
              <a:t>eliminate_nop_reshape</a:t>
            </a:r>
            <a:r>
              <a:rPr lang="en-US">
                <a:latin typeface="Consolas"/>
              </a:rPr>
              <a:t> </a:t>
            </a:r>
            <a:r>
              <a:rPr lang="en-US" err="1">
                <a:latin typeface="Consolas"/>
              </a:rPr>
              <a:t>eliminate_nop_with_unit</a:t>
            </a:r>
            <a:r>
              <a:rPr lang="en-US">
                <a:latin typeface="Consolas"/>
              </a:rPr>
              <a:t> </a:t>
            </a:r>
            <a:r>
              <a:rPr lang="en-US" err="1">
                <a:latin typeface="Consolas"/>
              </a:rPr>
              <a:t>eliminate_common_subexpression</a:t>
            </a:r>
            <a:r>
              <a:rPr lang="en-US">
                <a:latin typeface="Consolas"/>
              </a:rPr>
              <a:t> </a:t>
            </a:r>
            <a:r>
              <a:rPr lang="en-US" err="1">
                <a:latin typeface="Consolas"/>
              </a:rPr>
              <a:t>fuse_qkv</a:t>
            </a:r>
            <a:r>
              <a:rPr lang="en-US">
                <a:latin typeface="Consolas"/>
              </a:rPr>
              <a:t> </a:t>
            </a:r>
            <a:r>
              <a:rPr lang="en-US" err="1">
                <a:latin typeface="Consolas"/>
              </a:rPr>
              <a:t>fuse_consecutive_unsqueezes</a:t>
            </a:r>
            <a:r>
              <a:rPr lang="en-US">
                <a:latin typeface="Consolas"/>
              </a:rPr>
              <a:t> </a:t>
            </a:r>
            <a:r>
              <a:rPr lang="en-US" err="1">
                <a:latin typeface="Consolas"/>
              </a:rPr>
              <a:t>eliminate_deadend</a:t>
            </a:r>
            <a:r>
              <a:rPr lang="en-US">
                <a:latin typeface="Consolas"/>
              </a:rPr>
              <a:t> </a:t>
            </a:r>
            <a:r>
              <a:rPr lang="en-US" err="1">
                <a:latin typeface="Consolas"/>
              </a:rPr>
              <a:t>eliminate_identity</a:t>
            </a:r>
            <a:r>
              <a:rPr lang="en-US">
                <a:latin typeface="Consolas"/>
              </a:rPr>
              <a:t> </a:t>
            </a:r>
            <a:r>
              <a:rPr lang="en-US" err="1">
                <a:latin typeface="Consolas"/>
              </a:rPr>
              <a:t>eliminate_shape_op</a:t>
            </a:r>
            <a:r>
              <a:rPr lang="en-US">
                <a:latin typeface="Consolas"/>
              </a:rPr>
              <a:t> </a:t>
            </a:r>
            <a:r>
              <a:rPr lang="en-US" err="1">
                <a:latin typeface="Consolas"/>
              </a:rPr>
              <a:t>fuse_consecutive_slices</a:t>
            </a:r>
            <a:r>
              <a:rPr lang="en-US">
                <a:latin typeface="Consolas"/>
              </a:rPr>
              <a:t> </a:t>
            </a:r>
            <a:r>
              <a:rPr lang="en-US" err="1">
                <a:latin typeface="Consolas"/>
              </a:rPr>
              <a:t>eliminate_unused_initializer</a:t>
            </a:r>
            <a:r>
              <a:rPr lang="en-US">
                <a:latin typeface="Consolas"/>
              </a:rPr>
              <a:t> </a:t>
            </a:r>
            <a:r>
              <a:rPr lang="en-US" err="1">
                <a:latin typeface="Consolas"/>
              </a:rPr>
              <a:t>eliminate_duplicate_initializer</a:t>
            </a:r>
            <a:r>
              <a:rPr lang="en-US">
                <a:latin typeface="Consolas"/>
              </a:rPr>
              <a:t> </a:t>
            </a:r>
            <a:r>
              <a:rPr lang="en-US" err="1">
                <a:latin typeface="Consolas"/>
              </a:rPr>
              <a:t>adjust_slice_and_matmul</a:t>
            </a:r>
            <a:r>
              <a:rPr lang="en-US">
                <a:latin typeface="Consolas"/>
              </a:rPr>
              <a:t> </a:t>
            </a:r>
            <a:r>
              <a:rPr lang="en-US" err="1">
                <a:latin typeface="Consolas"/>
              </a:rPr>
              <a:t>rewrite_input_dtype</a:t>
            </a:r>
            <a:r>
              <a:rPr lang="en-US" err="1"/>
              <a:t>Expand</a:t>
            </a:r>
            <a:r>
              <a:rPr lang="en-US"/>
              <a:t> (2 lines)I know for sure that is applies '</a:t>
            </a:r>
            <a:r>
              <a:rPr lang="en-US" err="1"/>
              <a:t>fuse_bn_into_conv</a:t>
            </a:r>
            <a:r>
              <a:rPr lang="en-US"/>
              <a:t>', and it may apply '</a:t>
            </a:r>
            <a:r>
              <a:rPr lang="en-US" err="1"/>
              <a:t>fuse_add_bias_into_conv</a:t>
            </a:r>
            <a:r>
              <a:rPr lang="en-US"/>
              <a:t>'.  Ryan's going to compare performance before and after.</a:t>
            </a:r>
          </a:p>
          <a:p>
            <a:pPr marL="182245" indent="-182245"/>
            <a:endParaRPr lang="en-US"/>
          </a:p>
          <a:p>
            <a:pPr marL="182245" indent="-182245"/>
            <a:r>
              <a:rPr lang="en-US"/>
              <a:t>This is an important step in fielding a final model at the edge, and probably should be added to the lecture in some form.</a:t>
            </a:r>
          </a:p>
          <a:p>
            <a:pPr marL="182245" indent="-182245"/>
            <a:endParaRPr lang="en-US"/>
          </a:p>
        </p:txBody>
      </p:sp>
      <p:sp>
        <p:nvSpPr>
          <p:cNvPr id="3" name="Title 2">
            <a:extLst>
              <a:ext uri="{FF2B5EF4-FFF2-40B4-BE49-F238E27FC236}">
                <a16:creationId xmlns:a16="http://schemas.microsoft.com/office/drawing/2014/main" id="{F6ECCB93-1F2F-864A-FD70-1847118E58C1}"/>
              </a:ext>
            </a:extLst>
          </p:cNvPr>
          <p:cNvSpPr>
            <a:spLocks noGrp="1"/>
          </p:cNvSpPr>
          <p:nvPr>
            <p:ph type="title"/>
          </p:nvPr>
        </p:nvSpPr>
        <p:spPr/>
        <p:txBody>
          <a:bodyPr/>
          <a:lstStyle/>
          <a:p>
            <a:r>
              <a:rPr lang="en-US">
                <a:latin typeface="Arial"/>
                <a:ea typeface="Open Sans Light"/>
                <a:cs typeface="Arial"/>
              </a:rPr>
              <a:t>Reminder to include something about optimization</a:t>
            </a:r>
            <a:endParaRPr lang="en-US"/>
          </a:p>
        </p:txBody>
      </p:sp>
    </p:spTree>
    <p:extLst>
      <p:ext uri="{BB962C8B-B14F-4D97-AF65-F5344CB8AC3E}">
        <p14:creationId xmlns:p14="http://schemas.microsoft.com/office/powerpoint/2010/main" val="350407812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D7C24C-CA97-A89D-9EC0-C28B08649F97}"/>
              </a:ext>
            </a:extLst>
          </p:cNvPr>
          <p:cNvSpPr>
            <a:spLocks noGrp="1"/>
          </p:cNvSpPr>
          <p:nvPr>
            <p:ph type="body" sz="quarter" idx="11"/>
          </p:nvPr>
        </p:nvSpPr>
        <p:spPr>
          <a:xfrm>
            <a:off x="338251" y="1301282"/>
            <a:ext cx="7078655" cy="210472"/>
          </a:xfrm>
        </p:spPr>
        <p:txBody>
          <a:bodyPr lIns="0" tIns="0" rIns="0" bIns="0" anchor="t"/>
          <a:lstStyle/>
          <a:p>
            <a:r>
              <a:rPr lang="en-US">
                <a:latin typeface="Arial"/>
                <a:ea typeface="Open Sans Light"/>
                <a:cs typeface="Arial"/>
              </a:rPr>
              <a:t>Lecture 4</a:t>
            </a:r>
            <a:endParaRPr lang="en-US"/>
          </a:p>
        </p:txBody>
      </p:sp>
      <p:sp>
        <p:nvSpPr>
          <p:cNvPr id="4" name="Title 3">
            <a:extLst>
              <a:ext uri="{FF2B5EF4-FFF2-40B4-BE49-F238E27FC236}">
                <a16:creationId xmlns:a16="http://schemas.microsoft.com/office/drawing/2014/main" id="{F4438037-2311-6DB5-512F-3AB68D850FCD}"/>
              </a:ext>
            </a:extLst>
          </p:cNvPr>
          <p:cNvSpPr>
            <a:spLocks noGrp="1"/>
          </p:cNvSpPr>
          <p:nvPr>
            <p:ph type="title"/>
          </p:nvPr>
        </p:nvSpPr>
        <p:spPr/>
        <p:txBody>
          <a:bodyPr/>
          <a:lstStyle/>
          <a:p>
            <a:r>
              <a:rPr lang="en-US">
                <a:latin typeface="Arial"/>
                <a:ea typeface="Open Sans Light"/>
                <a:cs typeface="Arial"/>
              </a:rPr>
              <a:t>Neural Networks for Computer Vision</a:t>
            </a:r>
          </a:p>
        </p:txBody>
      </p:sp>
    </p:spTree>
    <p:extLst>
      <p:ext uri="{BB962C8B-B14F-4D97-AF65-F5344CB8AC3E}">
        <p14:creationId xmlns:p14="http://schemas.microsoft.com/office/powerpoint/2010/main" val="229768542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300">
                <a:latin typeface="Arial"/>
                <a:ea typeface="Open Sans Light"/>
                <a:cs typeface="Arial"/>
              </a:rPr>
              <a:t>Neural networks are used to implement current computer vision.</a:t>
            </a:r>
            <a:br>
              <a:rPr lang="en-US" sz="2300">
                <a:latin typeface="Arial"/>
                <a:ea typeface="Open Sans Light"/>
                <a:cs typeface="Arial"/>
              </a:rPr>
            </a:br>
            <a:r>
              <a:rPr lang="en-US" sz="2300">
                <a:latin typeface="Arial"/>
                <a:ea typeface="Open Sans Light"/>
                <a:cs typeface="Arial"/>
              </a:rPr>
              <a:t>What's a neural network?</a:t>
            </a:r>
            <a:endParaRPr lang="en-US" sz="2300"/>
          </a:p>
        </p:txBody>
      </p:sp>
      <p:cxnSp>
        <p:nvCxnSpPr>
          <p:cNvPr id="2" name="Straight Arrow Connector 1">
            <a:extLst>
              <a:ext uri="{FF2B5EF4-FFF2-40B4-BE49-F238E27FC236}">
                <a16:creationId xmlns:a16="http://schemas.microsoft.com/office/drawing/2014/main" id="{C3A092FD-EDED-FACA-E692-4D21B32ECD7E}"/>
              </a:ext>
            </a:extLst>
          </p:cNvPr>
          <p:cNvCxnSpPr/>
          <p:nvPr/>
        </p:nvCxnSpPr>
        <p:spPr>
          <a:xfrm>
            <a:off x="1133308" y="256324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Oval 4">
            <a:extLst>
              <a:ext uri="{FF2B5EF4-FFF2-40B4-BE49-F238E27FC236}">
                <a16:creationId xmlns:a16="http://schemas.microsoft.com/office/drawing/2014/main" id="{55EF1873-BE6C-22EC-2034-18F159321B75}"/>
              </a:ext>
            </a:extLst>
          </p:cNvPr>
          <p:cNvSpPr/>
          <p:nvPr/>
        </p:nvSpPr>
        <p:spPr>
          <a:xfrm>
            <a:off x="1795906" y="2342013"/>
            <a:ext cx="451307" cy="446575"/>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BF73ECCF-0F02-0FBD-EC61-FE2A08E6C03B}"/>
              </a:ext>
            </a:extLst>
          </p:cNvPr>
          <p:cNvCxnSpPr>
            <a:cxnSpLocks/>
          </p:cNvCxnSpPr>
          <p:nvPr/>
        </p:nvCxnSpPr>
        <p:spPr>
          <a:xfrm>
            <a:off x="1133534" y="3188352"/>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7E5C6921-5B52-C2FE-BB85-4ED1D1FE5E91}"/>
              </a:ext>
            </a:extLst>
          </p:cNvPr>
          <p:cNvSpPr/>
          <p:nvPr/>
        </p:nvSpPr>
        <p:spPr>
          <a:xfrm>
            <a:off x="1796215" y="2943080"/>
            <a:ext cx="451307" cy="446575"/>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8" name="Straight Arrow Connector 7">
            <a:extLst>
              <a:ext uri="{FF2B5EF4-FFF2-40B4-BE49-F238E27FC236}">
                <a16:creationId xmlns:a16="http://schemas.microsoft.com/office/drawing/2014/main" id="{E3A56B3E-7114-CDCD-3FEF-36258C966866}"/>
              </a:ext>
            </a:extLst>
          </p:cNvPr>
          <p:cNvCxnSpPr>
            <a:cxnSpLocks/>
          </p:cNvCxnSpPr>
          <p:nvPr/>
        </p:nvCxnSpPr>
        <p:spPr>
          <a:xfrm>
            <a:off x="1133642" y="3813460"/>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Oval 8">
            <a:extLst>
              <a:ext uri="{FF2B5EF4-FFF2-40B4-BE49-F238E27FC236}">
                <a16:creationId xmlns:a16="http://schemas.microsoft.com/office/drawing/2014/main" id="{E0089814-E4E5-204C-E034-D918C5510C8C}"/>
              </a:ext>
            </a:extLst>
          </p:cNvPr>
          <p:cNvSpPr/>
          <p:nvPr/>
        </p:nvSpPr>
        <p:spPr>
          <a:xfrm>
            <a:off x="1796323" y="3621074"/>
            <a:ext cx="451307" cy="446575"/>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 name="Oval 12">
            <a:extLst>
              <a:ext uri="{FF2B5EF4-FFF2-40B4-BE49-F238E27FC236}">
                <a16:creationId xmlns:a16="http://schemas.microsoft.com/office/drawing/2014/main" id="{DE4C8299-149C-EC79-5E5E-CBB7998EDF61}"/>
              </a:ext>
            </a:extLst>
          </p:cNvPr>
          <p:cNvSpPr/>
          <p:nvPr/>
        </p:nvSpPr>
        <p:spPr>
          <a:xfrm>
            <a:off x="2931043" y="259238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4" name="Oval 13">
            <a:extLst>
              <a:ext uri="{FF2B5EF4-FFF2-40B4-BE49-F238E27FC236}">
                <a16:creationId xmlns:a16="http://schemas.microsoft.com/office/drawing/2014/main" id="{F7D33D0E-FFE1-72F7-48DA-6EE6B285E099}"/>
              </a:ext>
            </a:extLst>
          </p:cNvPr>
          <p:cNvSpPr/>
          <p:nvPr/>
        </p:nvSpPr>
        <p:spPr>
          <a:xfrm>
            <a:off x="2931494" y="3217490"/>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Oval 14">
            <a:extLst>
              <a:ext uri="{FF2B5EF4-FFF2-40B4-BE49-F238E27FC236}">
                <a16:creationId xmlns:a16="http://schemas.microsoft.com/office/drawing/2014/main" id="{AB7E29DD-28AD-5504-9838-BE8A04FA2F3A}"/>
              </a:ext>
            </a:extLst>
          </p:cNvPr>
          <p:cNvSpPr/>
          <p:nvPr/>
        </p:nvSpPr>
        <p:spPr>
          <a:xfrm>
            <a:off x="2931602" y="3842598"/>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 name="Oval 15">
            <a:extLst>
              <a:ext uri="{FF2B5EF4-FFF2-40B4-BE49-F238E27FC236}">
                <a16:creationId xmlns:a16="http://schemas.microsoft.com/office/drawing/2014/main" id="{E9D12342-A03E-F9B6-D2C2-E1169C81CF77}"/>
              </a:ext>
            </a:extLst>
          </p:cNvPr>
          <p:cNvSpPr/>
          <p:nvPr/>
        </p:nvSpPr>
        <p:spPr>
          <a:xfrm>
            <a:off x="2931712" y="446770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Oval 16">
            <a:extLst>
              <a:ext uri="{FF2B5EF4-FFF2-40B4-BE49-F238E27FC236}">
                <a16:creationId xmlns:a16="http://schemas.microsoft.com/office/drawing/2014/main" id="{EBDC7756-2082-7618-4AE8-D345F3E665F6}"/>
              </a:ext>
            </a:extLst>
          </p:cNvPr>
          <p:cNvSpPr/>
          <p:nvPr/>
        </p:nvSpPr>
        <p:spPr>
          <a:xfrm>
            <a:off x="2931821" y="1967733"/>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21" name="Straight Arrow Connector 20">
            <a:extLst>
              <a:ext uri="{FF2B5EF4-FFF2-40B4-BE49-F238E27FC236}">
                <a16:creationId xmlns:a16="http://schemas.microsoft.com/office/drawing/2014/main" id="{D59E08C1-AFBB-1FE8-29EB-E1B620864DE0}"/>
              </a:ext>
            </a:extLst>
          </p:cNvPr>
          <p:cNvCxnSpPr>
            <a:cxnSpLocks/>
          </p:cNvCxnSpPr>
          <p:nvPr/>
        </p:nvCxnSpPr>
        <p:spPr>
          <a:xfrm flipV="1">
            <a:off x="2254635" y="2219935"/>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55C15D5B-E506-3056-1D85-B6F0F5942005}"/>
              </a:ext>
            </a:extLst>
          </p:cNvPr>
          <p:cNvCxnSpPr>
            <a:cxnSpLocks/>
          </p:cNvCxnSpPr>
          <p:nvPr/>
        </p:nvCxnSpPr>
        <p:spPr>
          <a:xfrm flipV="1">
            <a:off x="2255001" y="2840234"/>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194A372-5207-6FCD-58A9-758062105EDB}"/>
              </a:ext>
            </a:extLst>
          </p:cNvPr>
          <p:cNvCxnSpPr>
            <a:cxnSpLocks/>
          </p:cNvCxnSpPr>
          <p:nvPr/>
        </p:nvCxnSpPr>
        <p:spPr>
          <a:xfrm flipV="1">
            <a:off x="2269532" y="3494187"/>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16B04783-8D43-53AD-54BA-78AF839FB29F}"/>
              </a:ext>
            </a:extLst>
          </p:cNvPr>
          <p:cNvCxnSpPr>
            <a:cxnSpLocks/>
          </p:cNvCxnSpPr>
          <p:nvPr/>
        </p:nvCxnSpPr>
        <p:spPr>
          <a:xfrm flipV="1">
            <a:off x="2279386" y="2277516"/>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9B84AE1-77F5-6154-1B6D-8396CEB42032}"/>
              </a:ext>
            </a:extLst>
          </p:cNvPr>
          <p:cNvCxnSpPr>
            <a:cxnSpLocks/>
          </p:cNvCxnSpPr>
          <p:nvPr/>
        </p:nvCxnSpPr>
        <p:spPr>
          <a:xfrm flipV="1">
            <a:off x="2250911" y="2931469"/>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DBEAF65-651A-44C2-1FB2-0EB2A8953DB7}"/>
              </a:ext>
            </a:extLst>
          </p:cNvPr>
          <p:cNvCxnSpPr>
            <a:cxnSpLocks/>
          </p:cNvCxnSpPr>
          <p:nvPr/>
        </p:nvCxnSpPr>
        <p:spPr>
          <a:xfrm flipV="1">
            <a:off x="2260744" y="2354210"/>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EB47D17-F81B-54A1-34B7-394E78EFEF7E}"/>
              </a:ext>
            </a:extLst>
          </p:cNvPr>
          <p:cNvCxnSpPr>
            <a:cxnSpLocks/>
          </p:cNvCxnSpPr>
          <p:nvPr/>
        </p:nvCxnSpPr>
        <p:spPr>
          <a:xfrm>
            <a:off x="2249141" y="2545459"/>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8AB6419-96E6-E73D-6EEE-D15D3E9D3611}"/>
              </a:ext>
            </a:extLst>
          </p:cNvPr>
          <p:cNvCxnSpPr>
            <a:cxnSpLocks/>
          </p:cNvCxnSpPr>
          <p:nvPr/>
        </p:nvCxnSpPr>
        <p:spPr>
          <a:xfrm>
            <a:off x="2249507" y="3165758"/>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D5A03D4D-9688-55F8-C073-7475C496E25F}"/>
              </a:ext>
            </a:extLst>
          </p:cNvPr>
          <p:cNvCxnSpPr>
            <a:cxnSpLocks/>
          </p:cNvCxnSpPr>
          <p:nvPr/>
        </p:nvCxnSpPr>
        <p:spPr>
          <a:xfrm>
            <a:off x="2273897" y="2603040"/>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C24195BB-4230-2F1A-C47F-6310A3749B76}"/>
              </a:ext>
            </a:extLst>
          </p:cNvPr>
          <p:cNvCxnSpPr>
            <a:cxnSpLocks/>
          </p:cNvCxnSpPr>
          <p:nvPr/>
        </p:nvCxnSpPr>
        <p:spPr>
          <a:xfrm>
            <a:off x="2245416" y="3256993"/>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D7D8B323-90EC-FC12-300E-ECC65C2A5A53}"/>
              </a:ext>
            </a:extLst>
          </p:cNvPr>
          <p:cNvCxnSpPr>
            <a:cxnSpLocks/>
          </p:cNvCxnSpPr>
          <p:nvPr/>
        </p:nvCxnSpPr>
        <p:spPr>
          <a:xfrm>
            <a:off x="2274375" y="3882101"/>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6509676F-3B2D-B078-4BD1-0967B3C6C45E}"/>
              </a:ext>
            </a:extLst>
          </p:cNvPr>
          <p:cNvCxnSpPr>
            <a:cxnSpLocks/>
          </p:cNvCxnSpPr>
          <p:nvPr/>
        </p:nvCxnSpPr>
        <p:spPr>
          <a:xfrm>
            <a:off x="2255251" y="2679734"/>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A6410BF6-70A4-CDF3-4AAB-2FCB218AEC54}"/>
              </a:ext>
            </a:extLst>
          </p:cNvPr>
          <p:cNvCxnSpPr>
            <a:cxnSpLocks/>
          </p:cNvCxnSpPr>
          <p:nvPr/>
        </p:nvCxnSpPr>
        <p:spPr>
          <a:xfrm>
            <a:off x="2274850" y="3285609"/>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837A22AE-BD42-804F-F7CF-1325DA284C98}"/>
              </a:ext>
            </a:extLst>
          </p:cNvPr>
          <p:cNvCxnSpPr>
            <a:cxnSpLocks/>
          </p:cNvCxnSpPr>
          <p:nvPr/>
        </p:nvCxnSpPr>
        <p:spPr>
          <a:xfrm>
            <a:off x="2274959" y="2602317"/>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Oval 82">
            <a:extLst>
              <a:ext uri="{FF2B5EF4-FFF2-40B4-BE49-F238E27FC236}">
                <a16:creationId xmlns:a16="http://schemas.microsoft.com/office/drawing/2014/main" id="{9D670E63-3091-285D-293B-86D517FB442F}"/>
              </a:ext>
            </a:extLst>
          </p:cNvPr>
          <p:cNvSpPr/>
          <p:nvPr/>
        </p:nvSpPr>
        <p:spPr>
          <a:xfrm>
            <a:off x="4056382" y="2582859"/>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4" name="Oval 83">
            <a:extLst>
              <a:ext uri="{FF2B5EF4-FFF2-40B4-BE49-F238E27FC236}">
                <a16:creationId xmlns:a16="http://schemas.microsoft.com/office/drawing/2014/main" id="{037C11DA-882B-7B1A-C060-8B4DFC71FE92}"/>
              </a:ext>
            </a:extLst>
          </p:cNvPr>
          <p:cNvSpPr/>
          <p:nvPr/>
        </p:nvSpPr>
        <p:spPr>
          <a:xfrm>
            <a:off x="4056833" y="3217581"/>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5" name="Oval 84">
            <a:extLst>
              <a:ext uri="{FF2B5EF4-FFF2-40B4-BE49-F238E27FC236}">
                <a16:creationId xmlns:a16="http://schemas.microsoft.com/office/drawing/2014/main" id="{A9A48C07-A59B-8CDC-3A4E-DD5BFB2EBE3E}"/>
              </a:ext>
            </a:extLst>
          </p:cNvPr>
          <p:cNvSpPr/>
          <p:nvPr/>
        </p:nvSpPr>
        <p:spPr>
          <a:xfrm>
            <a:off x="4056941" y="3833073"/>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6" name="Oval 85">
            <a:extLst>
              <a:ext uri="{FF2B5EF4-FFF2-40B4-BE49-F238E27FC236}">
                <a16:creationId xmlns:a16="http://schemas.microsoft.com/office/drawing/2014/main" id="{BF95C4A4-3FA1-FFE0-DE80-872B82C334E8}"/>
              </a:ext>
            </a:extLst>
          </p:cNvPr>
          <p:cNvSpPr/>
          <p:nvPr/>
        </p:nvSpPr>
        <p:spPr>
          <a:xfrm>
            <a:off x="4057051" y="4467795"/>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7" name="Oval 86">
            <a:extLst>
              <a:ext uri="{FF2B5EF4-FFF2-40B4-BE49-F238E27FC236}">
                <a16:creationId xmlns:a16="http://schemas.microsoft.com/office/drawing/2014/main" id="{A3FA32F8-AFDD-D40F-B345-AB4C5D1517FD}"/>
              </a:ext>
            </a:extLst>
          </p:cNvPr>
          <p:cNvSpPr/>
          <p:nvPr/>
        </p:nvSpPr>
        <p:spPr>
          <a:xfrm>
            <a:off x="4057159" y="196782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8" name="Oval 87">
            <a:extLst>
              <a:ext uri="{FF2B5EF4-FFF2-40B4-BE49-F238E27FC236}">
                <a16:creationId xmlns:a16="http://schemas.microsoft.com/office/drawing/2014/main" id="{5C2F6891-E6EF-D425-111B-E4B08AB96D8E}"/>
              </a:ext>
            </a:extLst>
          </p:cNvPr>
          <p:cNvSpPr/>
          <p:nvPr/>
        </p:nvSpPr>
        <p:spPr>
          <a:xfrm>
            <a:off x="6599988" y="2582950"/>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9" name="Oval 88">
            <a:extLst>
              <a:ext uri="{FF2B5EF4-FFF2-40B4-BE49-F238E27FC236}">
                <a16:creationId xmlns:a16="http://schemas.microsoft.com/office/drawing/2014/main" id="{EA157677-7DCA-5ACA-40BC-675AD51540F5}"/>
              </a:ext>
            </a:extLst>
          </p:cNvPr>
          <p:cNvSpPr/>
          <p:nvPr/>
        </p:nvSpPr>
        <p:spPr>
          <a:xfrm>
            <a:off x="6595632" y="3217672"/>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0" name="Oval 89">
            <a:extLst>
              <a:ext uri="{FF2B5EF4-FFF2-40B4-BE49-F238E27FC236}">
                <a16:creationId xmlns:a16="http://schemas.microsoft.com/office/drawing/2014/main" id="{40D94D23-7EC4-1D4C-710B-8D9C334560F1}"/>
              </a:ext>
            </a:extLst>
          </p:cNvPr>
          <p:cNvSpPr/>
          <p:nvPr/>
        </p:nvSpPr>
        <p:spPr>
          <a:xfrm>
            <a:off x="6600547" y="383316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1" name="Oval 90">
            <a:extLst>
              <a:ext uri="{FF2B5EF4-FFF2-40B4-BE49-F238E27FC236}">
                <a16:creationId xmlns:a16="http://schemas.microsoft.com/office/drawing/2014/main" id="{C4DBC47B-D7FF-6714-48CB-CA750C893A16}"/>
              </a:ext>
            </a:extLst>
          </p:cNvPr>
          <p:cNvSpPr/>
          <p:nvPr/>
        </p:nvSpPr>
        <p:spPr>
          <a:xfrm>
            <a:off x="6595850" y="4467886"/>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2" name="Oval 91">
            <a:extLst>
              <a:ext uri="{FF2B5EF4-FFF2-40B4-BE49-F238E27FC236}">
                <a16:creationId xmlns:a16="http://schemas.microsoft.com/office/drawing/2014/main" id="{FF4BD92F-0B26-3C5E-198B-039957F51592}"/>
              </a:ext>
            </a:extLst>
          </p:cNvPr>
          <p:cNvSpPr/>
          <p:nvPr/>
        </p:nvSpPr>
        <p:spPr>
          <a:xfrm>
            <a:off x="6600765" y="1972722"/>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3" name="Oval 92">
            <a:extLst>
              <a:ext uri="{FF2B5EF4-FFF2-40B4-BE49-F238E27FC236}">
                <a16:creationId xmlns:a16="http://schemas.microsoft.com/office/drawing/2014/main" id="{A7B92DFA-54CE-F315-7E7F-4112EB28C571}"/>
              </a:ext>
            </a:extLst>
          </p:cNvPr>
          <p:cNvSpPr/>
          <p:nvPr/>
        </p:nvSpPr>
        <p:spPr>
          <a:xfrm flipH="1">
            <a:off x="7713892" y="234210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4" name="Oval 93">
            <a:extLst>
              <a:ext uri="{FF2B5EF4-FFF2-40B4-BE49-F238E27FC236}">
                <a16:creationId xmlns:a16="http://schemas.microsoft.com/office/drawing/2014/main" id="{5824C969-1F74-9B18-3A9A-862A1FE5315C}"/>
              </a:ext>
            </a:extLst>
          </p:cNvPr>
          <p:cNvSpPr/>
          <p:nvPr/>
        </p:nvSpPr>
        <p:spPr>
          <a:xfrm flipH="1">
            <a:off x="7719008" y="293836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5" name="Oval 94">
            <a:extLst>
              <a:ext uri="{FF2B5EF4-FFF2-40B4-BE49-F238E27FC236}">
                <a16:creationId xmlns:a16="http://schemas.microsoft.com/office/drawing/2014/main" id="{4E4D935C-CFB6-9ABC-C790-64688848F049}"/>
              </a:ext>
            </a:extLst>
          </p:cNvPr>
          <p:cNvSpPr/>
          <p:nvPr/>
        </p:nvSpPr>
        <p:spPr>
          <a:xfrm flipH="1">
            <a:off x="7728730" y="3592317"/>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6" name="Oval 95">
            <a:extLst>
              <a:ext uri="{FF2B5EF4-FFF2-40B4-BE49-F238E27FC236}">
                <a16:creationId xmlns:a16="http://schemas.microsoft.com/office/drawing/2014/main" id="{9AB60FA3-FF20-2807-393D-B97DAE0BA0FD}"/>
              </a:ext>
            </a:extLst>
          </p:cNvPr>
          <p:cNvSpPr/>
          <p:nvPr/>
        </p:nvSpPr>
        <p:spPr>
          <a:xfrm flipH="1">
            <a:off x="7728840" y="421742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97" name="Straight Arrow Connector 96">
            <a:extLst>
              <a:ext uri="{FF2B5EF4-FFF2-40B4-BE49-F238E27FC236}">
                <a16:creationId xmlns:a16="http://schemas.microsoft.com/office/drawing/2014/main" id="{7FBDC5CD-B78E-17E6-088F-F6AEF75E96C4}"/>
              </a:ext>
            </a:extLst>
          </p:cNvPr>
          <p:cNvCxnSpPr>
            <a:cxnSpLocks/>
          </p:cNvCxnSpPr>
          <p:nvPr/>
        </p:nvCxnSpPr>
        <p:spPr>
          <a:xfrm>
            <a:off x="7042983" y="2181563"/>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9B4355F7-87EC-2791-A2EC-ED862DD5C816}"/>
              </a:ext>
            </a:extLst>
          </p:cNvPr>
          <p:cNvCxnSpPr>
            <a:cxnSpLocks/>
          </p:cNvCxnSpPr>
          <p:nvPr/>
        </p:nvCxnSpPr>
        <p:spPr>
          <a:xfrm>
            <a:off x="7043349" y="2801862"/>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B70796B8-46C8-ED80-7C14-545EE2D131E3}"/>
              </a:ext>
            </a:extLst>
          </p:cNvPr>
          <p:cNvCxnSpPr>
            <a:cxnSpLocks/>
          </p:cNvCxnSpPr>
          <p:nvPr/>
        </p:nvCxnSpPr>
        <p:spPr>
          <a:xfrm>
            <a:off x="7057882" y="3455815"/>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60B8CA79-5DCA-7EBF-400B-4290AFF0ABF2}"/>
              </a:ext>
            </a:extLst>
          </p:cNvPr>
          <p:cNvCxnSpPr>
            <a:cxnSpLocks/>
          </p:cNvCxnSpPr>
          <p:nvPr/>
        </p:nvCxnSpPr>
        <p:spPr>
          <a:xfrm>
            <a:off x="7057991" y="4037652"/>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B44EB781-5F88-7732-BDDD-46ABF828E300}"/>
              </a:ext>
            </a:extLst>
          </p:cNvPr>
          <p:cNvCxnSpPr>
            <a:cxnSpLocks/>
          </p:cNvCxnSpPr>
          <p:nvPr/>
        </p:nvCxnSpPr>
        <p:spPr>
          <a:xfrm>
            <a:off x="7067737" y="2239144"/>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9EDD0428-CB17-4E94-E962-E5DC24678FC8}"/>
              </a:ext>
            </a:extLst>
          </p:cNvPr>
          <p:cNvCxnSpPr>
            <a:cxnSpLocks/>
          </p:cNvCxnSpPr>
          <p:nvPr/>
        </p:nvCxnSpPr>
        <p:spPr>
          <a:xfrm>
            <a:off x="7039259" y="2893097"/>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E7B7B761-40EB-37C6-A406-8C1F51DBA7ED}"/>
              </a:ext>
            </a:extLst>
          </p:cNvPr>
          <p:cNvCxnSpPr>
            <a:cxnSpLocks/>
          </p:cNvCxnSpPr>
          <p:nvPr/>
        </p:nvCxnSpPr>
        <p:spPr>
          <a:xfrm>
            <a:off x="7068215" y="3518205"/>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A6905282-CC5C-20FF-AC71-924323049CB2}"/>
              </a:ext>
            </a:extLst>
          </p:cNvPr>
          <p:cNvCxnSpPr>
            <a:cxnSpLocks/>
          </p:cNvCxnSpPr>
          <p:nvPr/>
        </p:nvCxnSpPr>
        <p:spPr>
          <a:xfrm>
            <a:off x="7049093" y="2315838"/>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Straight Arrow Connector 104">
            <a:extLst>
              <a:ext uri="{FF2B5EF4-FFF2-40B4-BE49-F238E27FC236}">
                <a16:creationId xmlns:a16="http://schemas.microsoft.com/office/drawing/2014/main" id="{3BCA4102-A672-D2F4-4658-1D5720C73979}"/>
              </a:ext>
            </a:extLst>
          </p:cNvPr>
          <p:cNvCxnSpPr>
            <a:cxnSpLocks/>
          </p:cNvCxnSpPr>
          <p:nvPr/>
        </p:nvCxnSpPr>
        <p:spPr>
          <a:xfrm>
            <a:off x="7068690" y="2921713"/>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B521E071-F6C1-6A1F-DB3C-9359EC891081}"/>
              </a:ext>
            </a:extLst>
          </p:cNvPr>
          <p:cNvCxnSpPr>
            <a:cxnSpLocks/>
          </p:cNvCxnSpPr>
          <p:nvPr/>
        </p:nvCxnSpPr>
        <p:spPr>
          <a:xfrm>
            <a:off x="7068799" y="2238421"/>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BDC7B25E-373C-2ACD-AAFA-8B918FC7C876}"/>
              </a:ext>
            </a:extLst>
          </p:cNvPr>
          <p:cNvCxnSpPr>
            <a:cxnSpLocks/>
          </p:cNvCxnSpPr>
          <p:nvPr/>
        </p:nvCxnSpPr>
        <p:spPr>
          <a:xfrm flipV="1">
            <a:off x="7037488" y="2507087"/>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B7EAE510-DE0D-7210-EF60-C42F039AD212}"/>
              </a:ext>
            </a:extLst>
          </p:cNvPr>
          <p:cNvCxnSpPr>
            <a:cxnSpLocks/>
          </p:cNvCxnSpPr>
          <p:nvPr/>
        </p:nvCxnSpPr>
        <p:spPr>
          <a:xfrm flipV="1">
            <a:off x="7037854" y="3127386"/>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EE2A394C-E285-8A30-F7CE-8F34964FEF6B}"/>
              </a:ext>
            </a:extLst>
          </p:cNvPr>
          <p:cNvCxnSpPr>
            <a:cxnSpLocks/>
          </p:cNvCxnSpPr>
          <p:nvPr/>
        </p:nvCxnSpPr>
        <p:spPr>
          <a:xfrm flipV="1">
            <a:off x="7052499" y="4363176"/>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a:extLst>
              <a:ext uri="{FF2B5EF4-FFF2-40B4-BE49-F238E27FC236}">
                <a16:creationId xmlns:a16="http://schemas.microsoft.com/office/drawing/2014/main" id="{9151EE63-B404-CCA2-2EAC-3A590F0ED6F1}"/>
              </a:ext>
            </a:extLst>
          </p:cNvPr>
          <p:cNvCxnSpPr>
            <a:cxnSpLocks/>
          </p:cNvCxnSpPr>
          <p:nvPr/>
        </p:nvCxnSpPr>
        <p:spPr>
          <a:xfrm flipV="1">
            <a:off x="7062248" y="2564668"/>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Straight Arrow Connector 110">
            <a:extLst>
              <a:ext uri="{FF2B5EF4-FFF2-40B4-BE49-F238E27FC236}">
                <a16:creationId xmlns:a16="http://schemas.microsoft.com/office/drawing/2014/main" id="{C6A15004-7B93-CB71-FA41-E3C4ABD9396A}"/>
              </a:ext>
            </a:extLst>
          </p:cNvPr>
          <p:cNvCxnSpPr>
            <a:cxnSpLocks/>
          </p:cNvCxnSpPr>
          <p:nvPr/>
        </p:nvCxnSpPr>
        <p:spPr>
          <a:xfrm flipV="1">
            <a:off x="7033763" y="3218621"/>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32C28D2C-644D-5E64-DFCB-D0365CEB5993}"/>
              </a:ext>
            </a:extLst>
          </p:cNvPr>
          <p:cNvCxnSpPr>
            <a:cxnSpLocks/>
          </p:cNvCxnSpPr>
          <p:nvPr/>
        </p:nvCxnSpPr>
        <p:spPr>
          <a:xfrm flipV="1">
            <a:off x="7062726" y="3843729"/>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82C3D5D1-3698-80C1-A8FB-8248C0C01B62}"/>
              </a:ext>
            </a:extLst>
          </p:cNvPr>
          <p:cNvCxnSpPr>
            <a:cxnSpLocks/>
          </p:cNvCxnSpPr>
          <p:nvPr/>
        </p:nvCxnSpPr>
        <p:spPr>
          <a:xfrm flipV="1">
            <a:off x="7043599" y="2641362"/>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978EE16B-98F0-90DE-AB46-2360DB7594FA}"/>
              </a:ext>
            </a:extLst>
          </p:cNvPr>
          <p:cNvCxnSpPr>
            <a:cxnSpLocks/>
          </p:cNvCxnSpPr>
          <p:nvPr/>
        </p:nvCxnSpPr>
        <p:spPr>
          <a:xfrm flipV="1">
            <a:off x="7063201" y="3247237"/>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5" name="Straight Arrow Connector 114">
            <a:extLst>
              <a:ext uri="{FF2B5EF4-FFF2-40B4-BE49-F238E27FC236}">
                <a16:creationId xmlns:a16="http://schemas.microsoft.com/office/drawing/2014/main" id="{2EB238FE-BB4A-4C1B-5AEE-236A8F51B7E4}"/>
              </a:ext>
            </a:extLst>
          </p:cNvPr>
          <p:cNvCxnSpPr>
            <a:cxnSpLocks/>
          </p:cNvCxnSpPr>
          <p:nvPr/>
        </p:nvCxnSpPr>
        <p:spPr>
          <a:xfrm flipV="1">
            <a:off x="7063310" y="2563945"/>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 name="Straight Arrow Connector 115">
            <a:extLst>
              <a:ext uri="{FF2B5EF4-FFF2-40B4-BE49-F238E27FC236}">
                <a16:creationId xmlns:a16="http://schemas.microsoft.com/office/drawing/2014/main" id="{5E8412C8-F464-BD9E-8990-428E8F24B002}"/>
              </a:ext>
            </a:extLst>
          </p:cNvPr>
          <p:cNvCxnSpPr>
            <a:cxnSpLocks/>
          </p:cNvCxnSpPr>
          <p:nvPr/>
        </p:nvCxnSpPr>
        <p:spPr>
          <a:xfrm>
            <a:off x="3395905" y="2183910"/>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7" name="TextBox 116">
            <a:extLst>
              <a:ext uri="{FF2B5EF4-FFF2-40B4-BE49-F238E27FC236}">
                <a16:creationId xmlns:a16="http://schemas.microsoft.com/office/drawing/2014/main" id="{D5267A89-7F82-4E76-5CBF-8992A0FB3D3A}"/>
              </a:ext>
            </a:extLst>
          </p:cNvPr>
          <p:cNvSpPr txBox="1"/>
          <p:nvPr/>
        </p:nvSpPr>
        <p:spPr>
          <a:xfrm>
            <a:off x="8407832" y="2373801"/>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Dog</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8" name="TextBox 117">
            <a:extLst>
              <a:ext uri="{FF2B5EF4-FFF2-40B4-BE49-F238E27FC236}">
                <a16:creationId xmlns:a16="http://schemas.microsoft.com/office/drawing/2014/main" id="{4B6CAA59-39FC-BB8E-6CFB-B02DB305075D}"/>
              </a:ext>
            </a:extLst>
          </p:cNvPr>
          <p:cNvSpPr txBox="1"/>
          <p:nvPr/>
        </p:nvSpPr>
        <p:spPr>
          <a:xfrm>
            <a:off x="8405149" y="2998589"/>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Cat</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9" name="TextBox 118">
            <a:extLst>
              <a:ext uri="{FF2B5EF4-FFF2-40B4-BE49-F238E27FC236}">
                <a16:creationId xmlns:a16="http://schemas.microsoft.com/office/drawing/2014/main" id="{FA9330AA-3A4E-8B39-0CA3-08B5279EE7BE}"/>
              </a:ext>
            </a:extLst>
          </p:cNvPr>
          <p:cNvSpPr txBox="1"/>
          <p:nvPr/>
        </p:nvSpPr>
        <p:spPr>
          <a:xfrm>
            <a:off x="8405284" y="3623379"/>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Shark</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0" name="TextBox 119">
            <a:extLst>
              <a:ext uri="{FF2B5EF4-FFF2-40B4-BE49-F238E27FC236}">
                <a16:creationId xmlns:a16="http://schemas.microsoft.com/office/drawing/2014/main" id="{DE25DFAF-EF33-5E83-D3E3-E697D4006EA0}"/>
              </a:ext>
            </a:extLst>
          </p:cNvPr>
          <p:cNvSpPr txBox="1"/>
          <p:nvPr/>
        </p:nvSpPr>
        <p:spPr>
          <a:xfrm>
            <a:off x="8410045" y="4234286"/>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Butterfly</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1" name="TextBox 120">
            <a:extLst>
              <a:ext uri="{FF2B5EF4-FFF2-40B4-BE49-F238E27FC236}">
                <a16:creationId xmlns:a16="http://schemas.microsoft.com/office/drawing/2014/main" id="{EDC973BD-E0AC-3E05-5EE9-1DE88A1CC425}"/>
              </a:ext>
            </a:extLst>
          </p:cNvPr>
          <p:cNvSpPr txBox="1"/>
          <p:nvPr/>
        </p:nvSpPr>
        <p:spPr>
          <a:xfrm>
            <a:off x="332651" y="1518168"/>
            <a:ext cx="705588" cy="641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Image</a:t>
            </a:r>
            <a:endParaRPr lang="en-US"/>
          </a:p>
          <a:p>
            <a:pPr algn="ctr" defTabSz="914400"/>
            <a:r>
              <a:rPr lang="en-US" sz="1800"/>
              <a:t>Data</a:t>
            </a:r>
          </a:p>
        </p:txBody>
      </p:sp>
      <p:sp>
        <p:nvSpPr>
          <p:cNvPr id="122" name="TextBox 121">
            <a:extLst>
              <a:ext uri="{FF2B5EF4-FFF2-40B4-BE49-F238E27FC236}">
                <a16:creationId xmlns:a16="http://schemas.microsoft.com/office/drawing/2014/main" id="{23F69BDA-9133-8327-0C4A-1F815711F912}"/>
              </a:ext>
            </a:extLst>
          </p:cNvPr>
          <p:cNvSpPr txBox="1"/>
          <p:nvPr/>
        </p:nvSpPr>
        <p:spPr>
          <a:xfrm>
            <a:off x="332857" y="2374321"/>
            <a:ext cx="7055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Red</a:t>
            </a:r>
            <a:endParaRPr lang="en-US"/>
          </a:p>
        </p:txBody>
      </p:sp>
      <p:sp>
        <p:nvSpPr>
          <p:cNvPr id="123" name="TextBox 122">
            <a:extLst>
              <a:ext uri="{FF2B5EF4-FFF2-40B4-BE49-F238E27FC236}">
                <a16:creationId xmlns:a16="http://schemas.microsoft.com/office/drawing/2014/main" id="{37C1FD83-5129-ED7F-A918-49BC28277100}"/>
              </a:ext>
            </a:extLst>
          </p:cNvPr>
          <p:cNvSpPr txBox="1"/>
          <p:nvPr/>
        </p:nvSpPr>
        <p:spPr>
          <a:xfrm>
            <a:off x="332991" y="2980601"/>
            <a:ext cx="7055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Green</a:t>
            </a:r>
          </a:p>
        </p:txBody>
      </p:sp>
      <p:sp>
        <p:nvSpPr>
          <p:cNvPr id="124" name="TextBox 123">
            <a:extLst>
              <a:ext uri="{FF2B5EF4-FFF2-40B4-BE49-F238E27FC236}">
                <a16:creationId xmlns:a16="http://schemas.microsoft.com/office/drawing/2014/main" id="{726E9268-FF42-9BB4-2A10-3EC6C99DA905}"/>
              </a:ext>
            </a:extLst>
          </p:cNvPr>
          <p:cNvSpPr txBox="1"/>
          <p:nvPr/>
        </p:nvSpPr>
        <p:spPr>
          <a:xfrm>
            <a:off x="333126" y="3623900"/>
            <a:ext cx="7055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Blue</a:t>
            </a:r>
            <a:endParaRPr lang="en-US"/>
          </a:p>
        </p:txBody>
      </p:sp>
      <p:sp>
        <p:nvSpPr>
          <p:cNvPr id="126" name="TextBox 125">
            <a:extLst>
              <a:ext uri="{FF2B5EF4-FFF2-40B4-BE49-F238E27FC236}">
                <a16:creationId xmlns:a16="http://schemas.microsoft.com/office/drawing/2014/main" id="{37B705CD-95CA-646C-9B2D-6D93B3B6190E}"/>
              </a:ext>
            </a:extLst>
          </p:cNvPr>
          <p:cNvSpPr txBox="1"/>
          <p:nvPr/>
        </p:nvSpPr>
        <p:spPr>
          <a:xfrm>
            <a:off x="7952918" y="1518685"/>
            <a:ext cx="15252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Classifications</a:t>
            </a:r>
          </a:p>
        </p:txBody>
      </p:sp>
      <p:sp>
        <p:nvSpPr>
          <p:cNvPr id="127" name="TextBox 126">
            <a:extLst>
              <a:ext uri="{FF2B5EF4-FFF2-40B4-BE49-F238E27FC236}">
                <a16:creationId xmlns:a16="http://schemas.microsoft.com/office/drawing/2014/main" id="{9FA0CD5C-4303-54E1-5F45-DFE69095A158}"/>
              </a:ext>
            </a:extLst>
          </p:cNvPr>
          <p:cNvSpPr txBox="1"/>
          <p:nvPr/>
        </p:nvSpPr>
        <p:spPr>
          <a:xfrm>
            <a:off x="2757712" y="1518788"/>
            <a:ext cx="788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Layer 1</a:t>
            </a:r>
            <a:endParaRPr lang="en-US"/>
          </a:p>
        </p:txBody>
      </p:sp>
      <p:sp>
        <p:nvSpPr>
          <p:cNvPr id="130" name="TextBox 129">
            <a:extLst>
              <a:ext uri="{FF2B5EF4-FFF2-40B4-BE49-F238E27FC236}">
                <a16:creationId xmlns:a16="http://schemas.microsoft.com/office/drawing/2014/main" id="{DFD06C75-33B7-572D-F6F3-871CF6C1E034}"/>
              </a:ext>
            </a:extLst>
          </p:cNvPr>
          <p:cNvSpPr txBox="1"/>
          <p:nvPr/>
        </p:nvSpPr>
        <p:spPr>
          <a:xfrm>
            <a:off x="3891884" y="1518891"/>
            <a:ext cx="788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Layer 2</a:t>
            </a:r>
            <a:endParaRPr lang="en-US"/>
          </a:p>
        </p:txBody>
      </p:sp>
      <p:sp>
        <p:nvSpPr>
          <p:cNvPr id="131" name="TextBox 130">
            <a:extLst>
              <a:ext uri="{FF2B5EF4-FFF2-40B4-BE49-F238E27FC236}">
                <a16:creationId xmlns:a16="http://schemas.microsoft.com/office/drawing/2014/main" id="{C7AF97C7-1298-27D9-2EFE-2BCB56021E7C}"/>
              </a:ext>
            </a:extLst>
          </p:cNvPr>
          <p:cNvSpPr txBox="1"/>
          <p:nvPr/>
        </p:nvSpPr>
        <p:spPr>
          <a:xfrm>
            <a:off x="6390224" y="1518994"/>
            <a:ext cx="8630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Layer N</a:t>
            </a:r>
          </a:p>
        </p:txBody>
      </p:sp>
      <p:sp>
        <p:nvSpPr>
          <p:cNvPr id="132" name="TextBox 131">
            <a:extLst>
              <a:ext uri="{FF2B5EF4-FFF2-40B4-BE49-F238E27FC236}">
                <a16:creationId xmlns:a16="http://schemas.microsoft.com/office/drawing/2014/main" id="{92BCB0C2-CFCF-F05B-6BB1-DEB1EFD431A8}"/>
              </a:ext>
            </a:extLst>
          </p:cNvPr>
          <p:cNvSpPr txBox="1"/>
          <p:nvPr/>
        </p:nvSpPr>
        <p:spPr>
          <a:xfrm>
            <a:off x="5054059" y="1518994"/>
            <a:ext cx="983443" cy="641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Other Layers</a:t>
            </a:r>
          </a:p>
        </p:txBody>
      </p:sp>
      <p:cxnSp>
        <p:nvCxnSpPr>
          <p:cNvPr id="133" name="Straight Arrow Connector 132">
            <a:extLst>
              <a:ext uri="{FF2B5EF4-FFF2-40B4-BE49-F238E27FC236}">
                <a16:creationId xmlns:a16="http://schemas.microsoft.com/office/drawing/2014/main" id="{F0B535E2-39F0-79E6-1F78-FBA4E4031AA7}"/>
              </a:ext>
            </a:extLst>
          </p:cNvPr>
          <p:cNvCxnSpPr>
            <a:cxnSpLocks/>
          </p:cNvCxnSpPr>
          <p:nvPr/>
        </p:nvCxnSpPr>
        <p:spPr>
          <a:xfrm>
            <a:off x="3396770" y="2804071"/>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4" name="Straight Arrow Connector 133">
            <a:extLst>
              <a:ext uri="{FF2B5EF4-FFF2-40B4-BE49-F238E27FC236}">
                <a16:creationId xmlns:a16="http://schemas.microsoft.com/office/drawing/2014/main" id="{DB0C1D84-E1D8-1041-1B73-A73E1EB3D5FA}"/>
              </a:ext>
            </a:extLst>
          </p:cNvPr>
          <p:cNvCxnSpPr>
            <a:cxnSpLocks/>
          </p:cNvCxnSpPr>
          <p:nvPr/>
        </p:nvCxnSpPr>
        <p:spPr>
          <a:xfrm>
            <a:off x="3396904" y="3433488"/>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5" name="Straight Arrow Connector 134">
            <a:extLst>
              <a:ext uri="{FF2B5EF4-FFF2-40B4-BE49-F238E27FC236}">
                <a16:creationId xmlns:a16="http://schemas.microsoft.com/office/drawing/2014/main" id="{21C03BD6-D8B2-8A4B-8CC5-E38973C49526}"/>
              </a:ext>
            </a:extLst>
          </p:cNvPr>
          <p:cNvCxnSpPr>
            <a:cxnSpLocks/>
          </p:cNvCxnSpPr>
          <p:nvPr/>
        </p:nvCxnSpPr>
        <p:spPr>
          <a:xfrm>
            <a:off x="3397039" y="4058277"/>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Straight Arrow Connector 135">
            <a:extLst>
              <a:ext uri="{FF2B5EF4-FFF2-40B4-BE49-F238E27FC236}">
                <a16:creationId xmlns:a16="http://schemas.microsoft.com/office/drawing/2014/main" id="{71BE0501-4CD7-B645-D265-BB05599C3BA9}"/>
              </a:ext>
            </a:extLst>
          </p:cNvPr>
          <p:cNvCxnSpPr>
            <a:cxnSpLocks/>
          </p:cNvCxnSpPr>
          <p:nvPr/>
        </p:nvCxnSpPr>
        <p:spPr>
          <a:xfrm>
            <a:off x="3397173" y="4659930"/>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59C7C49D-1DD6-3ADB-5D25-8DE4B8CB212E}"/>
              </a:ext>
            </a:extLst>
          </p:cNvPr>
          <p:cNvCxnSpPr>
            <a:cxnSpLocks/>
          </p:cNvCxnSpPr>
          <p:nvPr/>
        </p:nvCxnSpPr>
        <p:spPr>
          <a:xfrm>
            <a:off x="3388059" y="2216818"/>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a:extLst>
              <a:ext uri="{FF2B5EF4-FFF2-40B4-BE49-F238E27FC236}">
                <a16:creationId xmlns:a16="http://schemas.microsoft.com/office/drawing/2014/main" id="{05516301-AB0F-52CC-2DB4-44417B56F4C6}"/>
              </a:ext>
            </a:extLst>
          </p:cNvPr>
          <p:cNvCxnSpPr>
            <a:cxnSpLocks/>
          </p:cNvCxnSpPr>
          <p:nvPr/>
        </p:nvCxnSpPr>
        <p:spPr>
          <a:xfrm>
            <a:off x="3393549" y="282309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9" name="Straight Arrow Connector 138">
            <a:extLst>
              <a:ext uri="{FF2B5EF4-FFF2-40B4-BE49-F238E27FC236}">
                <a16:creationId xmlns:a16="http://schemas.microsoft.com/office/drawing/2014/main" id="{EB45B65A-CECF-F3CA-4C85-25721E15806D}"/>
              </a:ext>
            </a:extLst>
          </p:cNvPr>
          <p:cNvCxnSpPr>
            <a:cxnSpLocks/>
          </p:cNvCxnSpPr>
          <p:nvPr/>
        </p:nvCxnSpPr>
        <p:spPr>
          <a:xfrm>
            <a:off x="3379804" y="3457141"/>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a:extLst>
              <a:ext uri="{FF2B5EF4-FFF2-40B4-BE49-F238E27FC236}">
                <a16:creationId xmlns:a16="http://schemas.microsoft.com/office/drawing/2014/main" id="{11593492-5FFA-C909-1F2E-E7ABF840FBEE}"/>
              </a:ext>
            </a:extLst>
          </p:cNvPr>
          <p:cNvCxnSpPr>
            <a:cxnSpLocks/>
          </p:cNvCxnSpPr>
          <p:nvPr/>
        </p:nvCxnSpPr>
        <p:spPr>
          <a:xfrm>
            <a:off x="3379938" y="4081930"/>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1" name="Straight Arrow Connector 140">
            <a:extLst>
              <a:ext uri="{FF2B5EF4-FFF2-40B4-BE49-F238E27FC236}">
                <a16:creationId xmlns:a16="http://schemas.microsoft.com/office/drawing/2014/main" id="{034CC415-F42C-F3EA-CB49-7CCC50A71550}"/>
              </a:ext>
            </a:extLst>
          </p:cNvPr>
          <p:cNvCxnSpPr>
            <a:cxnSpLocks/>
          </p:cNvCxnSpPr>
          <p:nvPr/>
        </p:nvCxnSpPr>
        <p:spPr>
          <a:xfrm>
            <a:off x="3380073" y="2198726"/>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6116153F-508C-8EE4-CA7D-323A7F13D5CA}"/>
              </a:ext>
            </a:extLst>
          </p:cNvPr>
          <p:cNvCxnSpPr>
            <a:cxnSpLocks/>
          </p:cNvCxnSpPr>
          <p:nvPr/>
        </p:nvCxnSpPr>
        <p:spPr>
          <a:xfrm>
            <a:off x="3385561" y="2832769"/>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9C70853C-58A2-8802-9FBF-25E53A02D6DE}"/>
              </a:ext>
            </a:extLst>
          </p:cNvPr>
          <p:cNvCxnSpPr>
            <a:cxnSpLocks/>
          </p:cNvCxnSpPr>
          <p:nvPr/>
        </p:nvCxnSpPr>
        <p:spPr>
          <a:xfrm>
            <a:off x="3404201" y="3466813"/>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1BC50C2B-E07C-9A07-167D-1E001B747202}"/>
              </a:ext>
            </a:extLst>
          </p:cNvPr>
          <p:cNvCxnSpPr>
            <a:cxnSpLocks/>
          </p:cNvCxnSpPr>
          <p:nvPr/>
        </p:nvCxnSpPr>
        <p:spPr>
          <a:xfrm>
            <a:off x="3404339" y="2819098"/>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Straight Arrow Connector 144">
            <a:extLst>
              <a:ext uri="{FF2B5EF4-FFF2-40B4-BE49-F238E27FC236}">
                <a16:creationId xmlns:a16="http://schemas.microsoft.com/office/drawing/2014/main" id="{4137F0C2-8235-552A-BC70-75E96222BD97}"/>
              </a:ext>
            </a:extLst>
          </p:cNvPr>
          <p:cNvCxnSpPr>
            <a:cxnSpLocks/>
          </p:cNvCxnSpPr>
          <p:nvPr/>
        </p:nvCxnSpPr>
        <p:spPr>
          <a:xfrm>
            <a:off x="3386700" y="2217648"/>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6" name="Straight Arrow Connector 145">
            <a:extLst>
              <a:ext uri="{FF2B5EF4-FFF2-40B4-BE49-F238E27FC236}">
                <a16:creationId xmlns:a16="http://schemas.microsoft.com/office/drawing/2014/main" id="{6D20B84A-D817-6A34-2CAF-8FABAEEDDF58}"/>
              </a:ext>
            </a:extLst>
          </p:cNvPr>
          <p:cNvCxnSpPr>
            <a:cxnSpLocks/>
          </p:cNvCxnSpPr>
          <p:nvPr/>
        </p:nvCxnSpPr>
        <p:spPr>
          <a:xfrm>
            <a:off x="3414589" y="2189991"/>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122A1FE9-AE95-B08E-6347-C398D39B0124}"/>
              </a:ext>
            </a:extLst>
          </p:cNvPr>
          <p:cNvCxnSpPr>
            <a:cxnSpLocks/>
          </p:cNvCxnSpPr>
          <p:nvPr/>
        </p:nvCxnSpPr>
        <p:spPr>
          <a:xfrm flipV="1">
            <a:off x="3375044" y="2304839"/>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Straight Arrow Connector 152">
            <a:extLst>
              <a:ext uri="{FF2B5EF4-FFF2-40B4-BE49-F238E27FC236}">
                <a16:creationId xmlns:a16="http://schemas.microsoft.com/office/drawing/2014/main" id="{A7880592-B8EE-06C6-9B7C-9114920D2AD2}"/>
              </a:ext>
            </a:extLst>
          </p:cNvPr>
          <p:cNvCxnSpPr>
            <a:cxnSpLocks/>
          </p:cNvCxnSpPr>
          <p:nvPr/>
        </p:nvCxnSpPr>
        <p:spPr>
          <a:xfrm flipV="1">
            <a:off x="3380535" y="2911118"/>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a:extLst>
              <a:ext uri="{FF2B5EF4-FFF2-40B4-BE49-F238E27FC236}">
                <a16:creationId xmlns:a16="http://schemas.microsoft.com/office/drawing/2014/main" id="{D99ACFAD-C2D4-034B-BA9F-933D13319821}"/>
              </a:ext>
            </a:extLst>
          </p:cNvPr>
          <p:cNvCxnSpPr>
            <a:cxnSpLocks/>
          </p:cNvCxnSpPr>
          <p:nvPr/>
        </p:nvCxnSpPr>
        <p:spPr>
          <a:xfrm flipV="1">
            <a:off x="3366787" y="3545162"/>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Straight Arrow Connector 154">
            <a:extLst>
              <a:ext uri="{FF2B5EF4-FFF2-40B4-BE49-F238E27FC236}">
                <a16:creationId xmlns:a16="http://schemas.microsoft.com/office/drawing/2014/main" id="{3C14EA71-BD39-9244-1231-CAFB8D0AFA57}"/>
              </a:ext>
            </a:extLst>
          </p:cNvPr>
          <p:cNvCxnSpPr>
            <a:cxnSpLocks/>
          </p:cNvCxnSpPr>
          <p:nvPr/>
        </p:nvCxnSpPr>
        <p:spPr>
          <a:xfrm flipV="1">
            <a:off x="3366921" y="4169951"/>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6" name="Straight Arrow Connector 155">
            <a:extLst>
              <a:ext uri="{FF2B5EF4-FFF2-40B4-BE49-F238E27FC236}">
                <a16:creationId xmlns:a16="http://schemas.microsoft.com/office/drawing/2014/main" id="{21CF735C-5A4C-71D4-33EF-3EF113210B41}"/>
              </a:ext>
            </a:extLst>
          </p:cNvPr>
          <p:cNvCxnSpPr>
            <a:cxnSpLocks/>
          </p:cNvCxnSpPr>
          <p:nvPr/>
        </p:nvCxnSpPr>
        <p:spPr>
          <a:xfrm flipV="1">
            <a:off x="3367056" y="2286747"/>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572D7A8F-DBC9-48B4-067F-0E81DFBC870C}"/>
              </a:ext>
            </a:extLst>
          </p:cNvPr>
          <p:cNvCxnSpPr>
            <a:cxnSpLocks/>
          </p:cNvCxnSpPr>
          <p:nvPr/>
        </p:nvCxnSpPr>
        <p:spPr>
          <a:xfrm flipV="1">
            <a:off x="3372545" y="2920790"/>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5FAF0219-6628-B47C-ADB1-05336A6ADEEB}"/>
              </a:ext>
            </a:extLst>
          </p:cNvPr>
          <p:cNvCxnSpPr>
            <a:cxnSpLocks/>
          </p:cNvCxnSpPr>
          <p:nvPr/>
        </p:nvCxnSpPr>
        <p:spPr>
          <a:xfrm flipV="1">
            <a:off x="3391189" y="3554834"/>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2EFD036B-C925-039C-2451-835D051A077E}"/>
              </a:ext>
            </a:extLst>
          </p:cNvPr>
          <p:cNvCxnSpPr>
            <a:cxnSpLocks/>
          </p:cNvCxnSpPr>
          <p:nvPr/>
        </p:nvCxnSpPr>
        <p:spPr>
          <a:xfrm flipV="1">
            <a:off x="3391327" y="2907119"/>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F2698114-DAFA-CD16-21FF-D096A7EDD0BC}"/>
              </a:ext>
            </a:extLst>
          </p:cNvPr>
          <p:cNvCxnSpPr>
            <a:cxnSpLocks/>
          </p:cNvCxnSpPr>
          <p:nvPr/>
        </p:nvCxnSpPr>
        <p:spPr>
          <a:xfrm flipV="1">
            <a:off x="3373684" y="2305669"/>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1" name="Straight Arrow Connector 160">
            <a:extLst>
              <a:ext uri="{FF2B5EF4-FFF2-40B4-BE49-F238E27FC236}">
                <a16:creationId xmlns:a16="http://schemas.microsoft.com/office/drawing/2014/main" id="{A45B7CF1-95E3-A627-BDE7-D24D726F00D1}"/>
              </a:ext>
            </a:extLst>
          </p:cNvPr>
          <p:cNvCxnSpPr>
            <a:cxnSpLocks/>
          </p:cNvCxnSpPr>
          <p:nvPr/>
        </p:nvCxnSpPr>
        <p:spPr>
          <a:xfrm flipV="1">
            <a:off x="3401579" y="2278012"/>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2" name="Straight Arrow Connector 161">
            <a:extLst>
              <a:ext uri="{FF2B5EF4-FFF2-40B4-BE49-F238E27FC236}">
                <a16:creationId xmlns:a16="http://schemas.microsoft.com/office/drawing/2014/main" id="{2F6FE1A3-541F-78AD-90F1-B93996DDBC5A}"/>
              </a:ext>
            </a:extLst>
          </p:cNvPr>
          <p:cNvCxnSpPr>
            <a:cxnSpLocks/>
          </p:cNvCxnSpPr>
          <p:nvPr/>
        </p:nvCxnSpPr>
        <p:spPr>
          <a:xfrm>
            <a:off x="4520962" y="2179385"/>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3" name="Straight Arrow Connector 162">
            <a:extLst>
              <a:ext uri="{FF2B5EF4-FFF2-40B4-BE49-F238E27FC236}">
                <a16:creationId xmlns:a16="http://schemas.microsoft.com/office/drawing/2014/main" id="{D5ED2956-EA1B-5A77-AD35-789392B00AEF}"/>
              </a:ext>
            </a:extLst>
          </p:cNvPr>
          <p:cNvCxnSpPr>
            <a:cxnSpLocks/>
          </p:cNvCxnSpPr>
          <p:nvPr/>
        </p:nvCxnSpPr>
        <p:spPr>
          <a:xfrm>
            <a:off x="4521827" y="279954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4" name="Straight Arrow Connector 163">
            <a:extLst>
              <a:ext uri="{FF2B5EF4-FFF2-40B4-BE49-F238E27FC236}">
                <a16:creationId xmlns:a16="http://schemas.microsoft.com/office/drawing/2014/main" id="{61AFD512-9646-C7BC-1E93-DF7E52F1EB27}"/>
              </a:ext>
            </a:extLst>
          </p:cNvPr>
          <p:cNvCxnSpPr>
            <a:cxnSpLocks/>
          </p:cNvCxnSpPr>
          <p:nvPr/>
        </p:nvCxnSpPr>
        <p:spPr>
          <a:xfrm>
            <a:off x="4521962" y="3428963"/>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5" name="Straight Arrow Connector 164">
            <a:extLst>
              <a:ext uri="{FF2B5EF4-FFF2-40B4-BE49-F238E27FC236}">
                <a16:creationId xmlns:a16="http://schemas.microsoft.com/office/drawing/2014/main" id="{9BE1BA71-0A43-D64F-45AD-B2DF395679BE}"/>
              </a:ext>
            </a:extLst>
          </p:cNvPr>
          <p:cNvCxnSpPr>
            <a:cxnSpLocks/>
          </p:cNvCxnSpPr>
          <p:nvPr/>
        </p:nvCxnSpPr>
        <p:spPr>
          <a:xfrm>
            <a:off x="4522097" y="4053752"/>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6" name="Straight Arrow Connector 165">
            <a:extLst>
              <a:ext uri="{FF2B5EF4-FFF2-40B4-BE49-F238E27FC236}">
                <a16:creationId xmlns:a16="http://schemas.microsoft.com/office/drawing/2014/main" id="{370FF32D-3615-2AD1-93EC-A486ACA036D8}"/>
              </a:ext>
            </a:extLst>
          </p:cNvPr>
          <p:cNvCxnSpPr>
            <a:cxnSpLocks/>
          </p:cNvCxnSpPr>
          <p:nvPr/>
        </p:nvCxnSpPr>
        <p:spPr>
          <a:xfrm>
            <a:off x="4522231" y="4655405"/>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C10BF88F-CF5D-084F-CF6B-E8943BE69547}"/>
              </a:ext>
            </a:extLst>
          </p:cNvPr>
          <p:cNvCxnSpPr>
            <a:cxnSpLocks/>
          </p:cNvCxnSpPr>
          <p:nvPr/>
        </p:nvCxnSpPr>
        <p:spPr>
          <a:xfrm>
            <a:off x="4513115" y="2212293"/>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8" name="Straight Arrow Connector 167">
            <a:extLst>
              <a:ext uri="{FF2B5EF4-FFF2-40B4-BE49-F238E27FC236}">
                <a16:creationId xmlns:a16="http://schemas.microsoft.com/office/drawing/2014/main" id="{AFF8F653-4D91-F66D-354D-D34E3DC9EC4B}"/>
              </a:ext>
            </a:extLst>
          </p:cNvPr>
          <p:cNvCxnSpPr>
            <a:cxnSpLocks/>
          </p:cNvCxnSpPr>
          <p:nvPr/>
        </p:nvCxnSpPr>
        <p:spPr>
          <a:xfrm>
            <a:off x="4518606" y="2818572"/>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9" name="Straight Arrow Connector 168">
            <a:extLst>
              <a:ext uri="{FF2B5EF4-FFF2-40B4-BE49-F238E27FC236}">
                <a16:creationId xmlns:a16="http://schemas.microsoft.com/office/drawing/2014/main" id="{ADEDFA6A-1873-A4D8-EC08-14374B0715F8}"/>
              </a:ext>
            </a:extLst>
          </p:cNvPr>
          <p:cNvCxnSpPr>
            <a:cxnSpLocks/>
          </p:cNvCxnSpPr>
          <p:nvPr/>
        </p:nvCxnSpPr>
        <p:spPr>
          <a:xfrm>
            <a:off x="4504858" y="3452616"/>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0" name="Straight Arrow Connector 169">
            <a:extLst>
              <a:ext uri="{FF2B5EF4-FFF2-40B4-BE49-F238E27FC236}">
                <a16:creationId xmlns:a16="http://schemas.microsoft.com/office/drawing/2014/main" id="{84B73B05-F9E2-9E3F-78B2-4E96D770B2B8}"/>
              </a:ext>
            </a:extLst>
          </p:cNvPr>
          <p:cNvCxnSpPr>
            <a:cxnSpLocks/>
          </p:cNvCxnSpPr>
          <p:nvPr/>
        </p:nvCxnSpPr>
        <p:spPr>
          <a:xfrm>
            <a:off x="4504992" y="4077405"/>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1" name="Straight Arrow Connector 170">
            <a:extLst>
              <a:ext uri="{FF2B5EF4-FFF2-40B4-BE49-F238E27FC236}">
                <a16:creationId xmlns:a16="http://schemas.microsoft.com/office/drawing/2014/main" id="{51F7C7FE-09CD-B7A7-34BE-55669046979B}"/>
              </a:ext>
            </a:extLst>
          </p:cNvPr>
          <p:cNvCxnSpPr>
            <a:cxnSpLocks/>
          </p:cNvCxnSpPr>
          <p:nvPr/>
        </p:nvCxnSpPr>
        <p:spPr>
          <a:xfrm>
            <a:off x="4505127" y="2194201"/>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38AC4217-5DBF-0C73-6721-DFDDA83DA234}"/>
              </a:ext>
            </a:extLst>
          </p:cNvPr>
          <p:cNvCxnSpPr>
            <a:cxnSpLocks/>
          </p:cNvCxnSpPr>
          <p:nvPr/>
        </p:nvCxnSpPr>
        <p:spPr>
          <a:xfrm>
            <a:off x="4510616" y="2828244"/>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3" name="Straight Arrow Connector 172">
            <a:extLst>
              <a:ext uri="{FF2B5EF4-FFF2-40B4-BE49-F238E27FC236}">
                <a16:creationId xmlns:a16="http://schemas.microsoft.com/office/drawing/2014/main" id="{209F46EC-5C39-C9E9-F789-91BD3C10D13F}"/>
              </a:ext>
            </a:extLst>
          </p:cNvPr>
          <p:cNvCxnSpPr>
            <a:cxnSpLocks/>
          </p:cNvCxnSpPr>
          <p:nvPr/>
        </p:nvCxnSpPr>
        <p:spPr>
          <a:xfrm>
            <a:off x="4529260" y="3462288"/>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4" name="Straight Arrow Connector 173">
            <a:extLst>
              <a:ext uri="{FF2B5EF4-FFF2-40B4-BE49-F238E27FC236}">
                <a16:creationId xmlns:a16="http://schemas.microsoft.com/office/drawing/2014/main" id="{B94114A8-C02B-409C-BF3D-EE7FB132A83D}"/>
              </a:ext>
            </a:extLst>
          </p:cNvPr>
          <p:cNvCxnSpPr>
            <a:cxnSpLocks/>
          </p:cNvCxnSpPr>
          <p:nvPr/>
        </p:nvCxnSpPr>
        <p:spPr>
          <a:xfrm>
            <a:off x="4529398" y="2814573"/>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5" name="Straight Arrow Connector 174">
            <a:extLst>
              <a:ext uri="{FF2B5EF4-FFF2-40B4-BE49-F238E27FC236}">
                <a16:creationId xmlns:a16="http://schemas.microsoft.com/office/drawing/2014/main" id="{D6096979-21DC-C611-3F36-9703A303401A}"/>
              </a:ext>
            </a:extLst>
          </p:cNvPr>
          <p:cNvCxnSpPr>
            <a:cxnSpLocks/>
          </p:cNvCxnSpPr>
          <p:nvPr/>
        </p:nvCxnSpPr>
        <p:spPr>
          <a:xfrm>
            <a:off x="4511755" y="2213123"/>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6" name="Straight Arrow Connector 175">
            <a:extLst>
              <a:ext uri="{FF2B5EF4-FFF2-40B4-BE49-F238E27FC236}">
                <a16:creationId xmlns:a16="http://schemas.microsoft.com/office/drawing/2014/main" id="{D9D5E53D-FC86-B16E-BAEB-937A38C35595}"/>
              </a:ext>
            </a:extLst>
          </p:cNvPr>
          <p:cNvCxnSpPr>
            <a:cxnSpLocks/>
          </p:cNvCxnSpPr>
          <p:nvPr/>
        </p:nvCxnSpPr>
        <p:spPr>
          <a:xfrm>
            <a:off x="4539650" y="2185466"/>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7" name="Straight Arrow Connector 176">
            <a:extLst>
              <a:ext uri="{FF2B5EF4-FFF2-40B4-BE49-F238E27FC236}">
                <a16:creationId xmlns:a16="http://schemas.microsoft.com/office/drawing/2014/main" id="{E284C87C-87E6-3FFE-FFB7-996E436A0185}"/>
              </a:ext>
            </a:extLst>
          </p:cNvPr>
          <p:cNvCxnSpPr>
            <a:cxnSpLocks/>
          </p:cNvCxnSpPr>
          <p:nvPr/>
        </p:nvCxnSpPr>
        <p:spPr>
          <a:xfrm flipV="1">
            <a:off x="4500097" y="2300314"/>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79F3D18F-9B0D-3014-8D8A-B7D92F13C811}"/>
              </a:ext>
            </a:extLst>
          </p:cNvPr>
          <p:cNvCxnSpPr>
            <a:cxnSpLocks/>
          </p:cNvCxnSpPr>
          <p:nvPr/>
        </p:nvCxnSpPr>
        <p:spPr>
          <a:xfrm flipV="1">
            <a:off x="4505589" y="2906593"/>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DB73FBD5-4FBC-4DE3-7597-36EBCC0DD2A5}"/>
              </a:ext>
            </a:extLst>
          </p:cNvPr>
          <p:cNvCxnSpPr>
            <a:cxnSpLocks/>
          </p:cNvCxnSpPr>
          <p:nvPr/>
        </p:nvCxnSpPr>
        <p:spPr>
          <a:xfrm flipV="1">
            <a:off x="4491838" y="354063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3732DFB0-1800-68D1-C84A-603575B2DF48}"/>
              </a:ext>
            </a:extLst>
          </p:cNvPr>
          <p:cNvCxnSpPr>
            <a:cxnSpLocks/>
          </p:cNvCxnSpPr>
          <p:nvPr/>
        </p:nvCxnSpPr>
        <p:spPr>
          <a:xfrm flipV="1">
            <a:off x="4491972" y="4165426"/>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1" name="Straight Arrow Connector 180">
            <a:extLst>
              <a:ext uri="{FF2B5EF4-FFF2-40B4-BE49-F238E27FC236}">
                <a16:creationId xmlns:a16="http://schemas.microsoft.com/office/drawing/2014/main" id="{AC2043A6-5965-0028-E546-4165D9236E3F}"/>
              </a:ext>
            </a:extLst>
          </p:cNvPr>
          <p:cNvCxnSpPr>
            <a:cxnSpLocks/>
          </p:cNvCxnSpPr>
          <p:nvPr/>
        </p:nvCxnSpPr>
        <p:spPr>
          <a:xfrm flipV="1">
            <a:off x="4492107" y="2282222"/>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2" name="Straight Arrow Connector 181">
            <a:extLst>
              <a:ext uri="{FF2B5EF4-FFF2-40B4-BE49-F238E27FC236}">
                <a16:creationId xmlns:a16="http://schemas.microsoft.com/office/drawing/2014/main" id="{B143C0AC-8F1E-A410-5818-CCA85FEAB602}"/>
              </a:ext>
            </a:extLst>
          </p:cNvPr>
          <p:cNvCxnSpPr>
            <a:cxnSpLocks/>
          </p:cNvCxnSpPr>
          <p:nvPr/>
        </p:nvCxnSpPr>
        <p:spPr>
          <a:xfrm flipV="1">
            <a:off x="4497597" y="2916265"/>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3" name="Straight Arrow Connector 182">
            <a:extLst>
              <a:ext uri="{FF2B5EF4-FFF2-40B4-BE49-F238E27FC236}">
                <a16:creationId xmlns:a16="http://schemas.microsoft.com/office/drawing/2014/main" id="{5661235E-457D-44C1-12F6-A4894FA5F8C6}"/>
              </a:ext>
            </a:extLst>
          </p:cNvPr>
          <p:cNvCxnSpPr>
            <a:cxnSpLocks/>
          </p:cNvCxnSpPr>
          <p:nvPr/>
        </p:nvCxnSpPr>
        <p:spPr>
          <a:xfrm flipV="1">
            <a:off x="4516245" y="3550309"/>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4" name="Straight Arrow Connector 183">
            <a:extLst>
              <a:ext uri="{FF2B5EF4-FFF2-40B4-BE49-F238E27FC236}">
                <a16:creationId xmlns:a16="http://schemas.microsoft.com/office/drawing/2014/main" id="{3E30B680-BC90-8BAF-31DA-F185802DAAC3}"/>
              </a:ext>
            </a:extLst>
          </p:cNvPr>
          <p:cNvCxnSpPr>
            <a:cxnSpLocks/>
          </p:cNvCxnSpPr>
          <p:nvPr/>
        </p:nvCxnSpPr>
        <p:spPr>
          <a:xfrm flipV="1">
            <a:off x="4516383" y="2902594"/>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5" name="Straight Arrow Connector 184">
            <a:extLst>
              <a:ext uri="{FF2B5EF4-FFF2-40B4-BE49-F238E27FC236}">
                <a16:creationId xmlns:a16="http://schemas.microsoft.com/office/drawing/2014/main" id="{EE82AEC4-B5EF-7E21-043F-DB20BD93A6A7}"/>
              </a:ext>
            </a:extLst>
          </p:cNvPr>
          <p:cNvCxnSpPr>
            <a:cxnSpLocks/>
          </p:cNvCxnSpPr>
          <p:nvPr/>
        </p:nvCxnSpPr>
        <p:spPr>
          <a:xfrm flipV="1">
            <a:off x="4498736" y="2301144"/>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6" name="Straight Arrow Connector 185">
            <a:extLst>
              <a:ext uri="{FF2B5EF4-FFF2-40B4-BE49-F238E27FC236}">
                <a16:creationId xmlns:a16="http://schemas.microsoft.com/office/drawing/2014/main" id="{68A2D4AD-05CA-348B-3537-65018FF6BFE5}"/>
              </a:ext>
            </a:extLst>
          </p:cNvPr>
          <p:cNvCxnSpPr>
            <a:cxnSpLocks/>
          </p:cNvCxnSpPr>
          <p:nvPr/>
        </p:nvCxnSpPr>
        <p:spPr>
          <a:xfrm flipV="1">
            <a:off x="4526637" y="2273487"/>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Straight Arrow Connector 186">
            <a:extLst>
              <a:ext uri="{FF2B5EF4-FFF2-40B4-BE49-F238E27FC236}">
                <a16:creationId xmlns:a16="http://schemas.microsoft.com/office/drawing/2014/main" id="{DBDA0014-92C9-6274-2E85-14CC36D0687B}"/>
              </a:ext>
            </a:extLst>
          </p:cNvPr>
          <p:cNvCxnSpPr>
            <a:cxnSpLocks/>
          </p:cNvCxnSpPr>
          <p:nvPr/>
        </p:nvCxnSpPr>
        <p:spPr>
          <a:xfrm>
            <a:off x="5932119" y="218411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8" name="Straight Arrow Connector 187">
            <a:extLst>
              <a:ext uri="{FF2B5EF4-FFF2-40B4-BE49-F238E27FC236}">
                <a16:creationId xmlns:a16="http://schemas.microsoft.com/office/drawing/2014/main" id="{D5C0A7DF-E12A-9E8A-CAC7-D3612F525A6E}"/>
              </a:ext>
            </a:extLst>
          </p:cNvPr>
          <p:cNvCxnSpPr>
            <a:cxnSpLocks/>
          </p:cNvCxnSpPr>
          <p:nvPr/>
        </p:nvCxnSpPr>
        <p:spPr>
          <a:xfrm>
            <a:off x="5932984" y="2804277"/>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9" name="Straight Arrow Connector 188">
            <a:extLst>
              <a:ext uri="{FF2B5EF4-FFF2-40B4-BE49-F238E27FC236}">
                <a16:creationId xmlns:a16="http://schemas.microsoft.com/office/drawing/2014/main" id="{577B0E25-8ED0-0B20-21F9-72E18D526113}"/>
              </a:ext>
            </a:extLst>
          </p:cNvPr>
          <p:cNvCxnSpPr>
            <a:cxnSpLocks/>
          </p:cNvCxnSpPr>
          <p:nvPr/>
        </p:nvCxnSpPr>
        <p:spPr>
          <a:xfrm>
            <a:off x="5933118" y="3433694"/>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0" name="Straight Arrow Connector 189">
            <a:extLst>
              <a:ext uri="{FF2B5EF4-FFF2-40B4-BE49-F238E27FC236}">
                <a16:creationId xmlns:a16="http://schemas.microsoft.com/office/drawing/2014/main" id="{69BAE34B-BAFE-1B14-D9C7-76C90E997F54}"/>
              </a:ext>
            </a:extLst>
          </p:cNvPr>
          <p:cNvCxnSpPr>
            <a:cxnSpLocks/>
          </p:cNvCxnSpPr>
          <p:nvPr/>
        </p:nvCxnSpPr>
        <p:spPr>
          <a:xfrm>
            <a:off x="5933253" y="4058483"/>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Straight Arrow Connector 190">
            <a:extLst>
              <a:ext uri="{FF2B5EF4-FFF2-40B4-BE49-F238E27FC236}">
                <a16:creationId xmlns:a16="http://schemas.microsoft.com/office/drawing/2014/main" id="{740E8E97-1A39-E9B9-079C-776833CF69EF}"/>
              </a:ext>
            </a:extLst>
          </p:cNvPr>
          <p:cNvCxnSpPr>
            <a:cxnSpLocks/>
          </p:cNvCxnSpPr>
          <p:nvPr/>
        </p:nvCxnSpPr>
        <p:spPr>
          <a:xfrm>
            <a:off x="5933387" y="466013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Straight Arrow Connector 191">
            <a:extLst>
              <a:ext uri="{FF2B5EF4-FFF2-40B4-BE49-F238E27FC236}">
                <a16:creationId xmlns:a16="http://schemas.microsoft.com/office/drawing/2014/main" id="{3120A1DA-CA76-328A-DF82-171B123E943D}"/>
              </a:ext>
            </a:extLst>
          </p:cNvPr>
          <p:cNvCxnSpPr>
            <a:cxnSpLocks/>
          </p:cNvCxnSpPr>
          <p:nvPr/>
        </p:nvCxnSpPr>
        <p:spPr>
          <a:xfrm>
            <a:off x="5924271" y="2217024"/>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3" name="Straight Arrow Connector 192">
            <a:extLst>
              <a:ext uri="{FF2B5EF4-FFF2-40B4-BE49-F238E27FC236}">
                <a16:creationId xmlns:a16="http://schemas.microsoft.com/office/drawing/2014/main" id="{14BB3D8A-C7F8-09E3-99CA-FF38F76EEAD9}"/>
              </a:ext>
            </a:extLst>
          </p:cNvPr>
          <p:cNvCxnSpPr>
            <a:cxnSpLocks/>
          </p:cNvCxnSpPr>
          <p:nvPr/>
        </p:nvCxnSpPr>
        <p:spPr>
          <a:xfrm>
            <a:off x="5929763" y="2823303"/>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4" name="Straight Arrow Connector 193">
            <a:extLst>
              <a:ext uri="{FF2B5EF4-FFF2-40B4-BE49-F238E27FC236}">
                <a16:creationId xmlns:a16="http://schemas.microsoft.com/office/drawing/2014/main" id="{0FF3E5E6-8042-953D-1F6A-BD210032A8AC}"/>
              </a:ext>
            </a:extLst>
          </p:cNvPr>
          <p:cNvCxnSpPr>
            <a:cxnSpLocks/>
          </p:cNvCxnSpPr>
          <p:nvPr/>
        </p:nvCxnSpPr>
        <p:spPr>
          <a:xfrm>
            <a:off x="5916015" y="345734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5" name="Straight Arrow Connector 194">
            <a:extLst>
              <a:ext uri="{FF2B5EF4-FFF2-40B4-BE49-F238E27FC236}">
                <a16:creationId xmlns:a16="http://schemas.microsoft.com/office/drawing/2014/main" id="{B3F530BA-78CC-6327-6677-9B43644117FE}"/>
              </a:ext>
            </a:extLst>
          </p:cNvPr>
          <p:cNvCxnSpPr>
            <a:cxnSpLocks/>
          </p:cNvCxnSpPr>
          <p:nvPr/>
        </p:nvCxnSpPr>
        <p:spPr>
          <a:xfrm>
            <a:off x="5916149" y="4082136"/>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6" name="Straight Arrow Connector 195">
            <a:extLst>
              <a:ext uri="{FF2B5EF4-FFF2-40B4-BE49-F238E27FC236}">
                <a16:creationId xmlns:a16="http://schemas.microsoft.com/office/drawing/2014/main" id="{1CFA93B8-8635-FA93-F09D-F6DF63CB8547}"/>
              </a:ext>
            </a:extLst>
          </p:cNvPr>
          <p:cNvCxnSpPr>
            <a:cxnSpLocks/>
          </p:cNvCxnSpPr>
          <p:nvPr/>
        </p:nvCxnSpPr>
        <p:spPr>
          <a:xfrm>
            <a:off x="5916284" y="2198932"/>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7" name="Straight Arrow Connector 196">
            <a:extLst>
              <a:ext uri="{FF2B5EF4-FFF2-40B4-BE49-F238E27FC236}">
                <a16:creationId xmlns:a16="http://schemas.microsoft.com/office/drawing/2014/main" id="{3AF02EEC-24ED-E378-825C-7C400AF1DBAC}"/>
              </a:ext>
            </a:extLst>
          </p:cNvPr>
          <p:cNvCxnSpPr>
            <a:cxnSpLocks/>
          </p:cNvCxnSpPr>
          <p:nvPr/>
        </p:nvCxnSpPr>
        <p:spPr>
          <a:xfrm>
            <a:off x="5921773" y="2832975"/>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8" name="Straight Arrow Connector 197">
            <a:extLst>
              <a:ext uri="{FF2B5EF4-FFF2-40B4-BE49-F238E27FC236}">
                <a16:creationId xmlns:a16="http://schemas.microsoft.com/office/drawing/2014/main" id="{A7382F24-62F6-0102-B896-06FA3F7B9D00}"/>
              </a:ext>
            </a:extLst>
          </p:cNvPr>
          <p:cNvCxnSpPr>
            <a:cxnSpLocks/>
          </p:cNvCxnSpPr>
          <p:nvPr/>
        </p:nvCxnSpPr>
        <p:spPr>
          <a:xfrm>
            <a:off x="5940417" y="3467019"/>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9" name="Straight Arrow Connector 198">
            <a:extLst>
              <a:ext uri="{FF2B5EF4-FFF2-40B4-BE49-F238E27FC236}">
                <a16:creationId xmlns:a16="http://schemas.microsoft.com/office/drawing/2014/main" id="{79CC7D2B-1D68-418C-88C5-95710DEF17B1}"/>
              </a:ext>
            </a:extLst>
          </p:cNvPr>
          <p:cNvCxnSpPr>
            <a:cxnSpLocks/>
          </p:cNvCxnSpPr>
          <p:nvPr/>
        </p:nvCxnSpPr>
        <p:spPr>
          <a:xfrm>
            <a:off x="5940555" y="2819304"/>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0" name="Straight Arrow Connector 199">
            <a:extLst>
              <a:ext uri="{FF2B5EF4-FFF2-40B4-BE49-F238E27FC236}">
                <a16:creationId xmlns:a16="http://schemas.microsoft.com/office/drawing/2014/main" id="{C5BC4F39-5AD1-AF92-8AED-2A23F5960595}"/>
              </a:ext>
            </a:extLst>
          </p:cNvPr>
          <p:cNvCxnSpPr>
            <a:cxnSpLocks/>
          </p:cNvCxnSpPr>
          <p:nvPr/>
        </p:nvCxnSpPr>
        <p:spPr>
          <a:xfrm>
            <a:off x="5922912" y="2217854"/>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1" name="Straight Arrow Connector 200">
            <a:extLst>
              <a:ext uri="{FF2B5EF4-FFF2-40B4-BE49-F238E27FC236}">
                <a16:creationId xmlns:a16="http://schemas.microsoft.com/office/drawing/2014/main" id="{6186C627-8D66-D46B-DFE1-7090762C784E}"/>
              </a:ext>
            </a:extLst>
          </p:cNvPr>
          <p:cNvCxnSpPr>
            <a:cxnSpLocks/>
          </p:cNvCxnSpPr>
          <p:nvPr/>
        </p:nvCxnSpPr>
        <p:spPr>
          <a:xfrm>
            <a:off x="5950807" y="2190197"/>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Straight Arrow Connector 201">
            <a:extLst>
              <a:ext uri="{FF2B5EF4-FFF2-40B4-BE49-F238E27FC236}">
                <a16:creationId xmlns:a16="http://schemas.microsoft.com/office/drawing/2014/main" id="{6D752791-34E9-CE99-16E0-CAF58E60D5A4}"/>
              </a:ext>
            </a:extLst>
          </p:cNvPr>
          <p:cNvCxnSpPr>
            <a:cxnSpLocks/>
          </p:cNvCxnSpPr>
          <p:nvPr/>
        </p:nvCxnSpPr>
        <p:spPr>
          <a:xfrm flipV="1">
            <a:off x="5911254" y="2305045"/>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C4C2CA35-58C1-87EA-A501-F75B931D2F78}"/>
              </a:ext>
            </a:extLst>
          </p:cNvPr>
          <p:cNvCxnSpPr>
            <a:cxnSpLocks/>
          </p:cNvCxnSpPr>
          <p:nvPr/>
        </p:nvCxnSpPr>
        <p:spPr>
          <a:xfrm flipV="1">
            <a:off x="5916746" y="2911324"/>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 name="Straight Arrow Connector 203">
            <a:extLst>
              <a:ext uri="{FF2B5EF4-FFF2-40B4-BE49-F238E27FC236}">
                <a16:creationId xmlns:a16="http://schemas.microsoft.com/office/drawing/2014/main" id="{99594B36-F84B-AE2D-61C3-8AED26D0E275}"/>
              </a:ext>
            </a:extLst>
          </p:cNvPr>
          <p:cNvCxnSpPr>
            <a:cxnSpLocks/>
          </p:cNvCxnSpPr>
          <p:nvPr/>
        </p:nvCxnSpPr>
        <p:spPr>
          <a:xfrm flipV="1">
            <a:off x="5902995" y="3545368"/>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BC8E34FD-7F30-601A-1964-16B92F1A5F31}"/>
              </a:ext>
            </a:extLst>
          </p:cNvPr>
          <p:cNvCxnSpPr>
            <a:cxnSpLocks/>
          </p:cNvCxnSpPr>
          <p:nvPr/>
        </p:nvCxnSpPr>
        <p:spPr>
          <a:xfrm flipV="1">
            <a:off x="5903129" y="417015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73CC30EB-C2AB-E066-A6D4-9DDBEB100A6A}"/>
              </a:ext>
            </a:extLst>
          </p:cNvPr>
          <p:cNvCxnSpPr>
            <a:cxnSpLocks/>
          </p:cNvCxnSpPr>
          <p:nvPr/>
        </p:nvCxnSpPr>
        <p:spPr>
          <a:xfrm flipV="1">
            <a:off x="5903264" y="2286953"/>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7" name="Straight Arrow Connector 206">
            <a:extLst>
              <a:ext uri="{FF2B5EF4-FFF2-40B4-BE49-F238E27FC236}">
                <a16:creationId xmlns:a16="http://schemas.microsoft.com/office/drawing/2014/main" id="{6EFF1C6C-0EB9-0DCB-34CA-2DA32F138BE5}"/>
              </a:ext>
            </a:extLst>
          </p:cNvPr>
          <p:cNvCxnSpPr>
            <a:cxnSpLocks/>
          </p:cNvCxnSpPr>
          <p:nvPr/>
        </p:nvCxnSpPr>
        <p:spPr>
          <a:xfrm flipV="1">
            <a:off x="5908754" y="2920996"/>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8" name="Straight Arrow Connector 207">
            <a:extLst>
              <a:ext uri="{FF2B5EF4-FFF2-40B4-BE49-F238E27FC236}">
                <a16:creationId xmlns:a16="http://schemas.microsoft.com/office/drawing/2014/main" id="{78D01D58-2758-8D7D-65E5-F7FA276C16E2}"/>
              </a:ext>
            </a:extLst>
          </p:cNvPr>
          <p:cNvCxnSpPr>
            <a:cxnSpLocks/>
          </p:cNvCxnSpPr>
          <p:nvPr/>
        </p:nvCxnSpPr>
        <p:spPr>
          <a:xfrm flipV="1">
            <a:off x="5927402" y="3555040"/>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9" name="Straight Arrow Connector 208">
            <a:extLst>
              <a:ext uri="{FF2B5EF4-FFF2-40B4-BE49-F238E27FC236}">
                <a16:creationId xmlns:a16="http://schemas.microsoft.com/office/drawing/2014/main" id="{2588FE81-82F5-CDAF-7EF2-F2B3FCEA9F2C}"/>
              </a:ext>
            </a:extLst>
          </p:cNvPr>
          <p:cNvCxnSpPr>
            <a:cxnSpLocks/>
          </p:cNvCxnSpPr>
          <p:nvPr/>
        </p:nvCxnSpPr>
        <p:spPr>
          <a:xfrm flipV="1">
            <a:off x="5927540" y="2907325"/>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0" name="Straight Arrow Connector 209">
            <a:extLst>
              <a:ext uri="{FF2B5EF4-FFF2-40B4-BE49-F238E27FC236}">
                <a16:creationId xmlns:a16="http://schemas.microsoft.com/office/drawing/2014/main" id="{36AB3C5C-6D9C-3947-9106-866A3C452DB6}"/>
              </a:ext>
            </a:extLst>
          </p:cNvPr>
          <p:cNvCxnSpPr>
            <a:cxnSpLocks/>
          </p:cNvCxnSpPr>
          <p:nvPr/>
        </p:nvCxnSpPr>
        <p:spPr>
          <a:xfrm flipV="1">
            <a:off x="5909893" y="2305875"/>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1" name="Straight Arrow Connector 210">
            <a:extLst>
              <a:ext uri="{FF2B5EF4-FFF2-40B4-BE49-F238E27FC236}">
                <a16:creationId xmlns:a16="http://schemas.microsoft.com/office/drawing/2014/main" id="{9D41E0DD-BB14-D869-9799-FA63684F8374}"/>
              </a:ext>
            </a:extLst>
          </p:cNvPr>
          <p:cNvCxnSpPr>
            <a:cxnSpLocks/>
          </p:cNvCxnSpPr>
          <p:nvPr/>
        </p:nvCxnSpPr>
        <p:spPr>
          <a:xfrm flipV="1">
            <a:off x="5937794" y="2278218"/>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4" name="Oval 213">
            <a:extLst>
              <a:ext uri="{FF2B5EF4-FFF2-40B4-BE49-F238E27FC236}">
                <a16:creationId xmlns:a16="http://schemas.microsoft.com/office/drawing/2014/main" id="{3976328C-A6D5-A8B5-A6D9-C1ECD3145C92}"/>
              </a:ext>
            </a:extLst>
          </p:cNvPr>
          <p:cNvSpPr/>
          <p:nvPr/>
        </p:nvSpPr>
        <p:spPr>
          <a:xfrm>
            <a:off x="5499936" y="2092918"/>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5" name="Oval 214">
            <a:extLst>
              <a:ext uri="{FF2B5EF4-FFF2-40B4-BE49-F238E27FC236}">
                <a16:creationId xmlns:a16="http://schemas.microsoft.com/office/drawing/2014/main" id="{51E749C2-7BA5-637B-4883-BDD5C70AF9F6}"/>
              </a:ext>
            </a:extLst>
          </p:cNvPr>
          <p:cNvSpPr/>
          <p:nvPr/>
        </p:nvSpPr>
        <p:spPr>
          <a:xfrm>
            <a:off x="5500734" y="2718024"/>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6" name="Oval 215">
            <a:extLst>
              <a:ext uri="{FF2B5EF4-FFF2-40B4-BE49-F238E27FC236}">
                <a16:creationId xmlns:a16="http://schemas.microsoft.com/office/drawing/2014/main" id="{A9FB9C74-63E4-C75E-00A9-518D636A9A20}"/>
              </a:ext>
            </a:extLst>
          </p:cNvPr>
          <p:cNvSpPr/>
          <p:nvPr/>
        </p:nvSpPr>
        <p:spPr>
          <a:xfrm>
            <a:off x="5500843" y="3400826"/>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7" name="Oval 216">
            <a:extLst>
              <a:ext uri="{FF2B5EF4-FFF2-40B4-BE49-F238E27FC236}">
                <a16:creationId xmlns:a16="http://schemas.microsoft.com/office/drawing/2014/main" id="{5EF5F87F-C853-7E55-C1BB-FF1A888CBC13}"/>
              </a:ext>
            </a:extLst>
          </p:cNvPr>
          <p:cNvSpPr/>
          <p:nvPr/>
        </p:nvSpPr>
        <p:spPr>
          <a:xfrm>
            <a:off x="5500952" y="4025932"/>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8" name="Oval 217">
            <a:extLst>
              <a:ext uri="{FF2B5EF4-FFF2-40B4-BE49-F238E27FC236}">
                <a16:creationId xmlns:a16="http://schemas.microsoft.com/office/drawing/2014/main" id="{3A3EFE47-9FDA-47AC-C66E-ACE460F9FB79}"/>
              </a:ext>
            </a:extLst>
          </p:cNvPr>
          <p:cNvSpPr/>
          <p:nvPr/>
        </p:nvSpPr>
        <p:spPr>
          <a:xfrm>
            <a:off x="5501062" y="4612577"/>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 name="Rectangle 3">
            <a:extLst>
              <a:ext uri="{FF2B5EF4-FFF2-40B4-BE49-F238E27FC236}">
                <a16:creationId xmlns:a16="http://schemas.microsoft.com/office/drawing/2014/main" id="{1A96B9D3-C3CE-6D78-E22B-A3B2193B5E40}"/>
              </a:ext>
            </a:extLst>
          </p:cNvPr>
          <p:cNvSpPr/>
          <p:nvPr/>
        </p:nvSpPr>
        <p:spPr>
          <a:xfrm>
            <a:off x="7551409" y="1443093"/>
            <a:ext cx="1993392" cy="3685032"/>
          </a:xfrm>
          <a:prstGeom prst="rect">
            <a:avLst/>
          </a:prstGeom>
          <a:noFill/>
          <a:ln w="28575" cap="flat">
            <a:solidFill>
              <a:schemeClr val="bg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TextBox 9">
            <a:extLst>
              <a:ext uri="{FF2B5EF4-FFF2-40B4-BE49-F238E27FC236}">
                <a16:creationId xmlns:a16="http://schemas.microsoft.com/office/drawing/2014/main" id="{D6F1CA86-C22D-376F-6994-B4B80439A4C2}"/>
              </a:ext>
            </a:extLst>
          </p:cNvPr>
          <p:cNvSpPr txBox="1"/>
          <p:nvPr/>
        </p:nvSpPr>
        <p:spPr>
          <a:xfrm>
            <a:off x="8000266" y="803154"/>
            <a:ext cx="1095678" cy="64632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b="1">
                <a:solidFill>
                  <a:schemeClr val="bg2"/>
                </a:solidFill>
              </a:rPr>
              <a:t>Loss Function</a:t>
            </a:r>
          </a:p>
        </p:txBody>
      </p:sp>
    </p:spTree>
    <p:extLst>
      <p:ext uri="{BB962C8B-B14F-4D97-AF65-F5344CB8AC3E}">
        <p14:creationId xmlns:p14="http://schemas.microsoft.com/office/powerpoint/2010/main" val="78372340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300">
                <a:latin typeface="Arial"/>
                <a:ea typeface="Open Sans Light"/>
                <a:cs typeface="Arial"/>
              </a:rPr>
              <a:t>Neural networks are trained using forward and back propagation.</a:t>
            </a:r>
            <a:endParaRPr lang="en-US" sz="2300"/>
          </a:p>
        </p:txBody>
      </p:sp>
      <p:cxnSp>
        <p:nvCxnSpPr>
          <p:cNvPr id="2" name="Straight Arrow Connector 1">
            <a:extLst>
              <a:ext uri="{FF2B5EF4-FFF2-40B4-BE49-F238E27FC236}">
                <a16:creationId xmlns:a16="http://schemas.microsoft.com/office/drawing/2014/main" id="{C3A092FD-EDED-FACA-E692-4D21B32ECD7E}"/>
              </a:ext>
            </a:extLst>
          </p:cNvPr>
          <p:cNvCxnSpPr/>
          <p:nvPr/>
        </p:nvCxnSpPr>
        <p:spPr>
          <a:xfrm>
            <a:off x="1133308" y="256324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Oval 4">
            <a:extLst>
              <a:ext uri="{FF2B5EF4-FFF2-40B4-BE49-F238E27FC236}">
                <a16:creationId xmlns:a16="http://schemas.microsoft.com/office/drawing/2014/main" id="{55EF1873-BE6C-22EC-2034-18F159321B75}"/>
              </a:ext>
            </a:extLst>
          </p:cNvPr>
          <p:cNvSpPr/>
          <p:nvPr/>
        </p:nvSpPr>
        <p:spPr>
          <a:xfrm>
            <a:off x="1795906" y="2342013"/>
            <a:ext cx="451307" cy="446575"/>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BF73ECCF-0F02-0FBD-EC61-FE2A08E6C03B}"/>
              </a:ext>
            </a:extLst>
          </p:cNvPr>
          <p:cNvCxnSpPr>
            <a:cxnSpLocks/>
          </p:cNvCxnSpPr>
          <p:nvPr/>
        </p:nvCxnSpPr>
        <p:spPr>
          <a:xfrm>
            <a:off x="1133534" y="3188352"/>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7E5C6921-5B52-C2FE-BB85-4ED1D1FE5E91}"/>
              </a:ext>
            </a:extLst>
          </p:cNvPr>
          <p:cNvSpPr/>
          <p:nvPr/>
        </p:nvSpPr>
        <p:spPr>
          <a:xfrm>
            <a:off x="1796215" y="2943080"/>
            <a:ext cx="451307" cy="446575"/>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8" name="Straight Arrow Connector 7">
            <a:extLst>
              <a:ext uri="{FF2B5EF4-FFF2-40B4-BE49-F238E27FC236}">
                <a16:creationId xmlns:a16="http://schemas.microsoft.com/office/drawing/2014/main" id="{E3A56B3E-7114-CDCD-3FEF-36258C966866}"/>
              </a:ext>
            </a:extLst>
          </p:cNvPr>
          <p:cNvCxnSpPr>
            <a:cxnSpLocks/>
          </p:cNvCxnSpPr>
          <p:nvPr/>
        </p:nvCxnSpPr>
        <p:spPr>
          <a:xfrm>
            <a:off x="1133642" y="3813460"/>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Oval 8">
            <a:extLst>
              <a:ext uri="{FF2B5EF4-FFF2-40B4-BE49-F238E27FC236}">
                <a16:creationId xmlns:a16="http://schemas.microsoft.com/office/drawing/2014/main" id="{E0089814-E4E5-204C-E034-D918C5510C8C}"/>
              </a:ext>
            </a:extLst>
          </p:cNvPr>
          <p:cNvSpPr/>
          <p:nvPr/>
        </p:nvSpPr>
        <p:spPr>
          <a:xfrm>
            <a:off x="1796323" y="3621074"/>
            <a:ext cx="451307" cy="446575"/>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 name="Oval 12">
            <a:extLst>
              <a:ext uri="{FF2B5EF4-FFF2-40B4-BE49-F238E27FC236}">
                <a16:creationId xmlns:a16="http://schemas.microsoft.com/office/drawing/2014/main" id="{DE4C8299-149C-EC79-5E5E-CBB7998EDF61}"/>
              </a:ext>
            </a:extLst>
          </p:cNvPr>
          <p:cNvSpPr/>
          <p:nvPr/>
        </p:nvSpPr>
        <p:spPr>
          <a:xfrm>
            <a:off x="2931043" y="259238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4" name="Oval 13">
            <a:extLst>
              <a:ext uri="{FF2B5EF4-FFF2-40B4-BE49-F238E27FC236}">
                <a16:creationId xmlns:a16="http://schemas.microsoft.com/office/drawing/2014/main" id="{F7D33D0E-FFE1-72F7-48DA-6EE6B285E099}"/>
              </a:ext>
            </a:extLst>
          </p:cNvPr>
          <p:cNvSpPr/>
          <p:nvPr/>
        </p:nvSpPr>
        <p:spPr>
          <a:xfrm>
            <a:off x="2931494" y="3217490"/>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Oval 14">
            <a:extLst>
              <a:ext uri="{FF2B5EF4-FFF2-40B4-BE49-F238E27FC236}">
                <a16:creationId xmlns:a16="http://schemas.microsoft.com/office/drawing/2014/main" id="{AB7E29DD-28AD-5504-9838-BE8A04FA2F3A}"/>
              </a:ext>
            </a:extLst>
          </p:cNvPr>
          <p:cNvSpPr/>
          <p:nvPr/>
        </p:nvSpPr>
        <p:spPr>
          <a:xfrm>
            <a:off x="2931602" y="3842598"/>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 name="Oval 15">
            <a:extLst>
              <a:ext uri="{FF2B5EF4-FFF2-40B4-BE49-F238E27FC236}">
                <a16:creationId xmlns:a16="http://schemas.microsoft.com/office/drawing/2014/main" id="{E9D12342-A03E-F9B6-D2C2-E1169C81CF77}"/>
              </a:ext>
            </a:extLst>
          </p:cNvPr>
          <p:cNvSpPr/>
          <p:nvPr/>
        </p:nvSpPr>
        <p:spPr>
          <a:xfrm>
            <a:off x="2931712" y="446770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Oval 16">
            <a:extLst>
              <a:ext uri="{FF2B5EF4-FFF2-40B4-BE49-F238E27FC236}">
                <a16:creationId xmlns:a16="http://schemas.microsoft.com/office/drawing/2014/main" id="{EBDC7756-2082-7618-4AE8-D345F3E665F6}"/>
              </a:ext>
            </a:extLst>
          </p:cNvPr>
          <p:cNvSpPr/>
          <p:nvPr/>
        </p:nvSpPr>
        <p:spPr>
          <a:xfrm>
            <a:off x="2931821" y="1967733"/>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21" name="Straight Arrow Connector 20">
            <a:extLst>
              <a:ext uri="{FF2B5EF4-FFF2-40B4-BE49-F238E27FC236}">
                <a16:creationId xmlns:a16="http://schemas.microsoft.com/office/drawing/2014/main" id="{D59E08C1-AFBB-1FE8-29EB-E1B620864DE0}"/>
              </a:ext>
            </a:extLst>
          </p:cNvPr>
          <p:cNvCxnSpPr>
            <a:cxnSpLocks/>
          </p:cNvCxnSpPr>
          <p:nvPr/>
        </p:nvCxnSpPr>
        <p:spPr>
          <a:xfrm flipV="1">
            <a:off x="2254635" y="2219935"/>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55C15D5B-E506-3056-1D85-B6F0F5942005}"/>
              </a:ext>
            </a:extLst>
          </p:cNvPr>
          <p:cNvCxnSpPr>
            <a:cxnSpLocks/>
          </p:cNvCxnSpPr>
          <p:nvPr/>
        </p:nvCxnSpPr>
        <p:spPr>
          <a:xfrm flipV="1">
            <a:off x="2255001" y="2840234"/>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194A372-5207-6FCD-58A9-758062105EDB}"/>
              </a:ext>
            </a:extLst>
          </p:cNvPr>
          <p:cNvCxnSpPr>
            <a:cxnSpLocks/>
          </p:cNvCxnSpPr>
          <p:nvPr/>
        </p:nvCxnSpPr>
        <p:spPr>
          <a:xfrm flipV="1">
            <a:off x="2269532" y="3494187"/>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16B04783-8D43-53AD-54BA-78AF839FB29F}"/>
              </a:ext>
            </a:extLst>
          </p:cNvPr>
          <p:cNvCxnSpPr>
            <a:cxnSpLocks/>
          </p:cNvCxnSpPr>
          <p:nvPr/>
        </p:nvCxnSpPr>
        <p:spPr>
          <a:xfrm flipV="1">
            <a:off x="2279386" y="2277516"/>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9B84AE1-77F5-6154-1B6D-8396CEB42032}"/>
              </a:ext>
            </a:extLst>
          </p:cNvPr>
          <p:cNvCxnSpPr>
            <a:cxnSpLocks/>
          </p:cNvCxnSpPr>
          <p:nvPr/>
        </p:nvCxnSpPr>
        <p:spPr>
          <a:xfrm flipV="1">
            <a:off x="2250911" y="2931469"/>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DBEAF65-651A-44C2-1FB2-0EB2A8953DB7}"/>
              </a:ext>
            </a:extLst>
          </p:cNvPr>
          <p:cNvCxnSpPr>
            <a:cxnSpLocks/>
          </p:cNvCxnSpPr>
          <p:nvPr/>
        </p:nvCxnSpPr>
        <p:spPr>
          <a:xfrm flipV="1">
            <a:off x="2260744" y="2354210"/>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EB47D17-F81B-54A1-34B7-394E78EFEF7E}"/>
              </a:ext>
            </a:extLst>
          </p:cNvPr>
          <p:cNvCxnSpPr>
            <a:cxnSpLocks/>
          </p:cNvCxnSpPr>
          <p:nvPr/>
        </p:nvCxnSpPr>
        <p:spPr>
          <a:xfrm>
            <a:off x="2249141" y="2545459"/>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8AB6419-96E6-E73D-6EEE-D15D3E9D3611}"/>
              </a:ext>
            </a:extLst>
          </p:cNvPr>
          <p:cNvCxnSpPr>
            <a:cxnSpLocks/>
          </p:cNvCxnSpPr>
          <p:nvPr/>
        </p:nvCxnSpPr>
        <p:spPr>
          <a:xfrm>
            <a:off x="2249507" y="3165758"/>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D5A03D4D-9688-55F8-C073-7475C496E25F}"/>
              </a:ext>
            </a:extLst>
          </p:cNvPr>
          <p:cNvCxnSpPr>
            <a:cxnSpLocks/>
          </p:cNvCxnSpPr>
          <p:nvPr/>
        </p:nvCxnSpPr>
        <p:spPr>
          <a:xfrm>
            <a:off x="2273897" y="2603040"/>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C24195BB-4230-2F1A-C47F-6310A3749B76}"/>
              </a:ext>
            </a:extLst>
          </p:cNvPr>
          <p:cNvCxnSpPr>
            <a:cxnSpLocks/>
          </p:cNvCxnSpPr>
          <p:nvPr/>
        </p:nvCxnSpPr>
        <p:spPr>
          <a:xfrm>
            <a:off x="2245416" y="3256993"/>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D7D8B323-90EC-FC12-300E-ECC65C2A5A53}"/>
              </a:ext>
            </a:extLst>
          </p:cNvPr>
          <p:cNvCxnSpPr>
            <a:cxnSpLocks/>
          </p:cNvCxnSpPr>
          <p:nvPr/>
        </p:nvCxnSpPr>
        <p:spPr>
          <a:xfrm>
            <a:off x="2274375" y="3882101"/>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6509676F-3B2D-B078-4BD1-0967B3C6C45E}"/>
              </a:ext>
            </a:extLst>
          </p:cNvPr>
          <p:cNvCxnSpPr>
            <a:cxnSpLocks/>
          </p:cNvCxnSpPr>
          <p:nvPr/>
        </p:nvCxnSpPr>
        <p:spPr>
          <a:xfrm>
            <a:off x="2255251" y="2679734"/>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A6410BF6-70A4-CDF3-4AAB-2FCB218AEC54}"/>
              </a:ext>
            </a:extLst>
          </p:cNvPr>
          <p:cNvCxnSpPr>
            <a:cxnSpLocks/>
          </p:cNvCxnSpPr>
          <p:nvPr/>
        </p:nvCxnSpPr>
        <p:spPr>
          <a:xfrm>
            <a:off x="2274850" y="3285609"/>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837A22AE-BD42-804F-F7CF-1325DA284C98}"/>
              </a:ext>
            </a:extLst>
          </p:cNvPr>
          <p:cNvCxnSpPr>
            <a:cxnSpLocks/>
          </p:cNvCxnSpPr>
          <p:nvPr/>
        </p:nvCxnSpPr>
        <p:spPr>
          <a:xfrm>
            <a:off x="2274959" y="2602317"/>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Oval 82">
            <a:extLst>
              <a:ext uri="{FF2B5EF4-FFF2-40B4-BE49-F238E27FC236}">
                <a16:creationId xmlns:a16="http://schemas.microsoft.com/office/drawing/2014/main" id="{9D670E63-3091-285D-293B-86D517FB442F}"/>
              </a:ext>
            </a:extLst>
          </p:cNvPr>
          <p:cNvSpPr/>
          <p:nvPr/>
        </p:nvSpPr>
        <p:spPr>
          <a:xfrm>
            <a:off x="4056382" y="2582859"/>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4" name="Oval 83">
            <a:extLst>
              <a:ext uri="{FF2B5EF4-FFF2-40B4-BE49-F238E27FC236}">
                <a16:creationId xmlns:a16="http://schemas.microsoft.com/office/drawing/2014/main" id="{037C11DA-882B-7B1A-C060-8B4DFC71FE92}"/>
              </a:ext>
            </a:extLst>
          </p:cNvPr>
          <p:cNvSpPr/>
          <p:nvPr/>
        </p:nvSpPr>
        <p:spPr>
          <a:xfrm>
            <a:off x="4056833" y="3217581"/>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5" name="Oval 84">
            <a:extLst>
              <a:ext uri="{FF2B5EF4-FFF2-40B4-BE49-F238E27FC236}">
                <a16:creationId xmlns:a16="http://schemas.microsoft.com/office/drawing/2014/main" id="{A9A48C07-A59B-8CDC-3A4E-DD5BFB2EBE3E}"/>
              </a:ext>
            </a:extLst>
          </p:cNvPr>
          <p:cNvSpPr/>
          <p:nvPr/>
        </p:nvSpPr>
        <p:spPr>
          <a:xfrm>
            <a:off x="4056941" y="3833073"/>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6" name="Oval 85">
            <a:extLst>
              <a:ext uri="{FF2B5EF4-FFF2-40B4-BE49-F238E27FC236}">
                <a16:creationId xmlns:a16="http://schemas.microsoft.com/office/drawing/2014/main" id="{BF95C4A4-3FA1-FFE0-DE80-872B82C334E8}"/>
              </a:ext>
            </a:extLst>
          </p:cNvPr>
          <p:cNvSpPr/>
          <p:nvPr/>
        </p:nvSpPr>
        <p:spPr>
          <a:xfrm>
            <a:off x="4057051" y="4467795"/>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7" name="Oval 86">
            <a:extLst>
              <a:ext uri="{FF2B5EF4-FFF2-40B4-BE49-F238E27FC236}">
                <a16:creationId xmlns:a16="http://schemas.microsoft.com/office/drawing/2014/main" id="{A3FA32F8-AFDD-D40F-B345-AB4C5D1517FD}"/>
              </a:ext>
            </a:extLst>
          </p:cNvPr>
          <p:cNvSpPr/>
          <p:nvPr/>
        </p:nvSpPr>
        <p:spPr>
          <a:xfrm>
            <a:off x="4057159" y="196782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8" name="Oval 87">
            <a:extLst>
              <a:ext uri="{FF2B5EF4-FFF2-40B4-BE49-F238E27FC236}">
                <a16:creationId xmlns:a16="http://schemas.microsoft.com/office/drawing/2014/main" id="{5C2F6891-E6EF-D425-111B-E4B08AB96D8E}"/>
              </a:ext>
            </a:extLst>
          </p:cNvPr>
          <p:cNvSpPr/>
          <p:nvPr/>
        </p:nvSpPr>
        <p:spPr>
          <a:xfrm>
            <a:off x="6599988" y="2582950"/>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9" name="Oval 88">
            <a:extLst>
              <a:ext uri="{FF2B5EF4-FFF2-40B4-BE49-F238E27FC236}">
                <a16:creationId xmlns:a16="http://schemas.microsoft.com/office/drawing/2014/main" id="{EA157677-7DCA-5ACA-40BC-675AD51540F5}"/>
              </a:ext>
            </a:extLst>
          </p:cNvPr>
          <p:cNvSpPr/>
          <p:nvPr/>
        </p:nvSpPr>
        <p:spPr>
          <a:xfrm>
            <a:off x="6595632" y="3217672"/>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0" name="Oval 89">
            <a:extLst>
              <a:ext uri="{FF2B5EF4-FFF2-40B4-BE49-F238E27FC236}">
                <a16:creationId xmlns:a16="http://schemas.microsoft.com/office/drawing/2014/main" id="{40D94D23-7EC4-1D4C-710B-8D9C334560F1}"/>
              </a:ext>
            </a:extLst>
          </p:cNvPr>
          <p:cNvSpPr/>
          <p:nvPr/>
        </p:nvSpPr>
        <p:spPr>
          <a:xfrm>
            <a:off x="6600547" y="3833164"/>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1" name="Oval 90">
            <a:extLst>
              <a:ext uri="{FF2B5EF4-FFF2-40B4-BE49-F238E27FC236}">
                <a16:creationId xmlns:a16="http://schemas.microsoft.com/office/drawing/2014/main" id="{C4DBC47B-D7FF-6714-48CB-CA750C893A16}"/>
              </a:ext>
            </a:extLst>
          </p:cNvPr>
          <p:cNvSpPr/>
          <p:nvPr/>
        </p:nvSpPr>
        <p:spPr>
          <a:xfrm>
            <a:off x="6595850" y="4467886"/>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2" name="Oval 91">
            <a:extLst>
              <a:ext uri="{FF2B5EF4-FFF2-40B4-BE49-F238E27FC236}">
                <a16:creationId xmlns:a16="http://schemas.microsoft.com/office/drawing/2014/main" id="{FF4BD92F-0B26-3C5E-198B-039957F51592}"/>
              </a:ext>
            </a:extLst>
          </p:cNvPr>
          <p:cNvSpPr/>
          <p:nvPr/>
        </p:nvSpPr>
        <p:spPr>
          <a:xfrm>
            <a:off x="6600765" y="1972722"/>
            <a:ext cx="451307" cy="446575"/>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3" name="Oval 92">
            <a:extLst>
              <a:ext uri="{FF2B5EF4-FFF2-40B4-BE49-F238E27FC236}">
                <a16:creationId xmlns:a16="http://schemas.microsoft.com/office/drawing/2014/main" id="{A7B92DFA-54CE-F315-7E7F-4112EB28C571}"/>
              </a:ext>
            </a:extLst>
          </p:cNvPr>
          <p:cNvSpPr/>
          <p:nvPr/>
        </p:nvSpPr>
        <p:spPr>
          <a:xfrm flipH="1">
            <a:off x="7713892" y="234210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4" name="Oval 93">
            <a:extLst>
              <a:ext uri="{FF2B5EF4-FFF2-40B4-BE49-F238E27FC236}">
                <a16:creationId xmlns:a16="http://schemas.microsoft.com/office/drawing/2014/main" id="{5824C969-1F74-9B18-3A9A-862A1FE5315C}"/>
              </a:ext>
            </a:extLst>
          </p:cNvPr>
          <p:cNvSpPr/>
          <p:nvPr/>
        </p:nvSpPr>
        <p:spPr>
          <a:xfrm flipH="1">
            <a:off x="7719008" y="293836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5" name="Oval 94">
            <a:extLst>
              <a:ext uri="{FF2B5EF4-FFF2-40B4-BE49-F238E27FC236}">
                <a16:creationId xmlns:a16="http://schemas.microsoft.com/office/drawing/2014/main" id="{4E4D935C-CFB6-9ABC-C790-64688848F049}"/>
              </a:ext>
            </a:extLst>
          </p:cNvPr>
          <p:cNvSpPr/>
          <p:nvPr/>
        </p:nvSpPr>
        <p:spPr>
          <a:xfrm flipH="1">
            <a:off x="7728730" y="3592317"/>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6" name="Oval 95">
            <a:extLst>
              <a:ext uri="{FF2B5EF4-FFF2-40B4-BE49-F238E27FC236}">
                <a16:creationId xmlns:a16="http://schemas.microsoft.com/office/drawing/2014/main" id="{9AB60FA3-FF20-2807-393D-B97DAE0BA0FD}"/>
              </a:ext>
            </a:extLst>
          </p:cNvPr>
          <p:cNvSpPr/>
          <p:nvPr/>
        </p:nvSpPr>
        <p:spPr>
          <a:xfrm flipH="1">
            <a:off x="7728840" y="4217423"/>
            <a:ext cx="451307" cy="446575"/>
          </a:xfrm>
          <a:prstGeom prst="ellipse">
            <a:avLst/>
          </a:prstGeom>
          <a:solidFill>
            <a:schemeClr val="accent3"/>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97" name="Straight Arrow Connector 96">
            <a:extLst>
              <a:ext uri="{FF2B5EF4-FFF2-40B4-BE49-F238E27FC236}">
                <a16:creationId xmlns:a16="http://schemas.microsoft.com/office/drawing/2014/main" id="{7FBDC5CD-B78E-17E6-088F-F6AEF75E96C4}"/>
              </a:ext>
            </a:extLst>
          </p:cNvPr>
          <p:cNvCxnSpPr>
            <a:cxnSpLocks/>
          </p:cNvCxnSpPr>
          <p:nvPr/>
        </p:nvCxnSpPr>
        <p:spPr>
          <a:xfrm>
            <a:off x="7042983" y="2181563"/>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9B4355F7-87EC-2791-A2EC-ED862DD5C816}"/>
              </a:ext>
            </a:extLst>
          </p:cNvPr>
          <p:cNvCxnSpPr>
            <a:cxnSpLocks/>
          </p:cNvCxnSpPr>
          <p:nvPr/>
        </p:nvCxnSpPr>
        <p:spPr>
          <a:xfrm>
            <a:off x="7043349" y="2801862"/>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B70796B8-46C8-ED80-7C14-545EE2D131E3}"/>
              </a:ext>
            </a:extLst>
          </p:cNvPr>
          <p:cNvCxnSpPr>
            <a:cxnSpLocks/>
          </p:cNvCxnSpPr>
          <p:nvPr/>
        </p:nvCxnSpPr>
        <p:spPr>
          <a:xfrm>
            <a:off x="7057882" y="3455815"/>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60B8CA79-5DCA-7EBF-400B-4290AFF0ABF2}"/>
              </a:ext>
            </a:extLst>
          </p:cNvPr>
          <p:cNvCxnSpPr>
            <a:cxnSpLocks/>
          </p:cNvCxnSpPr>
          <p:nvPr/>
        </p:nvCxnSpPr>
        <p:spPr>
          <a:xfrm>
            <a:off x="7057991" y="4037652"/>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B44EB781-5F88-7732-BDDD-46ABF828E300}"/>
              </a:ext>
            </a:extLst>
          </p:cNvPr>
          <p:cNvCxnSpPr>
            <a:cxnSpLocks/>
          </p:cNvCxnSpPr>
          <p:nvPr/>
        </p:nvCxnSpPr>
        <p:spPr>
          <a:xfrm>
            <a:off x="7067737" y="2239144"/>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9EDD0428-CB17-4E94-E962-E5DC24678FC8}"/>
              </a:ext>
            </a:extLst>
          </p:cNvPr>
          <p:cNvCxnSpPr>
            <a:cxnSpLocks/>
          </p:cNvCxnSpPr>
          <p:nvPr/>
        </p:nvCxnSpPr>
        <p:spPr>
          <a:xfrm>
            <a:off x="7039259" y="2893097"/>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E7B7B761-40EB-37C6-A406-8C1F51DBA7ED}"/>
              </a:ext>
            </a:extLst>
          </p:cNvPr>
          <p:cNvCxnSpPr>
            <a:cxnSpLocks/>
          </p:cNvCxnSpPr>
          <p:nvPr/>
        </p:nvCxnSpPr>
        <p:spPr>
          <a:xfrm>
            <a:off x="7068215" y="3518205"/>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A6905282-CC5C-20FF-AC71-924323049CB2}"/>
              </a:ext>
            </a:extLst>
          </p:cNvPr>
          <p:cNvCxnSpPr>
            <a:cxnSpLocks/>
          </p:cNvCxnSpPr>
          <p:nvPr/>
        </p:nvCxnSpPr>
        <p:spPr>
          <a:xfrm>
            <a:off x="7049093" y="2315838"/>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Straight Arrow Connector 104">
            <a:extLst>
              <a:ext uri="{FF2B5EF4-FFF2-40B4-BE49-F238E27FC236}">
                <a16:creationId xmlns:a16="http://schemas.microsoft.com/office/drawing/2014/main" id="{3BCA4102-A672-D2F4-4658-1D5720C73979}"/>
              </a:ext>
            </a:extLst>
          </p:cNvPr>
          <p:cNvCxnSpPr>
            <a:cxnSpLocks/>
          </p:cNvCxnSpPr>
          <p:nvPr/>
        </p:nvCxnSpPr>
        <p:spPr>
          <a:xfrm>
            <a:off x="7068690" y="2921713"/>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B521E071-F6C1-6A1F-DB3C-9359EC891081}"/>
              </a:ext>
            </a:extLst>
          </p:cNvPr>
          <p:cNvCxnSpPr>
            <a:cxnSpLocks/>
          </p:cNvCxnSpPr>
          <p:nvPr/>
        </p:nvCxnSpPr>
        <p:spPr>
          <a:xfrm>
            <a:off x="7068799" y="2238421"/>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BDC7B25E-373C-2ACD-AAFA-8B918FC7C876}"/>
              </a:ext>
            </a:extLst>
          </p:cNvPr>
          <p:cNvCxnSpPr>
            <a:cxnSpLocks/>
          </p:cNvCxnSpPr>
          <p:nvPr/>
        </p:nvCxnSpPr>
        <p:spPr>
          <a:xfrm flipV="1">
            <a:off x="7037488" y="2507087"/>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B7EAE510-DE0D-7210-EF60-C42F039AD212}"/>
              </a:ext>
            </a:extLst>
          </p:cNvPr>
          <p:cNvCxnSpPr>
            <a:cxnSpLocks/>
          </p:cNvCxnSpPr>
          <p:nvPr/>
        </p:nvCxnSpPr>
        <p:spPr>
          <a:xfrm flipV="1">
            <a:off x="7037854" y="3127386"/>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EE2A394C-E285-8A30-F7CE-8F34964FEF6B}"/>
              </a:ext>
            </a:extLst>
          </p:cNvPr>
          <p:cNvCxnSpPr>
            <a:cxnSpLocks/>
          </p:cNvCxnSpPr>
          <p:nvPr/>
        </p:nvCxnSpPr>
        <p:spPr>
          <a:xfrm flipV="1">
            <a:off x="7052499" y="4363176"/>
            <a:ext cx="674047" cy="33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a:extLst>
              <a:ext uri="{FF2B5EF4-FFF2-40B4-BE49-F238E27FC236}">
                <a16:creationId xmlns:a16="http://schemas.microsoft.com/office/drawing/2014/main" id="{9151EE63-B404-CCA2-2EAC-3A590F0ED6F1}"/>
              </a:ext>
            </a:extLst>
          </p:cNvPr>
          <p:cNvCxnSpPr>
            <a:cxnSpLocks/>
          </p:cNvCxnSpPr>
          <p:nvPr/>
        </p:nvCxnSpPr>
        <p:spPr>
          <a:xfrm flipV="1">
            <a:off x="7062248" y="2564668"/>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Straight Arrow Connector 110">
            <a:extLst>
              <a:ext uri="{FF2B5EF4-FFF2-40B4-BE49-F238E27FC236}">
                <a16:creationId xmlns:a16="http://schemas.microsoft.com/office/drawing/2014/main" id="{C6A15004-7B93-CB71-FA41-E3C4ABD9396A}"/>
              </a:ext>
            </a:extLst>
          </p:cNvPr>
          <p:cNvCxnSpPr>
            <a:cxnSpLocks/>
          </p:cNvCxnSpPr>
          <p:nvPr/>
        </p:nvCxnSpPr>
        <p:spPr>
          <a:xfrm flipV="1">
            <a:off x="7033763" y="3218621"/>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32C28D2C-644D-5E64-DFCB-D0365CEB5993}"/>
              </a:ext>
            </a:extLst>
          </p:cNvPr>
          <p:cNvCxnSpPr>
            <a:cxnSpLocks/>
          </p:cNvCxnSpPr>
          <p:nvPr/>
        </p:nvCxnSpPr>
        <p:spPr>
          <a:xfrm flipV="1">
            <a:off x="7062726" y="3843729"/>
            <a:ext cx="659613" cy="892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82C3D5D1-3698-80C1-A8FB-8248C0C01B62}"/>
              </a:ext>
            </a:extLst>
          </p:cNvPr>
          <p:cNvCxnSpPr>
            <a:cxnSpLocks/>
          </p:cNvCxnSpPr>
          <p:nvPr/>
        </p:nvCxnSpPr>
        <p:spPr>
          <a:xfrm flipV="1">
            <a:off x="7043599" y="2641362"/>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978EE16B-98F0-90DE-AB46-2360DB7594FA}"/>
              </a:ext>
            </a:extLst>
          </p:cNvPr>
          <p:cNvCxnSpPr>
            <a:cxnSpLocks/>
          </p:cNvCxnSpPr>
          <p:nvPr/>
        </p:nvCxnSpPr>
        <p:spPr>
          <a:xfrm flipV="1">
            <a:off x="7063201" y="3247237"/>
            <a:ext cx="698105" cy="144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5" name="Straight Arrow Connector 114">
            <a:extLst>
              <a:ext uri="{FF2B5EF4-FFF2-40B4-BE49-F238E27FC236}">
                <a16:creationId xmlns:a16="http://schemas.microsoft.com/office/drawing/2014/main" id="{2EB238FE-BB4A-4C1B-5AEE-236A8F51B7E4}"/>
              </a:ext>
            </a:extLst>
          </p:cNvPr>
          <p:cNvCxnSpPr>
            <a:cxnSpLocks/>
          </p:cNvCxnSpPr>
          <p:nvPr/>
        </p:nvCxnSpPr>
        <p:spPr>
          <a:xfrm flipV="1">
            <a:off x="7063310" y="2563945"/>
            <a:ext cx="688482" cy="2182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 name="Straight Arrow Connector 115">
            <a:extLst>
              <a:ext uri="{FF2B5EF4-FFF2-40B4-BE49-F238E27FC236}">
                <a16:creationId xmlns:a16="http://schemas.microsoft.com/office/drawing/2014/main" id="{5E8412C8-F464-BD9E-8990-428E8F24B002}"/>
              </a:ext>
            </a:extLst>
          </p:cNvPr>
          <p:cNvCxnSpPr>
            <a:cxnSpLocks/>
          </p:cNvCxnSpPr>
          <p:nvPr/>
        </p:nvCxnSpPr>
        <p:spPr>
          <a:xfrm>
            <a:off x="3395905" y="2183910"/>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7" name="TextBox 116">
            <a:extLst>
              <a:ext uri="{FF2B5EF4-FFF2-40B4-BE49-F238E27FC236}">
                <a16:creationId xmlns:a16="http://schemas.microsoft.com/office/drawing/2014/main" id="{D5267A89-7F82-4E76-5CBF-8992A0FB3D3A}"/>
              </a:ext>
            </a:extLst>
          </p:cNvPr>
          <p:cNvSpPr txBox="1"/>
          <p:nvPr/>
        </p:nvSpPr>
        <p:spPr>
          <a:xfrm>
            <a:off x="8407832" y="2373801"/>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Dog</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8" name="TextBox 117">
            <a:extLst>
              <a:ext uri="{FF2B5EF4-FFF2-40B4-BE49-F238E27FC236}">
                <a16:creationId xmlns:a16="http://schemas.microsoft.com/office/drawing/2014/main" id="{4B6CAA59-39FC-BB8E-6CFB-B02DB305075D}"/>
              </a:ext>
            </a:extLst>
          </p:cNvPr>
          <p:cNvSpPr txBox="1"/>
          <p:nvPr/>
        </p:nvSpPr>
        <p:spPr>
          <a:xfrm>
            <a:off x="8405149" y="2998589"/>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Cat</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9" name="TextBox 118">
            <a:extLst>
              <a:ext uri="{FF2B5EF4-FFF2-40B4-BE49-F238E27FC236}">
                <a16:creationId xmlns:a16="http://schemas.microsoft.com/office/drawing/2014/main" id="{FA9330AA-3A4E-8B39-0CA3-08B5279EE7BE}"/>
              </a:ext>
            </a:extLst>
          </p:cNvPr>
          <p:cNvSpPr txBox="1"/>
          <p:nvPr/>
        </p:nvSpPr>
        <p:spPr>
          <a:xfrm>
            <a:off x="8405284" y="3623379"/>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Shark</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0" name="TextBox 119">
            <a:extLst>
              <a:ext uri="{FF2B5EF4-FFF2-40B4-BE49-F238E27FC236}">
                <a16:creationId xmlns:a16="http://schemas.microsoft.com/office/drawing/2014/main" id="{DE25DFAF-EF33-5E83-D3E3-E697D4006EA0}"/>
              </a:ext>
            </a:extLst>
          </p:cNvPr>
          <p:cNvSpPr txBox="1"/>
          <p:nvPr/>
        </p:nvSpPr>
        <p:spPr>
          <a:xfrm>
            <a:off x="8410045" y="4234286"/>
            <a:ext cx="1057539" cy="379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Butterfly</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1" name="TextBox 120">
            <a:extLst>
              <a:ext uri="{FF2B5EF4-FFF2-40B4-BE49-F238E27FC236}">
                <a16:creationId xmlns:a16="http://schemas.microsoft.com/office/drawing/2014/main" id="{EDC973BD-E0AC-3E05-5EE9-1DE88A1CC425}"/>
              </a:ext>
            </a:extLst>
          </p:cNvPr>
          <p:cNvSpPr txBox="1"/>
          <p:nvPr/>
        </p:nvSpPr>
        <p:spPr>
          <a:xfrm>
            <a:off x="332651" y="1518168"/>
            <a:ext cx="705588" cy="641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Image</a:t>
            </a:r>
            <a:endParaRPr lang="en-US"/>
          </a:p>
          <a:p>
            <a:pPr algn="ctr" defTabSz="914400"/>
            <a:r>
              <a:rPr lang="en-US" sz="1800"/>
              <a:t>Data</a:t>
            </a:r>
          </a:p>
        </p:txBody>
      </p:sp>
      <p:sp>
        <p:nvSpPr>
          <p:cNvPr id="122" name="TextBox 121">
            <a:extLst>
              <a:ext uri="{FF2B5EF4-FFF2-40B4-BE49-F238E27FC236}">
                <a16:creationId xmlns:a16="http://schemas.microsoft.com/office/drawing/2014/main" id="{23F69BDA-9133-8327-0C4A-1F815711F912}"/>
              </a:ext>
            </a:extLst>
          </p:cNvPr>
          <p:cNvSpPr txBox="1"/>
          <p:nvPr/>
        </p:nvSpPr>
        <p:spPr>
          <a:xfrm>
            <a:off x="231906" y="2254138"/>
            <a:ext cx="90767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Red</a:t>
            </a:r>
          </a:p>
          <a:p>
            <a:pPr algn="ctr" defTabSz="914400"/>
            <a:r>
              <a:rPr lang="en-US" sz="1800"/>
              <a:t>Channel</a:t>
            </a:r>
          </a:p>
        </p:txBody>
      </p:sp>
      <p:sp>
        <p:nvSpPr>
          <p:cNvPr id="123" name="TextBox 122">
            <a:extLst>
              <a:ext uri="{FF2B5EF4-FFF2-40B4-BE49-F238E27FC236}">
                <a16:creationId xmlns:a16="http://schemas.microsoft.com/office/drawing/2014/main" id="{37C1FD83-5129-ED7F-A918-49BC28277100}"/>
              </a:ext>
            </a:extLst>
          </p:cNvPr>
          <p:cNvSpPr txBox="1"/>
          <p:nvPr/>
        </p:nvSpPr>
        <p:spPr>
          <a:xfrm>
            <a:off x="232040" y="2874833"/>
            <a:ext cx="90767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Green</a:t>
            </a:r>
          </a:p>
          <a:p>
            <a:pPr algn="ctr" defTabSz="914400"/>
            <a:r>
              <a:rPr lang="en-US" sz="1800"/>
              <a:t>Channel</a:t>
            </a:r>
          </a:p>
        </p:txBody>
      </p:sp>
      <p:sp>
        <p:nvSpPr>
          <p:cNvPr id="124" name="TextBox 123">
            <a:extLst>
              <a:ext uri="{FF2B5EF4-FFF2-40B4-BE49-F238E27FC236}">
                <a16:creationId xmlns:a16="http://schemas.microsoft.com/office/drawing/2014/main" id="{726E9268-FF42-9BB4-2A10-3EC6C99DA905}"/>
              </a:ext>
            </a:extLst>
          </p:cNvPr>
          <p:cNvSpPr txBox="1"/>
          <p:nvPr/>
        </p:nvSpPr>
        <p:spPr>
          <a:xfrm>
            <a:off x="232175" y="3494089"/>
            <a:ext cx="89805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Blue</a:t>
            </a:r>
          </a:p>
          <a:p>
            <a:pPr algn="ctr" defTabSz="914400"/>
            <a:r>
              <a:rPr lang="en-US" sz="1800"/>
              <a:t>Channel</a:t>
            </a:r>
          </a:p>
        </p:txBody>
      </p:sp>
      <p:sp>
        <p:nvSpPr>
          <p:cNvPr id="126" name="TextBox 125">
            <a:extLst>
              <a:ext uri="{FF2B5EF4-FFF2-40B4-BE49-F238E27FC236}">
                <a16:creationId xmlns:a16="http://schemas.microsoft.com/office/drawing/2014/main" id="{37B705CD-95CA-646C-9B2D-6D93B3B6190E}"/>
              </a:ext>
            </a:extLst>
          </p:cNvPr>
          <p:cNvSpPr txBox="1"/>
          <p:nvPr/>
        </p:nvSpPr>
        <p:spPr>
          <a:xfrm>
            <a:off x="7952918" y="1518685"/>
            <a:ext cx="15252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a:t>Classifications</a:t>
            </a:r>
          </a:p>
        </p:txBody>
      </p:sp>
      <p:sp>
        <p:nvSpPr>
          <p:cNvPr id="127" name="TextBox 126">
            <a:extLst>
              <a:ext uri="{FF2B5EF4-FFF2-40B4-BE49-F238E27FC236}">
                <a16:creationId xmlns:a16="http://schemas.microsoft.com/office/drawing/2014/main" id="{9FA0CD5C-4303-54E1-5F45-DFE69095A158}"/>
              </a:ext>
            </a:extLst>
          </p:cNvPr>
          <p:cNvSpPr txBox="1"/>
          <p:nvPr/>
        </p:nvSpPr>
        <p:spPr>
          <a:xfrm>
            <a:off x="2757712" y="1518788"/>
            <a:ext cx="788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Layer 1</a:t>
            </a:r>
            <a:endParaRPr lang="en-US"/>
          </a:p>
        </p:txBody>
      </p:sp>
      <p:sp>
        <p:nvSpPr>
          <p:cNvPr id="130" name="TextBox 129">
            <a:extLst>
              <a:ext uri="{FF2B5EF4-FFF2-40B4-BE49-F238E27FC236}">
                <a16:creationId xmlns:a16="http://schemas.microsoft.com/office/drawing/2014/main" id="{DFD06C75-33B7-572D-F6F3-871CF6C1E034}"/>
              </a:ext>
            </a:extLst>
          </p:cNvPr>
          <p:cNvSpPr txBox="1"/>
          <p:nvPr/>
        </p:nvSpPr>
        <p:spPr>
          <a:xfrm>
            <a:off x="3891884" y="1518891"/>
            <a:ext cx="788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Layer 2</a:t>
            </a:r>
            <a:endParaRPr lang="en-US"/>
          </a:p>
        </p:txBody>
      </p:sp>
      <p:sp>
        <p:nvSpPr>
          <p:cNvPr id="131" name="TextBox 130">
            <a:extLst>
              <a:ext uri="{FF2B5EF4-FFF2-40B4-BE49-F238E27FC236}">
                <a16:creationId xmlns:a16="http://schemas.microsoft.com/office/drawing/2014/main" id="{C7AF97C7-1298-27D9-2EFE-2BCB56021E7C}"/>
              </a:ext>
            </a:extLst>
          </p:cNvPr>
          <p:cNvSpPr txBox="1"/>
          <p:nvPr/>
        </p:nvSpPr>
        <p:spPr>
          <a:xfrm>
            <a:off x="6390224" y="1518994"/>
            <a:ext cx="8630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Layer N</a:t>
            </a:r>
          </a:p>
        </p:txBody>
      </p:sp>
      <p:sp>
        <p:nvSpPr>
          <p:cNvPr id="132" name="TextBox 131">
            <a:extLst>
              <a:ext uri="{FF2B5EF4-FFF2-40B4-BE49-F238E27FC236}">
                <a16:creationId xmlns:a16="http://schemas.microsoft.com/office/drawing/2014/main" id="{92BCB0C2-CFCF-F05B-6BB1-DEB1EFD431A8}"/>
              </a:ext>
            </a:extLst>
          </p:cNvPr>
          <p:cNvSpPr txBox="1"/>
          <p:nvPr/>
        </p:nvSpPr>
        <p:spPr>
          <a:xfrm>
            <a:off x="5054059" y="1518994"/>
            <a:ext cx="983443" cy="641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800"/>
              <a:t>Other Layers</a:t>
            </a:r>
          </a:p>
        </p:txBody>
      </p:sp>
      <p:cxnSp>
        <p:nvCxnSpPr>
          <p:cNvPr id="133" name="Straight Arrow Connector 132">
            <a:extLst>
              <a:ext uri="{FF2B5EF4-FFF2-40B4-BE49-F238E27FC236}">
                <a16:creationId xmlns:a16="http://schemas.microsoft.com/office/drawing/2014/main" id="{F0B535E2-39F0-79E6-1F78-FBA4E4031AA7}"/>
              </a:ext>
            </a:extLst>
          </p:cNvPr>
          <p:cNvCxnSpPr>
            <a:cxnSpLocks/>
          </p:cNvCxnSpPr>
          <p:nvPr/>
        </p:nvCxnSpPr>
        <p:spPr>
          <a:xfrm>
            <a:off x="3396770" y="2804071"/>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4" name="Straight Arrow Connector 133">
            <a:extLst>
              <a:ext uri="{FF2B5EF4-FFF2-40B4-BE49-F238E27FC236}">
                <a16:creationId xmlns:a16="http://schemas.microsoft.com/office/drawing/2014/main" id="{DB0C1D84-E1D8-1041-1B73-A73E1EB3D5FA}"/>
              </a:ext>
            </a:extLst>
          </p:cNvPr>
          <p:cNvCxnSpPr>
            <a:cxnSpLocks/>
          </p:cNvCxnSpPr>
          <p:nvPr/>
        </p:nvCxnSpPr>
        <p:spPr>
          <a:xfrm>
            <a:off x="3396904" y="3433488"/>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5" name="Straight Arrow Connector 134">
            <a:extLst>
              <a:ext uri="{FF2B5EF4-FFF2-40B4-BE49-F238E27FC236}">
                <a16:creationId xmlns:a16="http://schemas.microsoft.com/office/drawing/2014/main" id="{21C03BD6-D8B2-8A4B-8CC5-E38973C49526}"/>
              </a:ext>
            </a:extLst>
          </p:cNvPr>
          <p:cNvCxnSpPr>
            <a:cxnSpLocks/>
          </p:cNvCxnSpPr>
          <p:nvPr/>
        </p:nvCxnSpPr>
        <p:spPr>
          <a:xfrm>
            <a:off x="3397039" y="4058277"/>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Straight Arrow Connector 135">
            <a:extLst>
              <a:ext uri="{FF2B5EF4-FFF2-40B4-BE49-F238E27FC236}">
                <a16:creationId xmlns:a16="http://schemas.microsoft.com/office/drawing/2014/main" id="{71BE0501-4CD7-B645-D265-BB05599C3BA9}"/>
              </a:ext>
            </a:extLst>
          </p:cNvPr>
          <p:cNvCxnSpPr>
            <a:cxnSpLocks/>
          </p:cNvCxnSpPr>
          <p:nvPr/>
        </p:nvCxnSpPr>
        <p:spPr>
          <a:xfrm>
            <a:off x="3397173" y="4659930"/>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59C7C49D-1DD6-3ADB-5D25-8DE4B8CB212E}"/>
              </a:ext>
            </a:extLst>
          </p:cNvPr>
          <p:cNvCxnSpPr>
            <a:cxnSpLocks/>
          </p:cNvCxnSpPr>
          <p:nvPr/>
        </p:nvCxnSpPr>
        <p:spPr>
          <a:xfrm>
            <a:off x="3388059" y="2216818"/>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a:extLst>
              <a:ext uri="{FF2B5EF4-FFF2-40B4-BE49-F238E27FC236}">
                <a16:creationId xmlns:a16="http://schemas.microsoft.com/office/drawing/2014/main" id="{05516301-AB0F-52CC-2DB4-44417B56F4C6}"/>
              </a:ext>
            </a:extLst>
          </p:cNvPr>
          <p:cNvCxnSpPr>
            <a:cxnSpLocks/>
          </p:cNvCxnSpPr>
          <p:nvPr/>
        </p:nvCxnSpPr>
        <p:spPr>
          <a:xfrm>
            <a:off x="3393549" y="282309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9" name="Straight Arrow Connector 138">
            <a:extLst>
              <a:ext uri="{FF2B5EF4-FFF2-40B4-BE49-F238E27FC236}">
                <a16:creationId xmlns:a16="http://schemas.microsoft.com/office/drawing/2014/main" id="{EB45B65A-CECF-F3CA-4C85-25721E15806D}"/>
              </a:ext>
            </a:extLst>
          </p:cNvPr>
          <p:cNvCxnSpPr>
            <a:cxnSpLocks/>
          </p:cNvCxnSpPr>
          <p:nvPr/>
        </p:nvCxnSpPr>
        <p:spPr>
          <a:xfrm>
            <a:off x="3379804" y="3457141"/>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a:extLst>
              <a:ext uri="{FF2B5EF4-FFF2-40B4-BE49-F238E27FC236}">
                <a16:creationId xmlns:a16="http://schemas.microsoft.com/office/drawing/2014/main" id="{11593492-5FFA-C909-1F2E-E7ABF840FBEE}"/>
              </a:ext>
            </a:extLst>
          </p:cNvPr>
          <p:cNvCxnSpPr>
            <a:cxnSpLocks/>
          </p:cNvCxnSpPr>
          <p:nvPr/>
        </p:nvCxnSpPr>
        <p:spPr>
          <a:xfrm>
            <a:off x="3379938" y="4081930"/>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1" name="Straight Arrow Connector 140">
            <a:extLst>
              <a:ext uri="{FF2B5EF4-FFF2-40B4-BE49-F238E27FC236}">
                <a16:creationId xmlns:a16="http://schemas.microsoft.com/office/drawing/2014/main" id="{034CC415-F42C-F3EA-CB49-7CCC50A71550}"/>
              </a:ext>
            </a:extLst>
          </p:cNvPr>
          <p:cNvCxnSpPr>
            <a:cxnSpLocks/>
          </p:cNvCxnSpPr>
          <p:nvPr/>
        </p:nvCxnSpPr>
        <p:spPr>
          <a:xfrm>
            <a:off x="3380073" y="2198726"/>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6116153F-508C-8EE4-CA7D-323A7F13D5CA}"/>
              </a:ext>
            </a:extLst>
          </p:cNvPr>
          <p:cNvCxnSpPr>
            <a:cxnSpLocks/>
          </p:cNvCxnSpPr>
          <p:nvPr/>
        </p:nvCxnSpPr>
        <p:spPr>
          <a:xfrm>
            <a:off x="3385561" y="2832769"/>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9C70853C-58A2-8802-9FBF-25E53A02D6DE}"/>
              </a:ext>
            </a:extLst>
          </p:cNvPr>
          <p:cNvCxnSpPr>
            <a:cxnSpLocks/>
          </p:cNvCxnSpPr>
          <p:nvPr/>
        </p:nvCxnSpPr>
        <p:spPr>
          <a:xfrm>
            <a:off x="3404201" y="3466813"/>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1BC50C2B-E07C-9A07-167D-1E001B747202}"/>
              </a:ext>
            </a:extLst>
          </p:cNvPr>
          <p:cNvCxnSpPr>
            <a:cxnSpLocks/>
          </p:cNvCxnSpPr>
          <p:nvPr/>
        </p:nvCxnSpPr>
        <p:spPr>
          <a:xfrm>
            <a:off x="3404339" y="2819098"/>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Straight Arrow Connector 144">
            <a:extLst>
              <a:ext uri="{FF2B5EF4-FFF2-40B4-BE49-F238E27FC236}">
                <a16:creationId xmlns:a16="http://schemas.microsoft.com/office/drawing/2014/main" id="{4137F0C2-8235-552A-BC70-75E96222BD97}"/>
              </a:ext>
            </a:extLst>
          </p:cNvPr>
          <p:cNvCxnSpPr>
            <a:cxnSpLocks/>
          </p:cNvCxnSpPr>
          <p:nvPr/>
        </p:nvCxnSpPr>
        <p:spPr>
          <a:xfrm>
            <a:off x="3386700" y="2217648"/>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6" name="Straight Arrow Connector 145">
            <a:extLst>
              <a:ext uri="{FF2B5EF4-FFF2-40B4-BE49-F238E27FC236}">
                <a16:creationId xmlns:a16="http://schemas.microsoft.com/office/drawing/2014/main" id="{6D20B84A-D817-6A34-2CAF-8FABAEEDDF58}"/>
              </a:ext>
            </a:extLst>
          </p:cNvPr>
          <p:cNvCxnSpPr>
            <a:cxnSpLocks/>
          </p:cNvCxnSpPr>
          <p:nvPr/>
        </p:nvCxnSpPr>
        <p:spPr>
          <a:xfrm>
            <a:off x="3414589" y="2189991"/>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122A1FE9-AE95-B08E-6347-C398D39B0124}"/>
              </a:ext>
            </a:extLst>
          </p:cNvPr>
          <p:cNvCxnSpPr>
            <a:cxnSpLocks/>
          </p:cNvCxnSpPr>
          <p:nvPr/>
        </p:nvCxnSpPr>
        <p:spPr>
          <a:xfrm flipV="1">
            <a:off x="3375044" y="2304839"/>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Straight Arrow Connector 152">
            <a:extLst>
              <a:ext uri="{FF2B5EF4-FFF2-40B4-BE49-F238E27FC236}">
                <a16:creationId xmlns:a16="http://schemas.microsoft.com/office/drawing/2014/main" id="{A7880592-B8EE-06C6-9B7C-9114920D2AD2}"/>
              </a:ext>
            </a:extLst>
          </p:cNvPr>
          <p:cNvCxnSpPr>
            <a:cxnSpLocks/>
          </p:cNvCxnSpPr>
          <p:nvPr/>
        </p:nvCxnSpPr>
        <p:spPr>
          <a:xfrm flipV="1">
            <a:off x="3380535" y="2911118"/>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a:extLst>
              <a:ext uri="{FF2B5EF4-FFF2-40B4-BE49-F238E27FC236}">
                <a16:creationId xmlns:a16="http://schemas.microsoft.com/office/drawing/2014/main" id="{D99ACFAD-C2D4-034B-BA9F-933D13319821}"/>
              </a:ext>
            </a:extLst>
          </p:cNvPr>
          <p:cNvCxnSpPr>
            <a:cxnSpLocks/>
          </p:cNvCxnSpPr>
          <p:nvPr/>
        </p:nvCxnSpPr>
        <p:spPr>
          <a:xfrm flipV="1">
            <a:off x="3366787" y="3545162"/>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Straight Arrow Connector 154">
            <a:extLst>
              <a:ext uri="{FF2B5EF4-FFF2-40B4-BE49-F238E27FC236}">
                <a16:creationId xmlns:a16="http://schemas.microsoft.com/office/drawing/2014/main" id="{3C14EA71-BD39-9244-1231-CAFB8D0AFA57}"/>
              </a:ext>
            </a:extLst>
          </p:cNvPr>
          <p:cNvCxnSpPr>
            <a:cxnSpLocks/>
          </p:cNvCxnSpPr>
          <p:nvPr/>
        </p:nvCxnSpPr>
        <p:spPr>
          <a:xfrm flipV="1">
            <a:off x="3366921" y="4169951"/>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6" name="Straight Arrow Connector 155">
            <a:extLst>
              <a:ext uri="{FF2B5EF4-FFF2-40B4-BE49-F238E27FC236}">
                <a16:creationId xmlns:a16="http://schemas.microsoft.com/office/drawing/2014/main" id="{21CF735C-5A4C-71D4-33EF-3EF113210B41}"/>
              </a:ext>
            </a:extLst>
          </p:cNvPr>
          <p:cNvCxnSpPr>
            <a:cxnSpLocks/>
          </p:cNvCxnSpPr>
          <p:nvPr/>
        </p:nvCxnSpPr>
        <p:spPr>
          <a:xfrm flipV="1">
            <a:off x="3367056" y="2286747"/>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572D7A8F-DBC9-48B4-067F-0E81DFBC870C}"/>
              </a:ext>
            </a:extLst>
          </p:cNvPr>
          <p:cNvCxnSpPr>
            <a:cxnSpLocks/>
          </p:cNvCxnSpPr>
          <p:nvPr/>
        </p:nvCxnSpPr>
        <p:spPr>
          <a:xfrm flipV="1">
            <a:off x="3372545" y="2920790"/>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5FAF0219-6628-B47C-ADB1-05336A6ADEEB}"/>
              </a:ext>
            </a:extLst>
          </p:cNvPr>
          <p:cNvCxnSpPr>
            <a:cxnSpLocks/>
          </p:cNvCxnSpPr>
          <p:nvPr/>
        </p:nvCxnSpPr>
        <p:spPr>
          <a:xfrm flipV="1">
            <a:off x="3391189" y="3554834"/>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2EFD036B-C925-039C-2451-835D051A077E}"/>
              </a:ext>
            </a:extLst>
          </p:cNvPr>
          <p:cNvCxnSpPr>
            <a:cxnSpLocks/>
          </p:cNvCxnSpPr>
          <p:nvPr/>
        </p:nvCxnSpPr>
        <p:spPr>
          <a:xfrm flipV="1">
            <a:off x="3391327" y="2907119"/>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F2698114-DAFA-CD16-21FF-D096A7EDD0BC}"/>
              </a:ext>
            </a:extLst>
          </p:cNvPr>
          <p:cNvCxnSpPr>
            <a:cxnSpLocks/>
          </p:cNvCxnSpPr>
          <p:nvPr/>
        </p:nvCxnSpPr>
        <p:spPr>
          <a:xfrm flipV="1">
            <a:off x="3373684" y="2305669"/>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1" name="Straight Arrow Connector 160">
            <a:extLst>
              <a:ext uri="{FF2B5EF4-FFF2-40B4-BE49-F238E27FC236}">
                <a16:creationId xmlns:a16="http://schemas.microsoft.com/office/drawing/2014/main" id="{A45B7CF1-95E3-A627-BDE7-D24D726F00D1}"/>
              </a:ext>
            </a:extLst>
          </p:cNvPr>
          <p:cNvCxnSpPr>
            <a:cxnSpLocks/>
          </p:cNvCxnSpPr>
          <p:nvPr/>
        </p:nvCxnSpPr>
        <p:spPr>
          <a:xfrm flipV="1">
            <a:off x="3401579" y="2278012"/>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2" name="Straight Arrow Connector 161">
            <a:extLst>
              <a:ext uri="{FF2B5EF4-FFF2-40B4-BE49-F238E27FC236}">
                <a16:creationId xmlns:a16="http://schemas.microsoft.com/office/drawing/2014/main" id="{2F6FE1A3-541F-78AD-90F1-B93996DDBC5A}"/>
              </a:ext>
            </a:extLst>
          </p:cNvPr>
          <p:cNvCxnSpPr>
            <a:cxnSpLocks/>
          </p:cNvCxnSpPr>
          <p:nvPr/>
        </p:nvCxnSpPr>
        <p:spPr>
          <a:xfrm>
            <a:off x="4520962" y="2179385"/>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3" name="Straight Arrow Connector 162">
            <a:extLst>
              <a:ext uri="{FF2B5EF4-FFF2-40B4-BE49-F238E27FC236}">
                <a16:creationId xmlns:a16="http://schemas.microsoft.com/office/drawing/2014/main" id="{D5ED2956-EA1B-5A77-AD35-789392B00AEF}"/>
              </a:ext>
            </a:extLst>
          </p:cNvPr>
          <p:cNvCxnSpPr>
            <a:cxnSpLocks/>
          </p:cNvCxnSpPr>
          <p:nvPr/>
        </p:nvCxnSpPr>
        <p:spPr>
          <a:xfrm>
            <a:off x="4521827" y="279954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4" name="Straight Arrow Connector 163">
            <a:extLst>
              <a:ext uri="{FF2B5EF4-FFF2-40B4-BE49-F238E27FC236}">
                <a16:creationId xmlns:a16="http://schemas.microsoft.com/office/drawing/2014/main" id="{61AFD512-9646-C7BC-1E93-DF7E52F1EB27}"/>
              </a:ext>
            </a:extLst>
          </p:cNvPr>
          <p:cNvCxnSpPr>
            <a:cxnSpLocks/>
          </p:cNvCxnSpPr>
          <p:nvPr/>
        </p:nvCxnSpPr>
        <p:spPr>
          <a:xfrm>
            <a:off x="4521962" y="3428963"/>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5" name="Straight Arrow Connector 164">
            <a:extLst>
              <a:ext uri="{FF2B5EF4-FFF2-40B4-BE49-F238E27FC236}">
                <a16:creationId xmlns:a16="http://schemas.microsoft.com/office/drawing/2014/main" id="{9BE1BA71-0A43-D64F-45AD-B2DF395679BE}"/>
              </a:ext>
            </a:extLst>
          </p:cNvPr>
          <p:cNvCxnSpPr>
            <a:cxnSpLocks/>
          </p:cNvCxnSpPr>
          <p:nvPr/>
        </p:nvCxnSpPr>
        <p:spPr>
          <a:xfrm>
            <a:off x="4522097" y="4053752"/>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6" name="Straight Arrow Connector 165">
            <a:extLst>
              <a:ext uri="{FF2B5EF4-FFF2-40B4-BE49-F238E27FC236}">
                <a16:creationId xmlns:a16="http://schemas.microsoft.com/office/drawing/2014/main" id="{370FF32D-3615-2AD1-93EC-A486ACA036D8}"/>
              </a:ext>
            </a:extLst>
          </p:cNvPr>
          <p:cNvCxnSpPr>
            <a:cxnSpLocks/>
          </p:cNvCxnSpPr>
          <p:nvPr/>
        </p:nvCxnSpPr>
        <p:spPr>
          <a:xfrm>
            <a:off x="4522231" y="4655405"/>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C10BF88F-CF5D-084F-CF6B-E8943BE69547}"/>
              </a:ext>
            </a:extLst>
          </p:cNvPr>
          <p:cNvCxnSpPr>
            <a:cxnSpLocks/>
          </p:cNvCxnSpPr>
          <p:nvPr/>
        </p:nvCxnSpPr>
        <p:spPr>
          <a:xfrm>
            <a:off x="4513115" y="2212293"/>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8" name="Straight Arrow Connector 167">
            <a:extLst>
              <a:ext uri="{FF2B5EF4-FFF2-40B4-BE49-F238E27FC236}">
                <a16:creationId xmlns:a16="http://schemas.microsoft.com/office/drawing/2014/main" id="{AFF8F653-4D91-F66D-354D-D34E3DC9EC4B}"/>
              </a:ext>
            </a:extLst>
          </p:cNvPr>
          <p:cNvCxnSpPr>
            <a:cxnSpLocks/>
          </p:cNvCxnSpPr>
          <p:nvPr/>
        </p:nvCxnSpPr>
        <p:spPr>
          <a:xfrm>
            <a:off x="4518606" y="2818572"/>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9" name="Straight Arrow Connector 168">
            <a:extLst>
              <a:ext uri="{FF2B5EF4-FFF2-40B4-BE49-F238E27FC236}">
                <a16:creationId xmlns:a16="http://schemas.microsoft.com/office/drawing/2014/main" id="{ADEDFA6A-1873-A4D8-EC08-14374B0715F8}"/>
              </a:ext>
            </a:extLst>
          </p:cNvPr>
          <p:cNvCxnSpPr>
            <a:cxnSpLocks/>
          </p:cNvCxnSpPr>
          <p:nvPr/>
        </p:nvCxnSpPr>
        <p:spPr>
          <a:xfrm>
            <a:off x="4504858" y="3452616"/>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0" name="Straight Arrow Connector 169">
            <a:extLst>
              <a:ext uri="{FF2B5EF4-FFF2-40B4-BE49-F238E27FC236}">
                <a16:creationId xmlns:a16="http://schemas.microsoft.com/office/drawing/2014/main" id="{84B73B05-F9E2-9E3F-78B2-4E96D770B2B8}"/>
              </a:ext>
            </a:extLst>
          </p:cNvPr>
          <p:cNvCxnSpPr>
            <a:cxnSpLocks/>
          </p:cNvCxnSpPr>
          <p:nvPr/>
        </p:nvCxnSpPr>
        <p:spPr>
          <a:xfrm>
            <a:off x="4504992" y="4077405"/>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1" name="Straight Arrow Connector 170">
            <a:extLst>
              <a:ext uri="{FF2B5EF4-FFF2-40B4-BE49-F238E27FC236}">
                <a16:creationId xmlns:a16="http://schemas.microsoft.com/office/drawing/2014/main" id="{51F7C7FE-09CD-B7A7-34BE-55669046979B}"/>
              </a:ext>
            </a:extLst>
          </p:cNvPr>
          <p:cNvCxnSpPr>
            <a:cxnSpLocks/>
          </p:cNvCxnSpPr>
          <p:nvPr/>
        </p:nvCxnSpPr>
        <p:spPr>
          <a:xfrm>
            <a:off x="4505127" y="2194201"/>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38AC4217-5DBF-0C73-6721-DFDDA83DA234}"/>
              </a:ext>
            </a:extLst>
          </p:cNvPr>
          <p:cNvCxnSpPr>
            <a:cxnSpLocks/>
          </p:cNvCxnSpPr>
          <p:nvPr/>
        </p:nvCxnSpPr>
        <p:spPr>
          <a:xfrm>
            <a:off x="4510616" y="2828244"/>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3" name="Straight Arrow Connector 172">
            <a:extLst>
              <a:ext uri="{FF2B5EF4-FFF2-40B4-BE49-F238E27FC236}">
                <a16:creationId xmlns:a16="http://schemas.microsoft.com/office/drawing/2014/main" id="{209F46EC-5C39-C9E9-F789-91BD3C10D13F}"/>
              </a:ext>
            </a:extLst>
          </p:cNvPr>
          <p:cNvCxnSpPr>
            <a:cxnSpLocks/>
          </p:cNvCxnSpPr>
          <p:nvPr/>
        </p:nvCxnSpPr>
        <p:spPr>
          <a:xfrm>
            <a:off x="4529260" y="3462288"/>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4" name="Straight Arrow Connector 173">
            <a:extLst>
              <a:ext uri="{FF2B5EF4-FFF2-40B4-BE49-F238E27FC236}">
                <a16:creationId xmlns:a16="http://schemas.microsoft.com/office/drawing/2014/main" id="{B94114A8-C02B-409C-BF3D-EE7FB132A83D}"/>
              </a:ext>
            </a:extLst>
          </p:cNvPr>
          <p:cNvCxnSpPr>
            <a:cxnSpLocks/>
          </p:cNvCxnSpPr>
          <p:nvPr/>
        </p:nvCxnSpPr>
        <p:spPr>
          <a:xfrm>
            <a:off x="4529398" y="2814573"/>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5" name="Straight Arrow Connector 174">
            <a:extLst>
              <a:ext uri="{FF2B5EF4-FFF2-40B4-BE49-F238E27FC236}">
                <a16:creationId xmlns:a16="http://schemas.microsoft.com/office/drawing/2014/main" id="{D6096979-21DC-C611-3F36-9703A303401A}"/>
              </a:ext>
            </a:extLst>
          </p:cNvPr>
          <p:cNvCxnSpPr>
            <a:cxnSpLocks/>
          </p:cNvCxnSpPr>
          <p:nvPr/>
        </p:nvCxnSpPr>
        <p:spPr>
          <a:xfrm>
            <a:off x="4511755" y="2213123"/>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6" name="Straight Arrow Connector 175">
            <a:extLst>
              <a:ext uri="{FF2B5EF4-FFF2-40B4-BE49-F238E27FC236}">
                <a16:creationId xmlns:a16="http://schemas.microsoft.com/office/drawing/2014/main" id="{D9D5E53D-FC86-B16E-BAEB-937A38C35595}"/>
              </a:ext>
            </a:extLst>
          </p:cNvPr>
          <p:cNvCxnSpPr>
            <a:cxnSpLocks/>
          </p:cNvCxnSpPr>
          <p:nvPr/>
        </p:nvCxnSpPr>
        <p:spPr>
          <a:xfrm>
            <a:off x="4539650" y="2185466"/>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7" name="Straight Arrow Connector 176">
            <a:extLst>
              <a:ext uri="{FF2B5EF4-FFF2-40B4-BE49-F238E27FC236}">
                <a16:creationId xmlns:a16="http://schemas.microsoft.com/office/drawing/2014/main" id="{E284C87C-87E6-3FFE-FFB7-996E436A0185}"/>
              </a:ext>
            </a:extLst>
          </p:cNvPr>
          <p:cNvCxnSpPr>
            <a:cxnSpLocks/>
          </p:cNvCxnSpPr>
          <p:nvPr/>
        </p:nvCxnSpPr>
        <p:spPr>
          <a:xfrm flipV="1">
            <a:off x="4500097" y="2300314"/>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79F3D18F-9B0D-3014-8D8A-B7D92F13C811}"/>
              </a:ext>
            </a:extLst>
          </p:cNvPr>
          <p:cNvCxnSpPr>
            <a:cxnSpLocks/>
          </p:cNvCxnSpPr>
          <p:nvPr/>
        </p:nvCxnSpPr>
        <p:spPr>
          <a:xfrm flipV="1">
            <a:off x="4505589" y="2906593"/>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DB73FBD5-4FBC-4DE3-7597-36EBCC0DD2A5}"/>
              </a:ext>
            </a:extLst>
          </p:cNvPr>
          <p:cNvCxnSpPr>
            <a:cxnSpLocks/>
          </p:cNvCxnSpPr>
          <p:nvPr/>
        </p:nvCxnSpPr>
        <p:spPr>
          <a:xfrm flipV="1">
            <a:off x="4491838" y="354063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3732DFB0-1800-68D1-C84A-603575B2DF48}"/>
              </a:ext>
            </a:extLst>
          </p:cNvPr>
          <p:cNvCxnSpPr>
            <a:cxnSpLocks/>
          </p:cNvCxnSpPr>
          <p:nvPr/>
        </p:nvCxnSpPr>
        <p:spPr>
          <a:xfrm flipV="1">
            <a:off x="4491972" y="4165426"/>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1" name="Straight Arrow Connector 180">
            <a:extLst>
              <a:ext uri="{FF2B5EF4-FFF2-40B4-BE49-F238E27FC236}">
                <a16:creationId xmlns:a16="http://schemas.microsoft.com/office/drawing/2014/main" id="{AC2043A6-5965-0028-E546-4165D9236E3F}"/>
              </a:ext>
            </a:extLst>
          </p:cNvPr>
          <p:cNvCxnSpPr>
            <a:cxnSpLocks/>
          </p:cNvCxnSpPr>
          <p:nvPr/>
        </p:nvCxnSpPr>
        <p:spPr>
          <a:xfrm flipV="1">
            <a:off x="4492107" y="2282222"/>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2" name="Straight Arrow Connector 181">
            <a:extLst>
              <a:ext uri="{FF2B5EF4-FFF2-40B4-BE49-F238E27FC236}">
                <a16:creationId xmlns:a16="http://schemas.microsoft.com/office/drawing/2014/main" id="{B143C0AC-8F1E-A410-5818-CCA85FEAB602}"/>
              </a:ext>
            </a:extLst>
          </p:cNvPr>
          <p:cNvCxnSpPr>
            <a:cxnSpLocks/>
          </p:cNvCxnSpPr>
          <p:nvPr/>
        </p:nvCxnSpPr>
        <p:spPr>
          <a:xfrm flipV="1">
            <a:off x="4497597" y="2916265"/>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3" name="Straight Arrow Connector 182">
            <a:extLst>
              <a:ext uri="{FF2B5EF4-FFF2-40B4-BE49-F238E27FC236}">
                <a16:creationId xmlns:a16="http://schemas.microsoft.com/office/drawing/2014/main" id="{5661235E-457D-44C1-12F6-A4894FA5F8C6}"/>
              </a:ext>
            </a:extLst>
          </p:cNvPr>
          <p:cNvCxnSpPr>
            <a:cxnSpLocks/>
          </p:cNvCxnSpPr>
          <p:nvPr/>
        </p:nvCxnSpPr>
        <p:spPr>
          <a:xfrm flipV="1">
            <a:off x="4516245" y="3550309"/>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4" name="Straight Arrow Connector 183">
            <a:extLst>
              <a:ext uri="{FF2B5EF4-FFF2-40B4-BE49-F238E27FC236}">
                <a16:creationId xmlns:a16="http://schemas.microsoft.com/office/drawing/2014/main" id="{3E30B680-BC90-8BAF-31DA-F185802DAAC3}"/>
              </a:ext>
            </a:extLst>
          </p:cNvPr>
          <p:cNvCxnSpPr>
            <a:cxnSpLocks/>
          </p:cNvCxnSpPr>
          <p:nvPr/>
        </p:nvCxnSpPr>
        <p:spPr>
          <a:xfrm flipV="1">
            <a:off x="4516383" y="2902594"/>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5" name="Straight Arrow Connector 184">
            <a:extLst>
              <a:ext uri="{FF2B5EF4-FFF2-40B4-BE49-F238E27FC236}">
                <a16:creationId xmlns:a16="http://schemas.microsoft.com/office/drawing/2014/main" id="{EE82AEC4-B5EF-7E21-043F-DB20BD93A6A7}"/>
              </a:ext>
            </a:extLst>
          </p:cNvPr>
          <p:cNvCxnSpPr>
            <a:cxnSpLocks/>
          </p:cNvCxnSpPr>
          <p:nvPr/>
        </p:nvCxnSpPr>
        <p:spPr>
          <a:xfrm flipV="1">
            <a:off x="4498736" y="2301144"/>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6" name="Straight Arrow Connector 185">
            <a:extLst>
              <a:ext uri="{FF2B5EF4-FFF2-40B4-BE49-F238E27FC236}">
                <a16:creationId xmlns:a16="http://schemas.microsoft.com/office/drawing/2014/main" id="{68A2D4AD-05CA-348B-3537-65018FF6BFE5}"/>
              </a:ext>
            </a:extLst>
          </p:cNvPr>
          <p:cNvCxnSpPr>
            <a:cxnSpLocks/>
          </p:cNvCxnSpPr>
          <p:nvPr/>
        </p:nvCxnSpPr>
        <p:spPr>
          <a:xfrm flipV="1">
            <a:off x="4526637" y="2273487"/>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Straight Arrow Connector 186">
            <a:extLst>
              <a:ext uri="{FF2B5EF4-FFF2-40B4-BE49-F238E27FC236}">
                <a16:creationId xmlns:a16="http://schemas.microsoft.com/office/drawing/2014/main" id="{DBDA0014-92C9-6274-2E85-14CC36D0687B}"/>
              </a:ext>
            </a:extLst>
          </p:cNvPr>
          <p:cNvCxnSpPr>
            <a:cxnSpLocks/>
          </p:cNvCxnSpPr>
          <p:nvPr/>
        </p:nvCxnSpPr>
        <p:spPr>
          <a:xfrm>
            <a:off x="5932119" y="218411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8" name="Straight Arrow Connector 187">
            <a:extLst>
              <a:ext uri="{FF2B5EF4-FFF2-40B4-BE49-F238E27FC236}">
                <a16:creationId xmlns:a16="http://schemas.microsoft.com/office/drawing/2014/main" id="{D5C0A7DF-E12A-9E8A-CAC7-D3612F525A6E}"/>
              </a:ext>
            </a:extLst>
          </p:cNvPr>
          <p:cNvCxnSpPr>
            <a:cxnSpLocks/>
          </p:cNvCxnSpPr>
          <p:nvPr/>
        </p:nvCxnSpPr>
        <p:spPr>
          <a:xfrm>
            <a:off x="5932984" y="2804277"/>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9" name="Straight Arrow Connector 188">
            <a:extLst>
              <a:ext uri="{FF2B5EF4-FFF2-40B4-BE49-F238E27FC236}">
                <a16:creationId xmlns:a16="http://schemas.microsoft.com/office/drawing/2014/main" id="{577B0E25-8ED0-0B20-21F9-72E18D526113}"/>
              </a:ext>
            </a:extLst>
          </p:cNvPr>
          <p:cNvCxnSpPr>
            <a:cxnSpLocks/>
          </p:cNvCxnSpPr>
          <p:nvPr/>
        </p:nvCxnSpPr>
        <p:spPr>
          <a:xfrm>
            <a:off x="5933118" y="3433694"/>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0" name="Straight Arrow Connector 189">
            <a:extLst>
              <a:ext uri="{FF2B5EF4-FFF2-40B4-BE49-F238E27FC236}">
                <a16:creationId xmlns:a16="http://schemas.microsoft.com/office/drawing/2014/main" id="{69BAE34B-BAFE-1B14-D9C7-76C90E997F54}"/>
              </a:ext>
            </a:extLst>
          </p:cNvPr>
          <p:cNvCxnSpPr>
            <a:cxnSpLocks/>
          </p:cNvCxnSpPr>
          <p:nvPr/>
        </p:nvCxnSpPr>
        <p:spPr>
          <a:xfrm>
            <a:off x="5933253" y="4058483"/>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Straight Arrow Connector 190">
            <a:extLst>
              <a:ext uri="{FF2B5EF4-FFF2-40B4-BE49-F238E27FC236}">
                <a16:creationId xmlns:a16="http://schemas.microsoft.com/office/drawing/2014/main" id="{740E8E97-1A39-E9B9-079C-776833CF69EF}"/>
              </a:ext>
            </a:extLst>
          </p:cNvPr>
          <p:cNvCxnSpPr>
            <a:cxnSpLocks/>
          </p:cNvCxnSpPr>
          <p:nvPr/>
        </p:nvCxnSpPr>
        <p:spPr>
          <a:xfrm>
            <a:off x="5933387" y="4660136"/>
            <a:ext cx="664425" cy="2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Straight Arrow Connector 191">
            <a:extLst>
              <a:ext uri="{FF2B5EF4-FFF2-40B4-BE49-F238E27FC236}">
                <a16:creationId xmlns:a16="http://schemas.microsoft.com/office/drawing/2014/main" id="{3120A1DA-CA76-328A-DF82-171B123E943D}"/>
              </a:ext>
            </a:extLst>
          </p:cNvPr>
          <p:cNvCxnSpPr>
            <a:cxnSpLocks/>
          </p:cNvCxnSpPr>
          <p:nvPr/>
        </p:nvCxnSpPr>
        <p:spPr>
          <a:xfrm>
            <a:off x="5924271" y="2217024"/>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3" name="Straight Arrow Connector 192">
            <a:extLst>
              <a:ext uri="{FF2B5EF4-FFF2-40B4-BE49-F238E27FC236}">
                <a16:creationId xmlns:a16="http://schemas.microsoft.com/office/drawing/2014/main" id="{14BB3D8A-C7F8-09E3-99CA-FF38F76EEAD9}"/>
              </a:ext>
            </a:extLst>
          </p:cNvPr>
          <p:cNvCxnSpPr>
            <a:cxnSpLocks/>
          </p:cNvCxnSpPr>
          <p:nvPr/>
        </p:nvCxnSpPr>
        <p:spPr>
          <a:xfrm>
            <a:off x="5929763" y="2823303"/>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4" name="Straight Arrow Connector 193">
            <a:extLst>
              <a:ext uri="{FF2B5EF4-FFF2-40B4-BE49-F238E27FC236}">
                <a16:creationId xmlns:a16="http://schemas.microsoft.com/office/drawing/2014/main" id="{0FF3E5E6-8042-953D-1F6A-BD210032A8AC}"/>
              </a:ext>
            </a:extLst>
          </p:cNvPr>
          <p:cNvCxnSpPr>
            <a:cxnSpLocks/>
          </p:cNvCxnSpPr>
          <p:nvPr/>
        </p:nvCxnSpPr>
        <p:spPr>
          <a:xfrm>
            <a:off x="5916015" y="345734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5" name="Straight Arrow Connector 194">
            <a:extLst>
              <a:ext uri="{FF2B5EF4-FFF2-40B4-BE49-F238E27FC236}">
                <a16:creationId xmlns:a16="http://schemas.microsoft.com/office/drawing/2014/main" id="{B3F530BA-78CC-6327-6677-9B43644117FE}"/>
              </a:ext>
            </a:extLst>
          </p:cNvPr>
          <p:cNvCxnSpPr>
            <a:cxnSpLocks/>
          </p:cNvCxnSpPr>
          <p:nvPr/>
        </p:nvCxnSpPr>
        <p:spPr>
          <a:xfrm>
            <a:off x="5916149" y="4082136"/>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6" name="Straight Arrow Connector 195">
            <a:extLst>
              <a:ext uri="{FF2B5EF4-FFF2-40B4-BE49-F238E27FC236}">
                <a16:creationId xmlns:a16="http://schemas.microsoft.com/office/drawing/2014/main" id="{1CFA93B8-8635-FA93-F09D-F6DF63CB8547}"/>
              </a:ext>
            </a:extLst>
          </p:cNvPr>
          <p:cNvCxnSpPr>
            <a:cxnSpLocks/>
          </p:cNvCxnSpPr>
          <p:nvPr/>
        </p:nvCxnSpPr>
        <p:spPr>
          <a:xfrm>
            <a:off x="5916284" y="2198932"/>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7" name="Straight Arrow Connector 196">
            <a:extLst>
              <a:ext uri="{FF2B5EF4-FFF2-40B4-BE49-F238E27FC236}">
                <a16:creationId xmlns:a16="http://schemas.microsoft.com/office/drawing/2014/main" id="{3AF02EEC-24ED-E378-825C-7C400AF1DBAC}"/>
              </a:ext>
            </a:extLst>
          </p:cNvPr>
          <p:cNvCxnSpPr>
            <a:cxnSpLocks/>
          </p:cNvCxnSpPr>
          <p:nvPr/>
        </p:nvCxnSpPr>
        <p:spPr>
          <a:xfrm>
            <a:off x="5921773" y="2832975"/>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8" name="Straight Arrow Connector 197">
            <a:extLst>
              <a:ext uri="{FF2B5EF4-FFF2-40B4-BE49-F238E27FC236}">
                <a16:creationId xmlns:a16="http://schemas.microsoft.com/office/drawing/2014/main" id="{A7382F24-62F6-0102-B896-06FA3F7B9D00}"/>
              </a:ext>
            </a:extLst>
          </p:cNvPr>
          <p:cNvCxnSpPr>
            <a:cxnSpLocks/>
          </p:cNvCxnSpPr>
          <p:nvPr/>
        </p:nvCxnSpPr>
        <p:spPr>
          <a:xfrm>
            <a:off x="5940417" y="3467019"/>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9" name="Straight Arrow Connector 198">
            <a:extLst>
              <a:ext uri="{FF2B5EF4-FFF2-40B4-BE49-F238E27FC236}">
                <a16:creationId xmlns:a16="http://schemas.microsoft.com/office/drawing/2014/main" id="{79CC7D2B-1D68-418C-88C5-95710DEF17B1}"/>
              </a:ext>
            </a:extLst>
          </p:cNvPr>
          <p:cNvCxnSpPr>
            <a:cxnSpLocks/>
          </p:cNvCxnSpPr>
          <p:nvPr/>
        </p:nvCxnSpPr>
        <p:spPr>
          <a:xfrm>
            <a:off x="5940555" y="2819304"/>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0" name="Straight Arrow Connector 199">
            <a:extLst>
              <a:ext uri="{FF2B5EF4-FFF2-40B4-BE49-F238E27FC236}">
                <a16:creationId xmlns:a16="http://schemas.microsoft.com/office/drawing/2014/main" id="{C5BC4F39-5AD1-AF92-8AED-2A23F5960595}"/>
              </a:ext>
            </a:extLst>
          </p:cNvPr>
          <p:cNvCxnSpPr>
            <a:cxnSpLocks/>
          </p:cNvCxnSpPr>
          <p:nvPr/>
        </p:nvCxnSpPr>
        <p:spPr>
          <a:xfrm>
            <a:off x="5922912" y="2217854"/>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1" name="Straight Arrow Connector 200">
            <a:extLst>
              <a:ext uri="{FF2B5EF4-FFF2-40B4-BE49-F238E27FC236}">
                <a16:creationId xmlns:a16="http://schemas.microsoft.com/office/drawing/2014/main" id="{6186C627-8D66-D46B-DFE1-7090762C784E}"/>
              </a:ext>
            </a:extLst>
          </p:cNvPr>
          <p:cNvCxnSpPr>
            <a:cxnSpLocks/>
          </p:cNvCxnSpPr>
          <p:nvPr/>
        </p:nvCxnSpPr>
        <p:spPr>
          <a:xfrm>
            <a:off x="5950807" y="2190197"/>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Straight Arrow Connector 201">
            <a:extLst>
              <a:ext uri="{FF2B5EF4-FFF2-40B4-BE49-F238E27FC236}">
                <a16:creationId xmlns:a16="http://schemas.microsoft.com/office/drawing/2014/main" id="{6D752791-34E9-CE99-16E0-CAF58E60D5A4}"/>
              </a:ext>
            </a:extLst>
          </p:cNvPr>
          <p:cNvCxnSpPr>
            <a:cxnSpLocks/>
          </p:cNvCxnSpPr>
          <p:nvPr/>
        </p:nvCxnSpPr>
        <p:spPr>
          <a:xfrm flipV="1">
            <a:off x="5911254" y="2305045"/>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C4C2CA35-58C1-87EA-A501-F75B931D2F78}"/>
              </a:ext>
            </a:extLst>
          </p:cNvPr>
          <p:cNvCxnSpPr>
            <a:cxnSpLocks/>
          </p:cNvCxnSpPr>
          <p:nvPr/>
        </p:nvCxnSpPr>
        <p:spPr>
          <a:xfrm flipV="1">
            <a:off x="5916746" y="2911324"/>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 name="Straight Arrow Connector 203">
            <a:extLst>
              <a:ext uri="{FF2B5EF4-FFF2-40B4-BE49-F238E27FC236}">
                <a16:creationId xmlns:a16="http://schemas.microsoft.com/office/drawing/2014/main" id="{99594B36-F84B-AE2D-61C3-8AED26D0E275}"/>
              </a:ext>
            </a:extLst>
          </p:cNvPr>
          <p:cNvCxnSpPr>
            <a:cxnSpLocks/>
          </p:cNvCxnSpPr>
          <p:nvPr/>
        </p:nvCxnSpPr>
        <p:spPr>
          <a:xfrm flipV="1">
            <a:off x="5902995" y="3545368"/>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BC8E34FD-7F30-601A-1964-16B92F1A5F31}"/>
              </a:ext>
            </a:extLst>
          </p:cNvPr>
          <p:cNvCxnSpPr>
            <a:cxnSpLocks/>
          </p:cNvCxnSpPr>
          <p:nvPr/>
        </p:nvCxnSpPr>
        <p:spPr>
          <a:xfrm flipV="1">
            <a:off x="5903129" y="4170157"/>
            <a:ext cx="701473" cy="544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73CC30EB-C2AB-E066-A6D4-9DDBEB100A6A}"/>
              </a:ext>
            </a:extLst>
          </p:cNvPr>
          <p:cNvCxnSpPr>
            <a:cxnSpLocks/>
          </p:cNvCxnSpPr>
          <p:nvPr/>
        </p:nvCxnSpPr>
        <p:spPr>
          <a:xfrm flipV="1">
            <a:off x="5903264" y="2286953"/>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7" name="Straight Arrow Connector 206">
            <a:extLst>
              <a:ext uri="{FF2B5EF4-FFF2-40B4-BE49-F238E27FC236}">
                <a16:creationId xmlns:a16="http://schemas.microsoft.com/office/drawing/2014/main" id="{6EFF1C6C-0EB9-0DCB-34CA-2DA32F138BE5}"/>
              </a:ext>
            </a:extLst>
          </p:cNvPr>
          <p:cNvCxnSpPr>
            <a:cxnSpLocks/>
          </p:cNvCxnSpPr>
          <p:nvPr/>
        </p:nvCxnSpPr>
        <p:spPr>
          <a:xfrm flipV="1">
            <a:off x="5908754" y="2920996"/>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8" name="Straight Arrow Connector 207">
            <a:extLst>
              <a:ext uri="{FF2B5EF4-FFF2-40B4-BE49-F238E27FC236}">
                <a16:creationId xmlns:a16="http://schemas.microsoft.com/office/drawing/2014/main" id="{78D01D58-2758-8D7D-65E5-F7FA276C16E2}"/>
              </a:ext>
            </a:extLst>
          </p:cNvPr>
          <p:cNvCxnSpPr>
            <a:cxnSpLocks/>
          </p:cNvCxnSpPr>
          <p:nvPr/>
        </p:nvCxnSpPr>
        <p:spPr>
          <a:xfrm flipV="1">
            <a:off x="5927402" y="3555040"/>
            <a:ext cx="743152" cy="1072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9" name="Straight Arrow Connector 208">
            <a:extLst>
              <a:ext uri="{FF2B5EF4-FFF2-40B4-BE49-F238E27FC236}">
                <a16:creationId xmlns:a16="http://schemas.microsoft.com/office/drawing/2014/main" id="{2588FE81-82F5-CDAF-7EF2-F2B3FCEA9F2C}"/>
              </a:ext>
            </a:extLst>
          </p:cNvPr>
          <p:cNvCxnSpPr>
            <a:cxnSpLocks/>
          </p:cNvCxnSpPr>
          <p:nvPr/>
        </p:nvCxnSpPr>
        <p:spPr>
          <a:xfrm flipV="1">
            <a:off x="5927540" y="2907325"/>
            <a:ext cx="757044" cy="1716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0" name="Straight Arrow Connector 209">
            <a:extLst>
              <a:ext uri="{FF2B5EF4-FFF2-40B4-BE49-F238E27FC236}">
                <a16:creationId xmlns:a16="http://schemas.microsoft.com/office/drawing/2014/main" id="{36AB3C5C-6D9C-3947-9106-866A3C452DB6}"/>
              </a:ext>
            </a:extLst>
          </p:cNvPr>
          <p:cNvCxnSpPr>
            <a:cxnSpLocks/>
          </p:cNvCxnSpPr>
          <p:nvPr/>
        </p:nvCxnSpPr>
        <p:spPr>
          <a:xfrm flipV="1">
            <a:off x="5909893" y="2305875"/>
            <a:ext cx="752414" cy="166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1" name="Straight Arrow Connector 210">
            <a:extLst>
              <a:ext uri="{FF2B5EF4-FFF2-40B4-BE49-F238E27FC236}">
                <a16:creationId xmlns:a16="http://schemas.microsoft.com/office/drawing/2014/main" id="{9D41E0DD-BB14-D869-9799-FA63684F8374}"/>
              </a:ext>
            </a:extLst>
          </p:cNvPr>
          <p:cNvCxnSpPr>
            <a:cxnSpLocks/>
          </p:cNvCxnSpPr>
          <p:nvPr/>
        </p:nvCxnSpPr>
        <p:spPr>
          <a:xfrm flipV="1">
            <a:off x="5937794" y="2278218"/>
            <a:ext cx="743151" cy="2364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4" name="Oval 213">
            <a:extLst>
              <a:ext uri="{FF2B5EF4-FFF2-40B4-BE49-F238E27FC236}">
                <a16:creationId xmlns:a16="http://schemas.microsoft.com/office/drawing/2014/main" id="{3976328C-A6D5-A8B5-A6D9-C1ECD3145C92}"/>
              </a:ext>
            </a:extLst>
          </p:cNvPr>
          <p:cNvSpPr/>
          <p:nvPr/>
        </p:nvSpPr>
        <p:spPr>
          <a:xfrm>
            <a:off x="5499936" y="2092918"/>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5" name="Oval 214">
            <a:extLst>
              <a:ext uri="{FF2B5EF4-FFF2-40B4-BE49-F238E27FC236}">
                <a16:creationId xmlns:a16="http://schemas.microsoft.com/office/drawing/2014/main" id="{51E749C2-7BA5-637B-4883-BDD5C70AF9F6}"/>
              </a:ext>
            </a:extLst>
          </p:cNvPr>
          <p:cNvSpPr/>
          <p:nvPr/>
        </p:nvSpPr>
        <p:spPr>
          <a:xfrm>
            <a:off x="5500734" y="2718024"/>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6" name="Oval 215">
            <a:extLst>
              <a:ext uri="{FF2B5EF4-FFF2-40B4-BE49-F238E27FC236}">
                <a16:creationId xmlns:a16="http://schemas.microsoft.com/office/drawing/2014/main" id="{A9FB9C74-63E4-C75E-00A9-518D636A9A20}"/>
              </a:ext>
            </a:extLst>
          </p:cNvPr>
          <p:cNvSpPr/>
          <p:nvPr/>
        </p:nvSpPr>
        <p:spPr>
          <a:xfrm>
            <a:off x="5500843" y="3400826"/>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7" name="Oval 216">
            <a:extLst>
              <a:ext uri="{FF2B5EF4-FFF2-40B4-BE49-F238E27FC236}">
                <a16:creationId xmlns:a16="http://schemas.microsoft.com/office/drawing/2014/main" id="{5EF5F87F-C853-7E55-C1BB-FF1A888CBC13}"/>
              </a:ext>
            </a:extLst>
          </p:cNvPr>
          <p:cNvSpPr/>
          <p:nvPr/>
        </p:nvSpPr>
        <p:spPr>
          <a:xfrm>
            <a:off x="5500952" y="4025932"/>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8" name="Oval 217">
            <a:extLst>
              <a:ext uri="{FF2B5EF4-FFF2-40B4-BE49-F238E27FC236}">
                <a16:creationId xmlns:a16="http://schemas.microsoft.com/office/drawing/2014/main" id="{3A3EFE47-9FDA-47AC-C66E-ACE460F9FB79}"/>
              </a:ext>
            </a:extLst>
          </p:cNvPr>
          <p:cNvSpPr/>
          <p:nvPr/>
        </p:nvSpPr>
        <p:spPr>
          <a:xfrm>
            <a:off x="5501062" y="4612577"/>
            <a:ext cx="95249" cy="104910"/>
          </a:xfrm>
          <a:prstGeom prst="ellipse">
            <a:avLst/>
          </a:prstGeom>
          <a:solidFill>
            <a:schemeClr val="accent2"/>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 name="Arrow: Right 3">
            <a:extLst>
              <a:ext uri="{FF2B5EF4-FFF2-40B4-BE49-F238E27FC236}">
                <a16:creationId xmlns:a16="http://schemas.microsoft.com/office/drawing/2014/main" id="{D328AEB4-F129-6D86-3032-FA389B7AE1AA}"/>
              </a:ext>
            </a:extLst>
          </p:cNvPr>
          <p:cNvSpPr/>
          <p:nvPr/>
        </p:nvSpPr>
        <p:spPr>
          <a:xfrm>
            <a:off x="2784302" y="789144"/>
            <a:ext cx="4899854" cy="733659"/>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a:r>
              <a:rPr lang="en-US" sz="1800"/>
              <a:t>Forward Propagation</a:t>
            </a:r>
            <a:endParaRPr lang="en-US"/>
          </a:p>
        </p:txBody>
      </p:sp>
      <p:sp>
        <p:nvSpPr>
          <p:cNvPr id="19" name="Arrow: Right 18">
            <a:extLst>
              <a:ext uri="{FF2B5EF4-FFF2-40B4-BE49-F238E27FC236}">
                <a16:creationId xmlns:a16="http://schemas.microsoft.com/office/drawing/2014/main" id="{1352E0A8-9450-BE65-E2BF-FE6E3C4F1494}"/>
              </a:ext>
            </a:extLst>
          </p:cNvPr>
          <p:cNvSpPr/>
          <p:nvPr/>
        </p:nvSpPr>
        <p:spPr>
          <a:xfrm>
            <a:off x="2758398" y="4787344"/>
            <a:ext cx="4899854" cy="733659"/>
          </a:xfrm>
          <a:prstGeom prst="lef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a:r>
              <a:rPr lang="en-US" sz="1800"/>
              <a:t>Back Propagation</a:t>
            </a:r>
            <a:endParaRPr lang="en-US"/>
          </a:p>
        </p:txBody>
      </p:sp>
      <p:sp>
        <p:nvSpPr>
          <p:cNvPr id="10" name="Rectangle 9">
            <a:extLst>
              <a:ext uri="{FF2B5EF4-FFF2-40B4-BE49-F238E27FC236}">
                <a16:creationId xmlns:a16="http://schemas.microsoft.com/office/drawing/2014/main" id="{97AC258A-12DD-FF06-FF3C-E0B08F1D44FB}"/>
              </a:ext>
            </a:extLst>
          </p:cNvPr>
          <p:cNvSpPr/>
          <p:nvPr/>
        </p:nvSpPr>
        <p:spPr>
          <a:xfrm>
            <a:off x="7551409" y="1443093"/>
            <a:ext cx="1993392" cy="3685032"/>
          </a:xfrm>
          <a:prstGeom prst="rect">
            <a:avLst/>
          </a:prstGeom>
          <a:noFill/>
          <a:ln w="28575" cap="flat">
            <a:solidFill>
              <a:schemeClr val="bg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1" name="TextBox 10">
            <a:extLst>
              <a:ext uri="{FF2B5EF4-FFF2-40B4-BE49-F238E27FC236}">
                <a16:creationId xmlns:a16="http://schemas.microsoft.com/office/drawing/2014/main" id="{28DB936F-CFB4-9ABB-E4A0-990EF84FB936}"/>
              </a:ext>
            </a:extLst>
          </p:cNvPr>
          <p:cNvSpPr txBox="1"/>
          <p:nvPr/>
        </p:nvSpPr>
        <p:spPr>
          <a:xfrm>
            <a:off x="8000266" y="803154"/>
            <a:ext cx="1095678" cy="646329"/>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800" b="1">
                <a:solidFill>
                  <a:schemeClr val="bg2"/>
                </a:solidFill>
              </a:rPr>
              <a:t>Loss Function</a:t>
            </a:r>
          </a:p>
        </p:txBody>
      </p:sp>
    </p:spTree>
    <p:extLst>
      <p:ext uri="{BB962C8B-B14F-4D97-AF65-F5344CB8AC3E}">
        <p14:creationId xmlns:p14="http://schemas.microsoft.com/office/powerpoint/2010/main" val="296942649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182245">
              <a:spcBef>
                <a:spcPts val="200"/>
              </a:spcBef>
              <a:spcAft>
                <a:spcPts val="0"/>
              </a:spcAft>
            </a:pPr>
            <a:r>
              <a:rPr lang="en-US" sz="1800" b="1" kern="100">
                <a:solidFill>
                  <a:srgbClr val="2F5496"/>
                </a:solidFill>
                <a:latin typeface="Calibri Light"/>
                <a:ea typeface="MS Gothic"/>
                <a:cs typeface="Times New Roman"/>
              </a:rPr>
              <a:t>Something about weight/Image</a:t>
            </a:r>
            <a:endParaRPr lang="en-US"/>
          </a:p>
          <a:p>
            <a:pPr marL="0" indent="-182245">
              <a:spcBef>
                <a:spcPts val="200"/>
              </a:spcBef>
              <a:spcAft>
                <a:spcPts val="0"/>
              </a:spcAft>
            </a:pPr>
            <a:r>
              <a:rPr lang="en-US" sz="1800" b="1" kern="100">
                <a:solidFill>
                  <a:srgbClr val="2F5496"/>
                </a:solidFill>
                <a:latin typeface="Calibri Light"/>
                <a:ea typeface="MS Gothic"/>
                <a:cs typeface="Times New Roman"/>
              </a:rPr>
              <a:t>Show the geometry/loss landscape</a:t>
            </a: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Maybe show a simple example of a weight change?</a:t>
            </a:r>
            <a:endParaRPr lang="en-US"/>
          </a:p>
        </p:txBody>
      </p:sp>
    </p:spTree>
    <p:extLst>
      <p:ext uri="{BB962C8B-B14F-4D97-AF65-F5344CB8AC3E}">
        <p14:creationId xmlns:p14="http://schemas.microsoft.com/office/powerpoint/2010/main" val="386281408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a:latin typeface="Arial"/>
                <a:ea typeface="Open Sans Light"/>
                <a:cs typeface="Arial"/>
              </a:rPr>
              <a:t>Neural networks can do different computer vision tasks.</a:t>
            </a:r>
            <a:endParaRPr lang="en-US"/>
          </a:p>
        </p:txBody>
      </p:sp>
      <p:pic>
        <p:nvPicPr>
          <p:cNvPr id="2" name="Picture 1" descr="A picture containing text, outdoor&#10;&#10;Description automatically generated">
            <a:extLst>
              <a:ext uri="{FF2B5EF4-FFF2-40B4-BE49-F238E27FC236}">
                <a16:creationId xmlns:a16="http://schemas.microsoft.com/office/drawing/2014/main" id="{A4367741-71F0-9E61-1DC3-FA00D91683EA}"/>
              </a:ext>
            </a:extLst>
          </p:cNvPr>
          <p:cNvPicPr>
            <a:picLocks noChangeAspect="1"/>
          </p:cNvPicPr>
          <p:nvPr/>
        </p:nvPicPr>
        <p:blipFill>
          <a:blip r:embed="rId3"/>
          <a:stretch>
            <a:fillRect/>
          </a:stretch>
        </p:blipFill>
        <p:spPr>
          <a:xfrm>
            <a:off x="2309448" y="1401812"/>
            <a:ext cx="5490351" cy="3653006"/>
          </a:xfrm>
          <a:prstGeom prst="rect">
            <a:avLst/>
          </a:prstGeom>
        </p:spPr>
      </p:pic>
      <p:sp>
        <p:nvSpPr>
          <p:cNvPr id="4" name="TextBox 3">
            <a:extLst>
              <a:ext uri="{FF2B5EF4-FFF2-40B4-BE49-F238E27FC236}">
                <a16:creationId xmlns:a16="http://schemas.microsoft.com/office/drawing/2014/main" id="{2450C3A0-134B-B66A-BC30-7417261224BF}"/>
              </a:ext>
            </a:extLst>
          </p:cNvPr>
          <p:cNvSpPr txBox="1"/>
          <p:nvPr/>
        </p:nvSpPr>
        <p:spPr>
          <a:xfrm>
            <a:off x="745441" y="861976"/>
            <a:ext cx="35226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1. Object Segmentation</a:t>
            </a:r>
            <a:endParaRPr lang="en-US"/>
          </a:p>
        </p:txBody>
      </p:sp>
      <p:cxnSp>
        <p:nvCxnSpPr>
          <p:cNvPr id="13" name="Straight Arrow Connector 12">
            <a:extLst>
              <a:ext uri="{FF2B5EF4-FFF2-40B4-BE49-F238E27FC236}">
                <a16:creationId xmlns:a16="http://schemas.microsoft.com/office/drawing/2014/main" id="{C61BE030-CE6A-9C91-26EA-E76998F2CC8A}"/>
              </a:ext>
            </a:extLst>
          </p:cNvPr>
          <p:cNvCxnSpPr/>
          <p:nvPr/>
        </p:nvCxnSpPr>
        <p:spPr>
          <a:xfrm>
            <a:off x="1487021" y="1237621"/>
            <a:ext cx="822704" cy="1040383"/>
          </a:xfrm>
          <a:prstGeom prst="straightConnector1">
            <a:avLst/>
          </a:prstGeom>
          <a:ln w="5715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3F925C2-478A-9442-6491-7355CAFA538D}"/>
              </a:ext>
            </a:extLst>
          </p:cNvPr>
          <p:cNvCxnSpPr>
            <a:cxnSpLocks/>
          </p:cNvCxnSpPr>
          <p:nvPr/>
        </p:nvCxnSpPr>
        <p:spPr>
          <a:xfrm>
            <a:off x="1473399" y="1242185"/>
            <a:ext cx="1144596" cy="2146255"/>
          </a:xfrm>
          <a:prstGeom prst="straightConnector1">
            <a:avLst/>
          </a:prstGeom>
          <a:ln w="57150">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D146C706-DC68-CA93-FE24-1B8622E7484D}"/>
              </a:ext>
            </a:extLst>
          </p:cNvPr>
          <p:cNvSpPr txBox="1"/>
          <p:nvPr/>
        </p:nvSpPr>
        <p:spPr>
          <a:xfrm>
            <a:off x="4637741" y="857427"/>
            <a:ext cx="37695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3. Object Classification</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6" name="Straight Arrow Connector 15">
            <a:extLst>
              <a:ext uri="{FF2B5EF4-FFF2-40B4-BE49-F238E27FC236}">
                <a16:creationId xmlns:a16="http://schemas.microsoft.com/office/drawing/2014/main" id="{2C85154E-8EB1-30C9-1130-19FA0AA0B99A}"/>
              </a:ext>
            </a:extLst>
          </p:cNvPr>
          <p:cNvCxnSpPr/>
          <p:nvPr/>
        </p:nvCxnSpPr>
        <p:spPr>
          <a:xfrm flipH="1">
            <a:off x="4557880" y="1224738"/>
            <a:ext cx="1184901" cy="303136"/>
          </a:xfrm>
          <a:prstGeom prst="straightConnector1">
            <a:avLst/>
          </a:prstGeom>
          <a:noFill/>
          <a:ln w="57150"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73FD28F0-AF0B-DF5D-E5D6-85498E0B7E25}"/>
              </a:ext>
            </a:extLst>
          </p:cNvPr>
          <p:cNvCxnSpPr>
            <a:cxnSpLocks/>
          </p:cNvCxnSpPr>
          <p:nvPr/>
        </p:nvCxnSpPr>
        <p:spPr>
          <a:xfrm>
            <a:off x="5748432" y="1243362"/>
            <a:ext cx="783776" cy="615766"/>
          </a:xfrm>
          <a:prstGeom prst="straightConnector1">
            <a:avLst/>
          </a:prstGeom>
          <a:noFill/>
          <a:ln w="57150"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89A857C9-321D-BE7B-5254-D42A011B55DE}"/>
              </a:ext>
            </a:extLst>
          </p:cNvPr>
          <p:cNvSpPr txBox="1"/>
          <p:nvPr/>
        </p:nvSpPr>
        <p:spPr>
          <a:xfrm>
            <a:off x="80328" y="4409063"/>
            <a:ext cx="2743200"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800"/>
              <a:t>2. Object Detection</a:t>
            </a:r>
            <a:endParaRPr lang="en-US"/>
          </a:p>
        </p:txBody>
      </p:sp>
      <p:cxnSp>
        <p:nvCxnSpPr>
          <p:cNvPr id="8" name="Straight Arrow Connector 7">
            <a:extLst>
              <a:ext uri="{FF2B5EF4-FFF2-40B4-BE49-F238E27FC236}">
                <a16:creationId xmlns:a16="http://schemas.microsoft.com/office/drawing/2014/main" id="{8CCA4B70-C0F2-D920-3911-377EA87DDE4E}"/>
              </a:ext>
            </a:extLst>
          </p:cNvPr>
          <p:cNvCxnSpPr>
            <a:cxnSpLocks/>
          </p:cNvCxnSpPr>
          <p:nvPr/>
        </p:nvCxnSpPr>
        <p:spPr>
          <a:xfrm flipV="1">
            <a:off x="2126231" y="4198449"/>
            <a:ext cx="2885033" cy="275446"/>
          </a:xfrm>
          <a:prstGeom prst="straightConnector1">
            <a:avLst/>
          </a:prstGeom>
          <a:ln w="57150">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00198182"/>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7CDA3A-61E5-FA44-B3D7-1D3BB8EC9CBA}"/>
              </a:ext>
            </a:extLst>
          </p:cNvPr>
          <p:cNvSpPr>
            <a:spLocks noGrp="1"/>
          </p:cNvSpPr>
          <p:nvPr>
            <p:ph type="body" sz="quarter" idx="10"/>
          </p:nvPr>
        </p:nvSpPr>
        <p:spPr>
          <a:xfrm>
            <a:off x="333374" y="1275373"/>
            <a:ext cx="8684911" cy="3746406"/>
          </a:xfrm>
        </p:spPr>
        <p:txBody>
          <a:bodyPr lIns="0" tIns="0" rIns="0" bIns="0" anchor="t"/>
          <a:lstStyle/>
          <a:p>
            <a:pPr marL="0" indent="0">
              <a:spcBef>
                <a:spcPts val="200"/>
              </a:spcBef>
              <a:spcAft>
                <a:spcPts val="0"/>
              </a:spcAft>
              <a:buNone/>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a:p>
            <a:pPr marL="0" indent="-182245">
              <a:spcBef>
                <a:spcPts val="200"/>
              </a:spcBef>
              <a:spcAft>
                <a:spcPts val="0"/>
              </a:spcAft>
            </a:pPr>
            <a:endParaRPr lang="en-US" sz="1800" b="1" kern="100">
              <a:solidFill>
                <a:srgbClr val="2F5496"/>
              </a:solidFill>
              <a:latin typeface="Calibri Light"/>
              <a:ea typeface="MS Gothic"/>
              <a:cs typeface="Times New Roman"/>
            </a:endParaRPr>
          </a:p>
        </p:txBody>
      </p:sp>
      <p:sp>
        <p:nvSpPr>
          <p:cNvPr id="3" name="Title 2">
            <a:extLst>
              <a:ext uri="{FF2B5EF4-FFF2-40B4-BE49-F238E27FC236}">
                <a16:creationId xmlns:a16="http://schemas.microsoft.com/office/drawing/2014/main" id="{7CFCD945-E826-3205-E097-0DE832DF1EC7}"/>
              </a:ext>
            </a:extLst>
          </p:cNvPr>
          <p:cNvSpPr>
            <a:spLocks noGrp="1"/>
          </p:cNvSpPr>
          <p:nvPr>
            <p:ph type="title"/>
          </p:nvPr>
        </p:nvSpPr>
        <p:spPr/>
        <p:txBody>
          <a:bodyPr/>
          <a:lstStyle/>
          <a:p>
            <a:r>
              <a:rPr lang="en-US" sz="2300">
                <a:latin typeface="Arial"/>
                <a:ea typeface="Open Sans Light"/>
                <a:cs typeface="Arial"/>
              </a:rPr>
              <a:t>Deep learning revolutionized computer vision.</a:t>
            </a:r>
            <a:br>
              <a:rPr lang="en-US" sz="2300">
                <a:latin typeface="Arial"/>
                <a:ea typeface="Open Sans Light"/>
                <a:cs typeface="Arial"/>
              </a:rPr>
            </a:br>
            <a:r>
              <a:rPr lang="en-US" sz="2300">
                <a:latin typeface="Arial"/>
                <a:ea typeface="Open Sans Light"/>
                <a:cs typeface="Arial"/>
              </a:rPr>
              <a:t>Convolutional neural networks are especially important.</a:t>
            </a:r>
            <a:endParaRPr lang="en-US" sz="2300"/>
          </a:p>
        </p:txBody>
      </p:sp>
      <p:pic>
        <p:nvPicPr>
          <p:cNvPr id="2" name="Graphic 1">
            <a:extLst>
              <a:ext uri="{FF2B5EF4-FFF2-40B4-BE49-F238E27FC236}">
                <a16:creationId xmlns:a16="http://schemas.microsoft.com/office/drawing/2014/main" id="{547C5EC1-F49A-E3A9-1A00-C0BBB6DE51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9185" y="1033601"/>
            <a:ext cx="5350415" cy="4002810"/>
          </a:xfrm>
          <a:prstGeom prst="rect">
            <a:avLst/>
          </a:prstGeom>
        </p:spPr>
      </p:pic>
      <p:sp>
        <p:nvSpPr>
          <p:cNvPr id="4" name="TextBox 3">
            <a:extLst>
              <a:ext uri="{FF2B5EF4-FFF2-40B4-BE49-F238E27FC236}">
                <a16:creationId xmlns:a16="http://schemas.microsoft.com/office/drawing/2014/main" id="{002A7463-6499-3669-0AB1-3D6C3DFA726C}"/>
              </a:ext>
            </a:extLst>
          </p:cNvPr>
          <p:cNvSpPr txBox="1"/>
          <p:nvPr/>
        </p:nvSpPr>
        <p:spPr>
          <a:xfrm>
            <a:off x="4425590" y="5053993"/>
            <a:ext cx="547545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defTabSz="914400"/>
            <a:r>
              <a:rPr lang="en-US" sz="1000"/>
              <a:t>By </a:t>
            </a:r>
            <a:r>
              <a:rPr lang="en-US" sz="1000" err="1"/>
              <a:t>Cmglee</a:t>
            </a:r>
            <a:r>
              <a:rPr lang="en-US" sz="1000"/>
              <a:t> - Own work, CC BY-SA 4.0, https://commons.wikimedia.org/w/index.php?curid=104937230</a:t>
            </a:r>
          </a:p>
        </p:txBody>
      </p:sp>
      <p:sp>
        <p:nvSpPr>
          <p:cNvPr id="6" name="TextBox 5">
            <a:extLst>
              <a:ext uri="{FF2B5EF4-FFF2-40B4-BE49-F238E27FC236}">
                <a16:creationId xmlns:a16="http://schemas.microsoft.com/office/drawing/2014/main" id="{7F621D6A-463E-F896-BF97-BAEF3F821CFF}"/>
              </a:ext>
            </a:extLst>
          </p:cNvPr>
          <p:cNvSpPr txBox="1"/>
          <p:nvPr/>
        </p:nvSpPr>
        <p:spPr>
          <a:xfrm>
            <a:off x="74728" y="1879844"/>
            <a:ext cx="22538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200" b="1" u="sng"/>
              <a:t>LeNet</a:t>
            </a:r>
            <a:endParaRPr lang="en-US" sz="1450" b="1" u="sng"/>
          </a:p>
          <a:p>
            <a:pPr marL="91440" indent="-91440" defTabSz="914400">
              <a:buFont typeface="Arial"/>
              <a:buChar char="•"/>
            </a:pPr>
            <a:r>
              <a:rPr lang="en-US" sz="1200"/>
              <a:t>Created by LeCun in 1998</a:t>
            </a:r>
          </a:p>
          <a:p>
            <a:pPr marL="91440" indent="-91440" defTabSz="914400">
              <a:buFont typeface="Arial"/>
              <a:buChar char="•"/>
            </a:pPr>
            <a:r>
              <a:rPr lang="en-US" sz="1200"/>
              <a:t>Early convolutional network</a:t>
            </a:r>
          </a:p>
        </p:txBody>
      </p:sp>
      <p:sp>
        <p:nvSpPr>
          <p:cNvPr id="7" name="TextBox 6">
            <a:extLst>
              <a:ext uri="{FF2B5EF4-FFF2-40B4-BE49-F238E27FC236}">
                <a16:creationId xmlns:a16="http://schemas.microsoft.com/office/drawing/2014/main" id="{956FEFF0-EC24-8609-2D87-77E53DF5C180}"/>
              </a:ext>
            </a:extLst>
          </p:cNvPr>
          <p:cNvSpPr txBox="1"/>
          <p:nvPr/>
        </p:nvSpPr>
        <p:spPr>
          <a:xfrm>
            <a:off x="7817113" y="1880177"/>
            <a:ext cx="225387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defTabSz="914400"/>
            <a:r>
              <a:rPr lang="en-US" sz="1200" b="1" u="sng" err="1"/>
              <a:t>AlexNet</a:t>
            </a:r>
            <a:endParaRPr lang="en-US" sz="1450" b="1" u="sng" err="1"/>
          </a:p>
          <a:p>
            <a:pPr marL="91440" indent="-91440" defTabSz="914400">
              <a:buFont typeface="Arial"/>
              <a:buChar char="•"/>
            </a:pPr>
            <a:r>
              <a:rPr lang="en-US" sz="1200"/>
              <a:t>The start of modern CV</a:t>
            </a:r>
          </a:p>
          <a:p>
            <a:pPr marL="91440" indent="-91440" defTabSz="914400">
              <a:buFont typeface="Arial"/>
              <a:buChar char="•"/>
            </a:pPr>
            <a:r>
              <a:rPr lang="en-US" sz="1200"/>
              <a:t>Classification model</a:t>
            </a:r>
            <a:endParaRPr lang="en-US"/>
          </a:p>
          <a:p>
            <a:pPr marL="91440" indent="-91440" defTabSz="914400">
              <a:buFont typeface="Arial"/>
              <a:buChar char="•"/>
            </a:pPr>
            <a:r>
              <a:rPr lang="en-US" sz="1200"/>
              <a:t>Won ImageNet Large Scale Recognition Challenge in 2012</a:t>
            </a:r>
            <a:endParaRPr lang="en-US"/>
          </a:p>
          <a:p>
            <a:pPr marL="91440" indent="-91440" defTabSz="914400">
              <a:buFont typeface="Arial"/>
              <a:buChar char="•"/>
            </a:pPr>
            <a:r>
              <a:rPr lang="en-US" sz="1200"/>
              <a:t>Top-5 error 15.3%</a:t>
            </a:r>
          </a:p>
          <a:p>
            <a:pPr marL="91440" indent="-91440" defTabSz="914400">
              <a:buFont typeface="Arial"/>
              <a:buChar char="•"/>
            </a:pPr>
            <a:r>
              <a:rPr lang="en-US" sz="1200"/>
              <a:t>10.8% better than next model</a:t>
            </a:r>
          </a:p>
        </p:txBody>
      </p:sp>
    </p:spTree>
    <p:extLst>
      <p:ext uri="{BB962C8B-B14F-4D97-AF65-F5344CB8AC3E}">
        <p14:creationId xmlns:p14="http://schemas.microsoft.com/office/powerpoint/2010/main" val="3534395171"/>
      </p:ext>
    </p:extLst>
  </p:cSld>
  <p:clrMapOvr>
    <a:masterClrMapping/>
  </p:clrMapOvr>
  <p:transition spd="med"/>
</p:sld>
</file>

<file path=ppt/theme/theme1.xml><?xml version="1.0" encoding="utf-8"?>
<a:theme xmlns:a="http://schemas.openxmlformats.org/drawingml/2006/main" name="SEI_root">
  <a:themeElements>
    <a:clrScheme name="CMU_SEI_2c">
      <a:dk1>
        <a:srgbClr val="000000"/>
      </a:dk1>
      <a:lt1>
        <a:srgbClr val="FFFFFF"/>
      </a:lt1>
      <a:dk2>
        <a:srgbClr val="6C6D71"/>
      </a:dk2>
      <a:lt2>
        <a:srgbClr val="C4112F"/>
      </a:lt2>
      <a:accent1>
        <a:srgbClr val="008BC0"/>
      </a:accent1>
      <a:accent2>
        <a:srgbClr val="FCB514"/>
      </a:accent2>
      <a:accent3>
        <a:srgbClr val="378855"/>
      </a:accent3>
      <a:accent4>
        <a:srgbClr val="033672"/>
      </a:accent4>
      <a:accent5>
        <a:srgbClr val="37898A"/>
      </a:accent5>
      <a:accent6>
        <a:srgbClr val="EE5C38"/>
      </a:accent6>
      <a:hlink>
        <a:srgbClr val="0A50E1"/>
      </a:hlink>
      <a:folHlink>
        <a:srgbClr val="6EB2E6"/>
      </a:folHlink>
    </a:clrScheme>
    <a:fontScheme name="CMU-OpenSans">
      <a:majorFont>
        <a:latin typeface="Open Sans Extrabold"/>
        <a:ea typeface=""/>
        <a:cs typeface=""/>
      </a:majorFont>
      <a:minorFont>
        <a:latin typeface="Open Sans"/>
        <a:ea typeface=""/>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I_Template_16x9.potx" id="{D790BECC-B986-4C48-9C1C-3CB812DF6AE3}" vid="{3CF8956C-4320-4AA8-A9A1-8E6E3E8E658F}"/>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Open Sans Regular"/>
        <a:ea typeface="Open Sans Regular"/>
        <a:cs typeface="Open Sans Regular"/>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267566a-0393-48bf-a03f-87cf2dc0f2ab">
      <Terms xmlns="http://schemas.microsoft.com/office/infopath/2007/PartnerControls"/>
    </lcf76f155ced4ddcb4097134ff3c332f>
    <TaxCatchAll xmlns="f0a5acde-f950-4718-82e5-b92554fe482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84B6B22AFA89941A8DB310AE7FFEE2B" ma:contentTypeVersion="10" ma:contentTypeDescription="Create a new document." ma:contentTypeScope="" ma:versionID="b59be1b92b16b857bd393ad8ba7ec97d">
  <xsd:schema xmlns:xsd="http://www.w3.org/2001/XMLSchema" xmlns:xs="http://www.w3.org/2001/XMLSchema" xmlns:p="http://schemas.microsoft.com/office/2006/metadata/properties" xmlns:ns2="9267566a-0393-48bf-a03f-87cf2dc0f2ab" xmlns:ns3="f0a5acde-f950-4718-82e5-b92554fe4829" targetNamespace="http://schemas.microsoft.com/office/2006/metadata/properties" ma:root="true" ma:fieldsID="f1b9abd5d25771fe21523edd9f9632d2" ns2:_="" ns3:_="">
    <xsd:import namespace="9267566a-0393-48bf-a03f-87cf2dc0f2ab"/>
    <xsd:import namespace="f0a5acde-f950-4718-82e5-b92554fe48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67566a-0393-48bf-a03f-87cf2dc0f2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8fa3075-f434-4150-8951-e3362d36cc0f"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a5acde-f950-4718-82e5-b92554fe482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f6220a2-c47b-4bf9-9983-16502e560ea3}" ma:internalName="TaxCatchAll" ma:showField="CatchAllData" ma:web="f0a5acde-f950-4718-82e5-b92554fe48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755138-A37E-4AAF-B660-15DF56D74B49}">
  <ds:schemaRef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f0a5acde-f950-4718-82e5-b92554fe4829"/>
    <ds:schemaRef ds:uri="9267566a-0393-48bf-a03f-87cf2dc0f2ab"/>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E040794-6CB6-49EE-B391-79F46420C291}">
  <ds:schemaRefs>
    <ds:schemaRef ds:uri="http://schemas.microsoft.com/sharepoint/v3/contenttype/forms"/>
  </ds:schemaRefs>
</ds:datastoreItem>
</file>

<file path=customXml/itemProps3.xml><?xml version="1.0" encoding="utf-8"?>
<ds:datastoreItem xmlns:ds="http://schemas.openxmlformats.org/officeDocument/2006/customXml" ds:itemID="{FF2FF47B-6CC4-45EF-8534-2F2D018782FB}">
  <ds:schemaRefs>
    <ds:schemaRef ds:uri="9267566a-0393-48bf-a03f-87cf2dc0f2ab"/>
    <ds:schemaRef ds:uri="f0a5acde-f950-4718-82e5-b92554fe482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95a9dce2-04f2-4043-995d-1ec3861911c6}" enabled="0" method="" siteId="{95a9dce2-04f2-4043-995d-1ec3861911c6}" removed="1"/>
</clbl:labelList>
</file>

<file path=docProps/app.xml><?xml version="1.0" encoding="utf-8"?>
<Properties xmlns="http://schemas.openxmlformats.org/officeDocument/2006/extended-properties" xmlns:vt="http://schemas.openxmlformats.org/officeDocument/2006/docPropsVTypes">
  <Template>SEI_root</Template>
  <TotalTime>0</TotalTime>
  <Words>17472</Words>
  <Application>Microsoft Macintosh PowerPoint</Application>
  <PresentationFormat>Custom</PresentationFormat>
  <Paragraphs>2123</Paragraphs>
  <Slides>234</Slides>
  <Notes>175</Notes>
  <HiddenSlides>64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234</vt:i4>
      </vt:variant>
    </vt:vector>
  </HeadingPairs>
  <TitlesOfParts>
    <vt:vector size="247" baseType="lpstr">
      <vt:lpstr>Arial</vt:lpstr>
      <vt:lpstr>Arial,Sans-Serif</vt:lpstr>
      <vt:lpstr>Calibri</vt:lpstr>
      <vt:lpstr>Calibri Light</vt:lpstr>
      <vt:lpstr>Cambria Math</vt:lpstr>
      <vt:lpstr>Consolas</vt:lpstr>
      <vt:lpstr>Helvetica Neue</vt:lpstr>
      <vt:lpstr>Open Sans Light</vt:lpstr>
      <vt:lpstr>Open Sans Regular</vt:lpstr>
      <vt:lpstr>System Font Regular</vt:lpstr>
      <vt:lpstr>Times New Roman</vt:lpstr>
      <vt:lpstr>Wingdings</vt:lpstr>
      <vt:lpstr>SEI_root</vt:lpstr>
      <vt:lpstr>Hands-On Computer Vison</vt:lpstr>
      <vt:lpstr>Welcome to Hands-On Computer Vision!</vt:lpstr>
      <vt:lpstr>Cole Frank</vt:lpstr>
      <vt:lpstr>Eric Keylor, PhD</vt:lpstr>
      <vt:lpstr>Course Agenda</vt:lpstr>
      <vt:lpstr>Course Learning Objectives</vt:lpstr>
      <vt:lpstr>What You'll Be Able to Do [UNHIDE IF WE PUT SOMETHING IN]</vt:lpstr>
      <vt:lpstr>Setting Up the Raspberry Pi</vt:lpstr>
      <vt:lpstr>We're going to do real-time object detection!</vt:lpstr>
      <vt:lpstr>You'll need the following hardware:</vt:lpstr>
      <vt:lpstr>We’ve prepared (almost) everything for you, but . . .  Some WARNINGS!</vt:lpstr>
      <vt:lpstr>The Raspberry Pi is a popular microprocessor.</vt:lpstr>
      <vt:lpstr>We're using the Raspberry Pi Camera Module 3.</vt:lpstr>
      <vt:lpstr>We'll use Jupyter Notebooks to run the software.</vt:lpstr>
      <vt:lpstr>Python is the primary language for machine learning.</vt:lpstr>
      <vt:lpstr>Here are the main Python packages we'll use.</vt:lpstr>
      <vt:lpstr>Setting Up the Raspberry Pi</vt:lpstr>
      <vt:lpstr>Remaining setup steps</vt:lpstr>
      <vt:lpstr>Exercise 1:  Checking Access and Pi Setup</vt:lpstr>
      <vt:lpstr>WiFi and Github</vt:lpstr>
      <vt:lpstr>Instructions</vt:lpstr>
      <vt:lpstr>Raspberry Pi Setup Exercise (TEST THE CAMERA)</vt:lpstr>
      <vt:lpstr>Debrief</vt:lpstr>
      <vt:lpstr>Introduction to Computer Vision</vt:lpstr>
      <vt:lpstr>Lesson 2:  Learning Objectives</vt:lpstr>
      <vt:lpstr>Computer Vision Applications</vt:lpstr>
      <vt:lpstr>Words that I’ll use frequently (and interchangeably).</vt:lpstr>
      <vt:lpstr>What do you think computer vision is used for? Why might you want to use it?</vt:lpstr>
      <vt:lpstr>What is “computer vision”?</vt:lpstr>
      <vt:lpstr>Computer vision is now a part of machine learning.</vt:lpstr>
      <vt:lpstr>Machine learning performs actions (prediction and classification) without explicit programming.</vt:lpstr>
      <vt:lpstr>For our purposes, machine learning can be thought of as implementing (learning) complex functions.</vt:lpstr>
      <vt:lpstr>The machine learning function metaphor describes computer vision (CV). </vt:lpstr>
      <vt:lpstr>Computer vision models are trained.   This is part of machine learning (artificial intelligence).</vt:lpstr>
      <vt:lpstr>Computer vision has many useful applications.</vt:lpstr>
      <vt:lpstr>Computer vision falls into three broad categories.</vt:lpstr>
      <vt:lpstr>SHOW AN EXAMPLE OF TRACKING WITH OUR SETUP</vt:lpstr>
      <vt:lpstr>Reflection:  Which category of computer vision (classification, identification, or tracking) do these applications fall under?</vt:lpstr>
      <vt:lpstr>Practice idea:  Which categories of computer vision (classification, identification, or tracking) would you need for these scenarios?</vt:lpstr>
      <vt:lpstr>It's important to leverage hardware as much as possible. This starts with using cameras effectively.</vt:lpstr>
      <vt:lpstr>Resolution is the number of pixels (dots) that make an image. Resolution is usually measured in pixels per inch (ppi).</vt:lpstr>
      <vt:lpstr>Framerate is the number of images taken per second. Fast frame rates are necessary to show continuous motion.</vt:lpstr>
      <vt:lpstr>Exposure time is the length of time the shutter is open. Longer exposure provides sharper detail at the cost of noise.</vt:lpstr>
      <vt:lpstr>Digital cameras have autoexposure capabilities.</vt:lpstr>
      <vt:lpstr>Bilinear Interpolation</vt:lpstr>
      <vt:lpstr>Image Capture Using the Camera Module</vt:lpstr>
      <vt:lpstr>Exercise 2:  Image Capture</vt:lpstr>
      <vt:lpstr>Exercise 2:  Image Capture  Preliminary Imports and Connect to Camera</vt:lpstr>
      <vt:lpstr>Exercise 2:  Image Capture  Set Camera Settings (Configuration) and Start Camera</vt:lpstr>
      <vt:lpstr>Exercise 2:  Image Capture  Create the Viewing Window</vt:lpstr>
      <vt:lpstr>Exercise 2:  Image Capture  Capture and Resize Real-Time Images</vt:lpstr>
      <vt:lpstr>Exercise 2:  Image Capture  Stop Camera and Close Viewing Window </vt:lpstr>
      <vt:lpstr>Bonus Tasks?</vt:lpstr>
      <vt:lpstr>Instructions</vt:lpstr>
      <vt:lpstr>Debrief</vt:lpstr>
      <vt:lpstr>Computer Images</vt:lpstr>
      <vt:lpstr>Lesson 3:  Learning Objectives</vt:lpstr>
      <vt:lpstr>The Anatomy of an Image</vt:lpstr>
      <vt:lpstr>Think About It:  How do computers represent image data?</vt:lpstr>
      <vt:lpstr>Computer vision is not like human vision.</vt:lpstr>
      <vt:lpstr>Image data is made of arrays (lists) of pixels.</vt:lpstr>
      <vt:lpstr>Pixels are represented as channels of numbers. The channels represent a color space.</vt:lpstr>
      <vt:lpstr>All colors can be created from red, green, and blue (RGB).</vt:lpstr>
      <vt:lpstr>All colors can be created from red, green, and blue (RGB).</vt:lpstr>
      <vt:lpstr>Transparency is referred to as alpha.</vt:lpstr>
      <vt:lpstr>Images are arrays!</vt:lpstr>
      <vt:lpstr>Color and alpha values can be represented in different ways.</vt:lpstr>
      <vt:lpstr>Image data is made of arrays (lists) of pixels.</vt:lpstr>
      <vt:lpstr>Here are examples of integer color representations.</vt:lpstr>
      <vt:lpstr>Here are examples of hexadecimal representations.</vt:lpstr>
      <vt:lpstr>Practice:  Use a color picking tool to identify the integer and hex (decimal?) values of these colors.</vt:lpstr>
      <vt:lpstr>Images usually must be transformed for model imput.</vt:lpstr>
      <vt:lpstr>Examples of transformations</vt:lpstr>
      <vt:lpstr>Think About It:  What could you do to increase the amount of images using the images you already have?</vt:lpstr>
      <vt:lpstr>Images are often augmented (transformed) to increase the number of images and to create more image variety.</vt:lpstr>
      <vt:lpstr>Image augmentation makes computer vision applications more resilient.</vt:lpstr>
      <vt:lpstr>Transforming Images</vt:lpstr>
      <vt:lpstr>Exercise 3:  Transforming Images for Reference</vt:lpstr>
      <vt:lpstr>Exercise 3:  Transforming Images for Reference  Preliminary Imports and Connect to Camera</vt:lpstr>
      <vt:lpstr>Exercise 3:  Transforming Images for Reference  Letterbox Function:  </vt:lpstr>
      <vt:lpstr>Exercise 3:  Transforming Images for Reference  Letterbox Function:  </vt:lpstr>
      <vt:lpstr>Exercise 3:  Transforming Images for Reference  Preliminary Imports and Connect to Camera</vt:lpstr>
      <vt:lpstr>Exercise 3:  Transforming Images for Reference  Preliminary Imports and Connect to Camera</vt:lpstr>
      <vt:lpstr>Exercise 3:  Transforming Images for Reference  Preliminary Imports and Connect to Camera</vt:lpstr>
      <vt:lpstr>Exercise 3:  Transforming Images for Reference  Preliminary Imports and Connect to Camera</vt:lpstr>
      <vt:lpstr>Exercise 3:  Transforming Images for Reference  Preliminary Imports and Connect to Camera</vt:lpstr>
      <vt:lpstr>Instructions</vt:lpstr>
      <vt:lpstr>Setting up the camera to model pipeline</vt:lpstr>
      <vt:lpstr>Debrief</vt:lpstr>
      <vt:lpstr>Implementing Computer Vision</vt:lpstr>
      <vt:lpstr>Lesson 4:  Learning Objectives</vt:lpstr>
      <vt:lpstr>Lesson 4:  Learning Objectives</vt:lpstr>
      <vt:lpstr>Reminder to include something about optimization</vt:lpstr>
      <vt:lpstr>Neural Networks for Computer Vision</vt:lpstr>
      <vt:lpstr>Neural networks are used to implement current computer vision. What's a neural network?</vt:lpstr>
      <vt:lpstr>Neural networks are trained using forward and back propagation.</vt:lpstr>
      <vt:lpstr>Maybe show a simple example of a weight change?</vt:lpstr>
      <vt:lpstr>Neural networks can do different computer vision tasks.</vt:lpstr>
      <vt:lpstr>Deep learning revolutionized computer vision. Convolutional neural networks are especially important.</vt:lpstr>
      <vt:lpstr>The layers have different functions.</vt:lpstr>
      <vt:lpstr>Convolutional layers identify image features like edges. A kernel slides across the image to make the feature data.</vt:lpstr>
      <vt:lpstr>Here's how the next output cell is calculated. The stride is 1 because the kernel moves by 1 cell.</vt:lpstr>
      <vt:lpstr>Stride can be used to downsample (reduce) the data. Here's an example where stride = 2.</vt:lpstr>
      <vt:lpstr>Padding can be used to increase or keep the output the same size as the input data.</vt:lpstr>
      <vt:lpstr>Kernels are important because  kernel values capture specific features.</vt:lpstr>
      <vt:lpstr>Talk about:  How do we know about these?  Are kernels chosen or learned?  Both?</vt:lpstr>
      <vt:lpstr>Maybe show a simple example of a weight change?</vt:lpstr>
      <vt:lpstr>Pooling (usually max pooling) reduces the data and preserves the features from the convolutional layers.</vt:lpstr>
      <vt:lpstr>Node values (weights) are adjusted by activation functions.</vt:lpstr>
      <vt:lpstr>Dense (fully connected) layers have all input and output nodes are connected</vt:lpstr>
      <vt:lpstr>Why convolutions?</vt:lpstr>
      <vt:lpstr>Node values (weights) are adjusted by activation functions.</vt:lpstr>
      <vt:lpstr>You have all the concepts for these architectures. The layer size changes are due to the kernel, stride, and padding.</vt:lpstr>
      <vt:lpstr>Talk about:  How are architectures chosen (developed/discovered)? How do we know what works? Any rules for layer width?  Layer depth?</vt:lpstr>
      <vt:lpstr>There's more to layers, but that's the basic mechanics</vt:lpstr>
      <vt:lpstr>Training models can take a considerable amount of time. Now, there trained models to leverage.</vt:lpstr>
      <vt:lpstr>There are many places to find models. For example, Huggingface also provides models.</vt:lpstr>
      <vt:lpstr>The characteristics of the dataset are important, too. Common Objects in Context will be our dataset. </vt:lpstr>
      <vt:lpstr>There are multiple neural network frameworks.</vt:lpstr>
      <vt:lpstr>Pretrained Neural Networks</vt:lpstr>
      <vt:lpstr>Links</vt:lpstr>
      <vt:lpstr>Exercise 4:  Pretrained Neural Networks</vt:lpstr>
      <vt:lpstr>Exercise 4:  Pretrained Neural Networks  New Imports/</vt:lpstr>
      <vt:lpstr>Exercise 4:  Pretrained Neural Networks  New Imports/</vt:lpstr>
      <vt:lpstr>Exercise 3:  Transforming Images for Reference  Letterbox Function:  </vt:lpstr>
      <vt:lpstr>Exercise 2:  Image Capture  Preliminary Imports and Connect to Camera</vt:lpstr>
      <vt:lpstr>Instructions</vt:lpstr>
      <vt:lpstr>Debrief</vt:lpstr>
      <vt:lpstr>Object Detection</vt:lpstr>
      <vt:lpstr>Lesson 5:  Learning Objectives</vt:lpstr>
      <vt:lpstr>Object Detection</vt:lpstr>
      <vt:lpstr>The Object Detection Problem</vt:lpstr>
      <vt:lpstr>Image Classification</vt:lpstr>
      <vt:lpstr>Neural networks are trained using forward and back propagation.</vt:lpstr>
      <vt:lpstr>Object Classification for COCO</vt:lpstr>
      <vt:lpstr>Localization – How?</vt:lpstr>
      <vt:lpstr>In object detection, bounding boxes identify object locations</vt:lpstr>
      <vt:lpstr>Bounding boxes and grid cells</vt:lpstr>
      <vt:lpstr>General object detection output</vt:lpstr>
      <vt:lpstr>During training bounding box quality is assessed with Intersection over Union metric</vt:lpstr>
      <vt:lpstr>Intersection over Union (cont.)</vt:lpstr>
      <vt:lpstr>Bounding Boxes</vt:lpstr>
      <vt:lpstr>Instructions</vt:lpstr>
      <vt:lpstr>Debrief</vt:lpstr>
      <vt:lpstr>You Only Look Once (YOLO)</vt:lpstr>
      <vt:lpstr>Lesson 6:  Learning Objectives</vt:lpstr>
      <vt:lpstr>YOLO Input and Output</vt:lpstr>
      <vt:lpstr>Yolov1 (2016)</vt:lpstr>
      <vt:lpstr>YOLO (You Only Look Once) is a one stage object detection algorithm used in real-time systems</vt:lpstr>
      <vt:lpstr>Joseph Redmon aside</vt:lpstr>
      <vt:lpstr>YOLOv3 Tiny Architecture</vt:lpstr>
      <vt:lpstr>YOLO is a single convolutional neural network.</vt:lpstr>
      <vt:lpstr>YOLOv3 Tiny Architecture: Two Prediction Blocks</vt:lpstr>
      <vt:lpstr>Multiple Prediction Blocks for Better Predictions</vt:lpstr>
      <vt:lpstr>YOLOv3-Tiny Output Dimensions</vt:lpstr>
      <vt:lpstr>Practice:  What are the YOLO tensor predictions for the following specifications?</vt:lpstr>
      <vt:lpstr>YOLOv1 Loss Function</vt:lpstr>
      <vt:lpstr>YOLOv1 Loss Function</vt:lpstr>
      <vt:lpstr>YOLOv1 Loss Function</vt:lpstr>
      <vt:lpstr>YOLOv1 Loss Function</vt:lpstr>
      <vt:lpstr>YOLOv1 Loss Function</vt:lpstr>
      <vt:lpstr>YOLOv1 Loss Function</vt:lpstr>
      <vt:lpstr>YOLOv1 Loss Function</vt:lpstr>
      <vt:lpstr>YOLOv1 Loss Function – lambdas are hyperparameters</vt:lpstr>
      <vt:lpstr>YOLOv1 to YOLOv2</vt:lpstr>
      <vt:lpstr>Anchor boxes are used to predict object locations.</vt:lpstr>
      <vt:lpstr>Bounding box prediction details</vt:lpstr>
      <vt:lpstr>YOLOv3 Loss Function</vt:lpstr>
      <vt:lpstr>What to do about too many detections?</vt:lpstr>
      <vt:lpstr>Non-Maximum Suppression</vt:lpstr>
      <vt:lpstr>Speed-Performance Tradeoffs</vt:lpstr>
      <vt:lpstr>There are broadly two categories of object detection algorithms in current deep learning-based computer vision.</vt:lpstr>
      <vt:lpstr>Post-Processing and Non-Max Suppression</vt:lpstr>
      <vt:lpstr>Post processing the detections (non-max suppression - NMS)</vt:lpstr>
      <vt:lpstr>Running Object detection on NMS output</vt:lpstr>
      <vt:lpstr>Debrief</vt:lpstr>
      <vt:lpstr>Inference on Images</vt:lpstr>
      <vt:lpstr>Pipeline Review?</vt:lpstr>
      <vt:lpstr>Running the Computer Vision Pipeline</vt:lpstr>
      <vt:lpstr>Instructions</vt:lpstr>
      <vt:lpstr>Debrief</vt:lpstr>
      <vt:lpstr>Conclusion</vt:lpstr>
      <vt:lpstr>Additional Topics</vt:lpstr>
      <vt:lpstr>MENTION LIMITATIONS IN FINAL LESSON. Computer vision can't do everything. Amazon abandoned "just walk out" grocery shopping.</vt:lpstr>
      <vt:lpstr>Application developers don't program models from scratch. They use libraries like PyTorch and TensorFlow</vt:lpstr>
      <vt:lpstr>TBD</vt:lpstr>
      <vt:lpstr>IDEAS/NEEDED</vt:lpstr>
      <vt:lpstr>More IDEAS/NEEDED</vt:lpstr>
      <vt:lpstr>McMillan Notes (where does this content go)</vt:lpstr>
      <vt:lpstr>Final Reflections</vt:lpstr>
      <vt:lpstr>Inference on the Pi</vt:lpstr>
      <vt:lpstr>McMillan/Steele Outline</vt:lpstr>
      <vt:lpstr>Loading YOLO on the Pi</vt:lpstr>
      <vt:lpstr>Scaling/Cropping/etc the input images</vt:lpstr>
      <vt:lpstr>Running Object detection on raw output</vt:lpstr>
      <vt:lpstr>Compute Constraints</vt:lpstr>
      <vt:lpstr>SWaP Constraints</vt:lpstr>
      <vt:lpstr>Model compression</vt:lpstr>
      <vt:lpstr>Quanitization</vt:lpstr>
      <vt:lpstr>Model size vs. performance tradeoffs</vt:lpstr>
      <vt:lpstr>PowerPoint Presentation</vt:lpstr>
      <vt:lpstr>Computer vision falls into three broad categories.</vt:lpstr>
      <vt:lpstr>Computer vision has many useful applications.</vt:lpstr>
      <vt:lpstr>Lecture 4 Leftovers</vt:lpstr>
      <vt:lpstr>Neural networks are used to implement computer vision models.</vt:lpstr>
      <vt:lpstr>During training, multiple training rounds (epochs) occur, where the goal is to improve model accuracy.</vt:lpstr>
      <vt:lpstr>Training a model requires: a model architecture, an optimization function, and a loss function.</vt:lpstr>
      <vt:lpstr>During training, multiple training rounds (epochs) occur, where the goal is to improve model accuracy.</vt:lpstr>
      <vt:lpstr>Deep learning models are used for computer vision.</vt:lpstr>
      <vt:lpstr>The ImageNet Large Scale Recognition Challenge accelerated deep learning computer vision research.</vt:lpstr>
      <vt:lpstr>PUT SOME FORM IN LATER LESSON:  Computer vision has improved dramatically over the last 10 years.</vt:lpstr>
      <vt:lpstr>Machine learning models require training data, testing data, and validation data.</vt:lpstr>
      <vt:lpstr>Think About It:  Why is it important to hold back some data for testing?  Why hold back some more data for validation?</vt:lpstr>
      <vt:lpstr>Testing and validation prevent overfitting.</vt:lpstr>
      <vt:lpstr>Think About It:  What are some qualities of an image that would help identify an object in an image?</vt:lpstr>
      <vt:lpstr>CNNs apply a kernel tensor to an input tensor.</vt:lpstr>
      <vt:lpstr>If the input tenser is nh x nw and kernel is kh x kw, then output will be size (nh – kh + 1) x (nw – kw + 1).</vt:lpstr>
      <vt:lpstr>Practice:  What will the following output sizes be?</vt:lpstr>
      <vt:lpstr>Padding can be used to prevent the output from shrinking. This produces the size (nh – kh + ph + 1) x (nw – kw + pw + 1).</vt:lpstr>
      <vt:lpstr>Practice:  What will the following output sizes be?</vt:lpstr>
      <vt:lpstr>Stride allows the kernel to skip along the input.</vt:lpstr>
      <vt:lpstr>Given stride dimensions, output size is  ⌊(nh – kh + ph + sh)/sh⌋ x ⌊(nw – kw + pw + sw)/sw⌋</vt:lpstr>
      <vt:lpstr>Practice:  What will the following output sizes be?</vt:lpstr>
      <vt:lpstr>PUT IN EXAMPLE KERNELS THAT DO THINGS: identity, edge detection, sharpen, blur</vt:lpstr>
      <vt:lpstr>Pooling layers (downsample layers) reduce the size (dimension) of the previous layer to capture features.</vt:lpstr>
      <vt:lpstr>Practice:  What will the output of the max pooling layers be for the following input layers and pooling windows?</vt:lpstr>
      <vt:lpstr>Lesson 1 Leftovers</vt:lpstr>
      <vt:lpstr>We can provide instructions for setup when we convert to a standalone course.  For now, we'll just go over  hardware, mention static, etc.</vt:lpstr>
      <vt:lpstr>Connect the camera to the Raspberry Pi.</vt:lpstr>
      <vt:lpstr>Extra instructions we may need if this becomes standalone:</vt:lpstr>
      <vt:lpstr>Raspberry Pi Hardware Setup</vt:lpstr>
      <vt:lpstr>Raspberry Pi microSD Card setup</vt:lpstr>
      <vt:lpstr>Lesson 1 Leftovers</vt:lpstr>
      <vt:lpstr>Lesson 3 Leftovers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Cole Frank</dc:creator>
  <cp:lastModifiedBy>Cole Frank</cp:lastModifiedBy>
  <cp:revision>2</cp:revision>
  <cp:lastPrinted>2020-03-12T20:03:37Z</cp:lastPrinted>
  <dcterms:created xsi:type="dcterms:W3CDTF">2024-03-18T18:43:28Z</dcterms:created>
  <dcterms:modified xsi:type="dcterms:W3CDTF">2024-06-21T13:20:36Z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0x010100484B6B22AFA89941A8DB310AE7FFEE2B</vt:lpwstr>
  </property>
  <property fmtid="{D5CDD505-2E9C-101B-9397-08002B2CF9AE}" pid="3" name="MediaServiceImageTags">
    <vt:lpwstr/>
  </property>
  <property fmtid="{D5CDD505-2E9C-101B-9397-08002B2CF9AE}" pid="4" name="Order">
    <vt:r8>84800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